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443" r:id="rId3"/>
    <p:sldId id="444" r:id="rId4"/>
    <p:sldId id="445" r:id="rId5"/>
    <p:sldId id="446" r:id="rId6"/>
    <p:sldId id="447" r:id="rId7"/>
    <p:sldId id="469" r:id="rId8"/>
    <p:sldId id="470" r:id="rId9"/>
    <p:sldId id="448" r:id="rId10"/>
    <p:sldId id="449" r:id="rId11"/>
    <p:sldId id="450" r:id="rId12"/>
    <p:sldId id="451" r:id="rId13"/>
    <p:sldId id="471" r:id="rId14"/>
    <p:sldId id="452" r:id="rId15"/>
    <p:sldId id="472" r:id="rId16"/>
    <p:sldId id="475" r:id="rId17"/>
    <p:sldId id="473" r:id="rId18"/>
    <p:sldId id="453" r:id="rId19"/>
    <p:sldId id="476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78" r:id="rId32"/>
    <p:sldId id="477" r:id="rId33"/>
    <p:sldId id="479" r:id="rId34"/>
    <p:sldId id="468" r:id="rId35"/>
    <p:sldId id="466" r:id="rId36"/>
    <p:sldId id="467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>
        <p:scale>
          <a:sx n="80" d="100"/>
          <a:sy n="80" d="100"/>
        </p:scale>
        <p:origin x="-1698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07.09.2013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07.09.2013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140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8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34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57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78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3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30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5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4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0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046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02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80" y="1741933"/>
            <a:ext cx="8142648" cy="1658039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ASP.NET</a:t>
            </a:r>
            <a:br>
              <a:rPr lang="en-US" dirty="0"/>
            </a:br>
            <a:r>
              <a:rPr lang="en-US" dirty="0"/>
              <a:t>Data Source Controls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00" y="4724401"/>
            <a:ext cx="1402822" cy="15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73180" y="3433839"/>
            <a:ext cx="8113620" cy="569120"/>
          </a:xfrm>
        </p:spPr>
        <p:txBody>
          <a:bodyPr/>
          <a:lstStyle/>
          <a:p>
            <a:r>
              <a:rPr lang="en-US" dirty="0" smtClean="0"/>
              <a:t>Building Data-Driven ASP.NET Web Forms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1" y="4572000"/>
            <a:ext cx="3573349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5566" y="527254"/>
            <a:ext cx="8138434" cy="1879460"/>
            <a:chOff x="505566" y="527254"/>
            <a:chExt cx="8138434" cy="1879460"/>
          </a:xfrm>
        </p:grpSpPr>
        <p:pic>
          <p:nvPicPr>
            <p:cNvPr id="1027" name="Picture 3" descr="D:\Trash\EntityDataSourc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850" y="533400"/>
              <a:ext cx="4248150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0972406">
              <a:off x="1672524" y="1220094"/>
              <a:ext cx="2790002" cy="1075416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8" name="Picture 4" descr="base, data, database, db, dbms, ordbms, rdbms, storag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505566" y="1312456"/>
              <a:ext cx="1095555" cy="1094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, group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3162560" y="527254"/>
              <a:ext cx="1100789" cy="10686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hain, link, web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55107">
              <a:off x="1219607" y="743255"/>
              <a:ext cx="1051519" cy="10831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nnector, draw ic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37752">
              <a:off x="4321429" y="945383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EntityDataSource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90650"/>
            <a:ext cx="8686800" cy="571500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the Entity Data Model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edmx</a:t>
            </a:r>
            <a:r>
              <a:rPr lang="en-US" sz="3000" dirty="0" smtClean="0"/>
              <a:t>)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  <a:tabLst/>
            </a:pPr>
            <a:r>
              <a:rPr lang="en-US" sz="3000" dirty="0" smtClean="0"/>
              <a:t>Put </a:t>
            </a:r>
            <a:r>
              <a:rPr lang="en-US" sz="3000" dirty="0" smtClean="0"/>
              <a:t>a list control in the form (e.g.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)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83809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ListBoxCustomers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24890"/>
            <a:ext cx="4724400" cy="3280610"/>
          </a:xfrm>
          <a:prstGeom prst="roundRect">
            <a:avLst>
              <a:gd name="adj" fmla="val 105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EntityDataSource</a:t>
            </a:r>
            <a:r>
              <a:rPr lang="en-US" sz="3800" dirty="0" smtClean="0"/>
              <a:t> –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</a:t>
            </a:r>
            <a:r>
              <a:rPr lang="en-US" sz="3000" dirty="0"/>
              <a:t>to </a:t>
            </a:r>
            <a:r>
              <a:rPr lang="en-US" sz="3000" dirty="0" smtClean="0"/>
              <a:t>the data </a:t>
            </a:r>
            <a:r>
              <a:rPr lang="en-US" sz="3000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3000" dirty="0" smtClean="0"/>
              <a:t>Select the new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3000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7" name="Picture 3" descr="D:\Trash\Binding-Lis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500250"/>
            <a:ext cx="4514850" cy="1981200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95537" y="4267200"/>
            <a:ext cx="4378325" cy="2235989"/>
            <a:chOff x="982931" y="762000"/>
            <a:chExt cx="7124700" cy="3638550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31" y="762000"/>
              <a:ext cx="7124700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731324" y="1952500"/>
              <a:ext cx="626425" cy="687056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17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The VS Designer will then display the available Entity </a:t>
            </a:r>
            <a:r>
              <a:rPr lang="en-US" sz="3000" dirty="0" smtClean="0"/>
              <a:t>Containers</a:t>
            </a: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00" y="2133600"/>
            <a:ext cx="66484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7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ID="EntityDataSourceCustomers"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EntitySetName="Customers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&lt;asp:ListBox ID="ListBoxCustomers" runat="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DataTextField="CompanyName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Rows="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DataValueField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 /&gt;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control bound an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243450"/>
            <a:ext cx="7620000" cy="1295400"/>
          </a:xfrm>
        </p:spPr>
        <p:txBody>
          <a:bodyPr/>
          <a:lstStyle/>
          <a:p>
            <a:r>
              <a:rPr lang="en-US" noProof="1" smtClean="0"/>
              <a:t>ListBox</a:t>
            </a:r>
            <a:r>
              <a:rPr lang="en-US" dirty="0" smtClean="0"/>
              <a:t> Bound to EF through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554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57500" y="1091010"/>
            <a:ext cx="3429000" cy="2718990"/>
            <a:chOff x="5909930" y="650738"/>
            <a:chExt cx="2700670" cy="1981468"/>
          </a:xfrm>
        </p:grpSpPr>
        <p:pic>
          <p:nvPicPr>
            <p:cNvPr id="7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Rounded Rectangle 1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 descr="http://findicons.com/files/icons/582/the_last_order/128/default_docum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9300" y="990600"/>
            <a:ext cx="2663771" cy="29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,file,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8909">
            <a:off x="642862" y="1111619"/>
            <a:ext cx="2512717" cy="25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Master-Detail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Master-details navigation could be implemented through filtering: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86050"/>
            <a:ext cx="7924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asp:ListBox ID="ListBoxCustomers"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="DSOrders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Orders"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="it.CustomerID=@CustID"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&lt;asp:ControlParameter Name="CustID" Type="String"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ControlID="ListBoxCustomers"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EntityDataSource</a:t>
            </a:r>
            <a:r>
              <a:rPr lang="en-US" dirty="0"/>
              <a:t>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navigational properties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dirty="0"/>
              <a:t>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use strongly-typed binding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dirty="0"/>
              <a:t>)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EnableFlattening="false"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5475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ConnectionString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="Order_Details"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Include="Product"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99323"/>
            <a:ext cx="7924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runat="server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EnableFlattening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44176"/>
            <a:ext cx="8229600" cy="1295400"/>
          </a:xfrm>
        </p:spPr>
        <p:txBody>
          <a:bodyPr/>
          <a:lstStyle/>
          <a:p>
            <a:r>
              <a:rPr lang="en-US" noProof="1" smtClean="0"/>
              <a:t>Master-Details Navigation (EntityDataSource + Filters)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932456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0" y="859540"/>
            <a:ext cx="6272150" cy="3255260"/>
          </a:xfrm>
          <a:prstGeom prst="roundRect">
            <a:avLst>
              <a:gd name="adj" fmla="val 13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Editable </a:t>
            </a:r>
            <a:r>
              <a:rPr lang="en-US" sz="3800" dirty="0" smtClean="0"/>
              <a:t>Entity</a:t>
            </a:r>
            <a:r>
              <a:rPr lang="bg-BG" sz="3800" dirty="0" smtClean="0"/>
              <a:t>DataSource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server" ConnectionString="name=…"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DefaultContainerName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EnableInsert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EnableUpdate="True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EnableDelete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&lt;asp:ListView ID="ListViewCustomers"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DataKeyNames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&lt;LayoutTemplate&gt;…&lt;/LayoutTemplate&gt;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&lt;ItemTemplate&gt;…&lt;/ItemTemplate&gt;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EditTemplate&gt;…&lt;/EditItemTemplate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&lt;InsertTemplate&gt;…&lt;/InsertItemTemplate&gt;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asp:ListView&gt;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BindItem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Bind(…)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Editable controls require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two-way binding </a:t>
            </a:r>
            <a:r>
              <a:rPr lang="en-US" dirty="0" smtClean="0"/>
              <a:t>(data field </a:t>
            </a:r>
            <a:r>
              <a:rPr lang="en-US" dirty="0" smtClean="0">
                <a:sym typeface="Wingdings" pitchFamily="2" charset="2"/>
              </a:rPr>
              <a:t> UI control)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BindItem.Field</a:t>
            </a:r>
            <a:r>
              <a:rPr lang="en-US" dirty="0" smtClean="0">
                <a:sym typeface="Wingdings" pitchFamily="2" charset="2"/>
              </a:rPr>
              <a:t> for strongly-typed binding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Item.Field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Bind("PropertyPath")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for </a:t>
            </a:r>
            <a:r>
              <a:rPr lang="en-US" dirty="0" smtClean="0">
                <a:sym typeface="Wingdings" pitchFamily="2" charset="2"/>
              </a:rPr>
              <a:t>standard binding instead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Eval("PropertyPath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464571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&lt;EditItemTemplate&gt;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&lt;asp:TextBox ID="TextBoxCompanyName"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Text='&lt;%#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BindItem.CompanyName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%&gt;'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&lt;/EditItemTemplate&gt;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 Controls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ADO.NET Entity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ASP.NET Data Source Controls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Editable </a:t>
            </a:r>
            <a:r>
              <a:rPr lang="en-US" dirty="0"/>
              <a:t>Controls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Master-Detail Navigation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D:\Trash\EntityDataSource-in-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86200" cy="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44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343400"/>
            <a:ext cx="7620000" cy="1295400"/>
          </a:xfrm>
        </p:spPr>
        <p:txBody>
          <a:bodyPr/>
          <a:lstStyle/>
          <a:p>
            <a:r>
              <a:rPr lang="en-US" noProof="1" smtClean="0"/>
              <a:t>Editable ListView with</a:t>
            </a:r>
            <a:r>
              <a:rPr lang="en-US" dirty="0" smtClean="0"/>
              <a:t> EF and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1500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 rot="21363153">
            <a:off x="4648201" y="786210"/>
            <a:ext cx="3429000" cy="2718990"/>
            <a:chOff x="5909930" y="650738"/>
            <a:chExt cx="2700670" cy="1981468"/>
          </a:xfrm>
        </p:grpSpPr>
        <p:pic>
          <p:nvPicPr>
            <p:cNvPr id="10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ounded Rectangle 10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100" name="Picture 4" descr="office,document,file,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676">
            <a:off x="2487487" y="941514"/>
            <a:ext cx="2743200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indicons.com/files/icons/728/database/256/database_2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756">
            <a:off x="590574" y="1523183"/>
            <a:ext cx="24384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collection of objects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</a:t>
            </a:r>
            <a:r>
              <a:rPr lang="en-US" noProof="1" smtClean="0"/>
              <a:t>object class</a:t>
            </a:r>
          </a:p>
          <a:p>
            <a:pPr lvl="1"/>
            <a:r>
              <a:rPr lang="en-US" noProof="1"/>
              <a:t>A </a:t>
            </a:r>
            <a:r>
              <a:rPr lang="en-US" noProof="1"/>
              <a:t>class </a:t>
            </a:r>
            <a:r>
              <a:rPr lang="en-US" noProof="1" smtClean="0"/>
              <a:t>providing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 (CRUD operations)</a:t>
            </a:r>
            <a:endParaRPr lang="en-US" noProof="1" smtClean="0"/>
          </a:p>
          <a:p>
            <a:pPr>
              <a:lnSpc>
                <a:spcPct val="105000"/>
              </a:lnSpc>
            </a:pPr>
            <a:r>
              <a:rPr lang="en-US" noProof="1" smtClean="0"/>
              <a:t>ObjectDataSource properties</a:t>
            </a:r>
            <a:endParaRPr lang="en-US" noProof="1" smtClean="0"/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</a:t>
            </a:r>
            <a:r>
              <a:rPr lang="en-US" noProof="1" smtClean="0"/>
              <a:t>object class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030843"/>
            <a:ext cx="7772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&lt;/asp:GridView&gt;</a:t>
            </a:r>
            <a:endParaRPr lang="en-US" noProof="1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public class ObjectDataSourceProducts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public IEnumerable&lt;Product&gt; GetAll() { … 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  public</a:t>
            </a:r>
            <a:r>
              <a:rPr lang="en-US" noProof="1" smtClean="0"/>
              <a:t> </a:t>
            </a:r>
            <a:r>
              <a:rPr lang="en-US" noProof="1" smtClean="0">
                <a:effectLst/>
              </a:rPr>
              <a:t>int</a:t>
            </a:r>
            <a:r>
              <a:rPr lang="en-US" noProof="1" smtClean="0"/>
              <a:t> UpdateProduct(Product p) { … }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54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Building File System Explorer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noProof="1" smtClean="0"/>
              <a:t>ObjectDataSource</a:t>
            </a:r>
            <a:endParaRPr lang="en-US" sz="3600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a class to get all </a:t>
            </a:r>
            <a:r>
              <a:rPr lang="en-US" sz="3000" dirty="0" smtClean="0"/>
              <a:t>files from given </a:t>
            </a:r>
            <a:r>
              <a:rPr lang="en-US" sz="3000" dirty="0" smtClean="0"/>
              <a:t>folder 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GetAllFiles()</a:t>
            </a:r>
            <a:r>
              <a:rPr lang="en-US" sz="3000" noProof="1" smtClean="0"/>
              <a:t> method to return a collection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3000" noProof="1"/>
              <a:t> objects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3528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FileSystemManager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IEnumerable&lt;FileInfo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folder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Directory.GetFiles(folder);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8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 smtClean="0"/>
              <a:t>ObjectDataSource 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Add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control in the form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19400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2025650" y="4467225"/>
            <a:ext cx="4679950" cy="1824038"/>
            <a:chOff x="2025650" y="4543425"/>
            <a:chExt cx="4679950" cy="1824038"/>
          </a:xfrm>
        </p:grpSpPr>
        <p:pic>
          <p:nvPicPr>
            <p:cNvPr id="659463" name="Picture 7" descr="objDataSourceCategori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650" y="4543425"/>
              <a:ext cx="4679950" cy="1824038"/>
            </a:xfrm>
            <a:prstGeom prst="roundRect">
              <a:avLst>
                <a:gd name="adj" fmla="val 274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4636325" y="4656342"/>
              <a:ext cx="445325" cy="513383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09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599" y="1268413"/>
            <a:ext cx="4419601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dirty="0"/>
              <a:t>Next choose your custom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FilesManager</a:t>
            </a:r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r>
              <a:rPr lang="en-US" dirty="0"/>
              <a:t>And choose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GetAllFiles(…)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method </a:t>
            </a:r>
            <a:r>
              <a:rPr lang="en-US" noProof="1" smtClean="0"/>
              <a:t>as </a:t>
            </a:r>
            <a:r>
              <a:rPr lang="en-US" noProof="1" smtClean="0"/>
              <a:t>"SELECT Method"</a:t>
            </a:r>
            <a:endParaRPr lang="bg-BG" dirty="0"/>
          </a:p>
          <a:p>
            <a:pPr>
              <a:buAutoNum type="arabicPeriod" startAt="5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3607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46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Customize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to show only rows you </a:t>
            </a:r>
            <a:r>
              <a:rPr lang="en-US" sz="3000" dirty="0" smtClean="0"/>
              <a:t>like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endParaRPr lang="en-US" sz="30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Add a parameter</a:t>
            </a:r>
            <a:br>
              <a:rPr lang="en-US" sz="3000" dirty="0" smtClean="0"/>
            </a:br>
            <a:r>
              <a:rPr lang="en-US" sz="3000" dirty="0" smtClean="0"/>
              <a:t>for the SELECT method</a:t>
            </a:r>
            <a:endParaRPr lang="en-US" sz="3000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67" y="16002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&lt;SelectParameters&gt;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asp:Parameter DefaultValue="C:\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="rootFolder" Type="String"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&lt;/SelectParameters&gt;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0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2768"/>
            <a:ext cx="5219700" cy="42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31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3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876800"/>
            <a:ext cx="6248400" cy="1447800"/>
          </a:xfr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264871" y="1143000"/>
            <a:ext cx="6550464" cy="3362324"/>
            <a:chOff x="1264871" y="1219200"/>
            <a:chExt cx="6550464" cy="33623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3" r="-582"/>
            <a:stretch/>
          </p:blipFill>
          <p:spPr bwMode="auto">
            <a:xfrm>
              <a:off x="1264871" y="1219200"/>
              <a:ext cx="6550464" cy="3362324"/>
            </a:xfrm>
            <a:prstGeom prst="roundRect">
              <a:avLst>
                <a:gd name="adj" fmla="val 936"/>
              </a:avLst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052" name="Picture 4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37159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1028814">
              <a:off x="3691931" y="1794553"/>
              <a:ext cx="1669234" cy="662774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6" name="Picture 2" descr="http://www.apnsoft.com/Images/GridScSh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6" t="27666" r="12500" b="20333"/>
            <a:stretch/>
          </p:blipFill>
          <p:spPr bwMode="auto">
            <a:xfrm>
              <a:off x="5486400" y="3350467"/>
              <a:ext cx="1726372" cy="1069133"/>
            </a:xfrm>
            <a:prstGeom prst="rect">
              <a:avLst/>
            </a:prstGeom>
            <a:noFill/>
            <a:scene3d>
              <a:camera prst="perspectiveHeroicExtremeLeftFacing">
                <a:rot lat="449630" lon="1463207" rev="431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For </a:t>
            </a:r>
            <a:r>
              <a:rPr lang="en-US" noProof="1" smtClean="0"/>
              <a:t>LINQ-to-SQL </a:t>
            </a:r>
            <a:r>
              <a:rPr lang="en-US" noProof="1" smtClean="0"/>
              <a:t>ORM mappings (legacy)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CRUD Operations Made Easy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374" y="1295400"/>
            <a:ext cx="7715226" cy="2866277"/>
            <a:chOff x="514374" y="1219200"/>
            <a:chExt cx="7715226" cy="2866277"/>
          </a:xfrm>
        </p:grpSpPr>
        <p:pic>
          <p:nvPicPr>
            <p:cNvPr id="7" name="Picture 4" descr="office,document,file,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447">
              <a:off x="3178609" y="1342277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findicons.com/files/icons/728/database/256/database_2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4756">
              <a:off x="514374" y="1374546"/>
              <a:ext cx="2438400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83956">
              <a:off x="2567462" y="3052221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713" y="1219200"/>
              <a:ext cx="2401887" cy="254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4179" flipH="1">
              <a:off x="5200457" y="2966108"/>
              <a:ext cx="916566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46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In data-driven applications "models" are classes that hold the data behind the UI controls</a:t>
            </a:r>
          </a:p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binding</a:t>
            </a:r>
            <a:r>
              <a:rPr lang="en-US" dirty="0" smtClean="0"/>
              <a:t>" in ASP.NET?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data controls directly to methods that provide </a:t>
            </a:r>
            <a:r>
              <a:rPr lang="en-US" dirty="0" smtClean="0"/>
              <a:t>CRUD functionality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IQueryable&lt;T&gt;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DeleteMethod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edit the model (entity)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0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838200"/>
            <a:ext cx="5181598" cy="40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0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</a:t>
            </a:r>
            <a:r>
              <a:rPr lang="en-US" dirty="0"/>
              <a:t>Source 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Create a database holding continents, countries and town. Countries have name, language, population and continent. Towns have name, population and country. Implement an ASP.NET Web application that shows the continents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noProof="1" smtClean="0"/>
              <a:t>, countries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and the towns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noProof="1"/>
              <a:t> and allows master-detail navigation. Use Entity Framework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noProof="1" smtClean="0"/>
              <a:t>. </a:t>
            </a:r>
            <a:r>
              <a:rPr lang="en-US" sz="2800" noProof="1" smtClean="0"/>
              <a:t>Provide paging </a:t>
            </a:r>
            <a:r>
              <a:rPr lang="en-US" sz="2800" noProof="1" smtClean="0"/>
              <a:t>and sorting for the long lists. Use HTML escaping when needed.</a:t>
            </a:r>
          </a:p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Implement </a:t>
            </a:r>
            <a:r>
              <a:rPr lang="en-US" sz="2800" noProof="1"/>
              <a:t>add / edit / delete for the continents, countries, towns and languages. Handle the possible errors accordingly</a:t>
            </a:r>
            <a:r>
              <a:rPr lang="en-US" sz="2800" noProof="1" smtClean="0"/>
              <a:t>.</a:t>
            </a:r>
            <a:r>
              <a:rPr lang="en-US" sz="2800" noProof="1"/>
              <a:t> </a:t>
            </a:r>
            <a:r>
              <a:rPr lang="en-US" sz="2800" noProof="1" smtClean="0"/>
              <a:t>Ensure HTML </a:t>
            </a:r>
            <a:r>
              <a:rPr lang="en-US" sz="2800" noProof="1" smtClean="0"/>
              <a:t>special characters </a:t>
            </a:r>
            <a:r>
              <a:rPr lang="en-US" sz="2800" noProof="1" smtClean="0"/>
              <a:t>handled </a:t>
            </a:r>
            <a:r>
              <a:rPr lang="en-US" sz="2800" noProof="1" smtClean="0"/>
              <a:t>correctly (correctly escape the HTML).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2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Add a flag for each country which should be a PNG image, stored in the database, displayed along with the country data. Implement "change flag" functionality by uploading a PNG image</a:t>
            </a:r>
            <a:r>
              <a:rPr lang="en-US" sz="2800" noProof="1" smtClean="0"/>
              <a:t>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Write a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TODO List</a:t>
            </a:r>
            <a:r>
              <a:rPr lang="en-US" sz="2800" noProof="1" smtClean="0"/>
              <a:t>" application in ASP.NET. It should be able to list / create / edit / delete TODOs. Each TODO has title, body (rich text) and date of last change. The TODOs are in categories. Categories should also be editable (implement CRUD).</a:t>
            </a:r>
            <a:endParaRPr lang="en-US" sz="2800" noProof="1" smtClean="0"/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* Write ASP.NET Web Forms application to display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all tweets from given Twitter user. Load the tweet though the Twitter API. Bind the tweets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thorugh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1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 smtClean="0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Source Controls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 smtClean="0"/>
              <a:t>ASP.NET data source controls connect the data-bound controls with the database / ORM:</a:t>
            </a:r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endParaRPr lang="en-US" sz="3000" noProof="1" smtClean="0"/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r>
              <a:rPr lang="en-US" sz="3000" noProof="1" smtClean="0"/>
              <a:t>Typical scenario: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350" y="2211606"/>
            <a:ext cx="8301773" cy="1750794"/>
            <a:chOff x="494350" y="2211606"/>
            <a:chExt cx="8301773" cy="1750794"/>
          </a:xfrm>
        </p:grpSpPr>
        <p:pic>
          <p:nvPicPr>
            <p:cNvPr id="5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0" y="23225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463800" y="2322572"/>
              <a:ext cx="12700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Data-Bound </a:t>
              </a: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2322573"/>
              <a:ext cx="12954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Data-Source 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400" y="2456525"/>
              <a:ext cx="838200" cy="4767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ORM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1" y="35484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9887" y="3370925"/>
              <a:ext cx="1236236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Database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405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" y="22116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378460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76900" y="2685524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61850" y="268110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6900" y="3172547"/>
              <a:ext cx="199390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7427" y="4802406"/>
            <a:ext cx="8398019" cy="1750794"/>
            <a:chOff x="537427" y="4802406"/>
            <a:chExt cx="8398019" cy="1750794"/>
          </a:xfrm>
        </p:grpSpPr>
        <p:pic>
          <p:nvPicPr>
            <p:cNvPr id="28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77" y="49133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28"/>
            <p:cNvSpPr/>
            <p:nvPr/>
          </p:nvSpPr>
          <p:spPr>
            <a:xfrm>
              <a:off x="2506877" y="5105400"/>
              <a:ext cx="1320800" cy="8512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GridView control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86477" y="4913373"/>
              <a:ext cx="1023723" cy="12044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EntityDataSource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993925" y="4920715"/>
              <a:ext cx="1155225" cy="12151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 Frame-work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78" y="61392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6722" y="5961725"/>
              <a:ext cx="1428724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SQL Server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4712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7" y="48024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382767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34650" y="551559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87250" y="5512199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(SQL Server, Oracle, OLE DB, …)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commands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Commands can be either SQL queries or names of stored procedures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Old-fasioned, 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SqlDataSource – Example</a:t>
            </a:r>
            <a:endParaRPr lang="en-US" sz="3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95500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&lt;asp:SqlDataSource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="&lt;%$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ConnectionStrings:Northwind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SelectCommand="SELECT * FROM [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 ID="GridViewCategories"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DataKeyNames="CategoryID"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AutoGenerateColumns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AllowPaging="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AllowSorting="True"&gt;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50" y="4572000"/>
            <a:ext cx="6810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234051"/>
            <a:ext cx="8229600" cy="685800"/>
          </a:xfrm>
        </p:spPr>
        <p:txBody>
          <a:bodyPr/>
          <a:lstStyle/>
          <a:p>
            <a:r>
              <a:rPr lang="en-US" noProof="1" smtClean="0"/>
              <a:t>SqlDataSource</a:t>
            </a:r>
            <a:r>
              <a:rPr lang="en-US" dirty="0" smtClean="0"/>
              <a:t> and </a:t>
            </a: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0" y="2653420"/>
            <a:ext cx="5581900" cy="23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Trash\GridView-and-SqlData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93" y="485900"/>
            <a:ext cx="5294314" cy="19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data </a:t>
            </a:r>
            <a:r>
              <a:rPr lang="en-US" dirty="0"/>
              <a:t>binding </a:t>
            </a:r>
            <a:r>
              <a:rPr lang="en-US" dirty="0" smtClean="0"/>
              <a:t>in </a:t>
            </a:r>
            <a:r>
              <a:rPr lang="en-US" dirty="0"/>
              <a:t>Web applications that use the ADO.NET </a:t>
            </a:r>
            <a:r>
              <a:rPr lang="en-US" dirty="0" smtClean="0"/>
              <a:t>Entity </a:t>
            </a:r>
            <a:r>
              <a:rPr lang="en-US" dirty="0" smtClean="0"/>
              <a:t>Framework (EF)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dirty="0"/>
              <a:t>CRUD </a:t>
            </a:r>
            <a:r>
              <a:rPr lang="en-US" dirty="0" smtClean="0"/>
              <a:t>(create</a:t>
            </a:r>
            <a:r>
              <a:rPr lang="en-US" dirty="0" smtClean="0"/>
              <a:t>, read, update, and </a:t>
            </a:r>
            <a:r>
              <a:rPr lang="en-US" dirty="0" smtClean="0"/>
              <a:t>delete) operations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Against </a:t>
            </a:r>
            <a:r>
              <a:rPr lang="en-US" dirty="0"/>
              <a:t>a </a:t>
            </a:r>
            <a:r>
              <a:rPr lang="en-US" dirty="0" smtClean="0"/>
              <a:t>database mapped through EF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 </a:t>
            </a:r>
            <a:r>
              <a:rPr lang="en-US" dirty="0"/>
              <a:t>behalf of data-bound controls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complex queries, sorting and paging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Entity Data Model Designer </a:t>
            </a:r>
            <a:r>
              <a:rPr lang="en-US" dirty="0" smtClean="0"/>
              <a:t>in VS is used to create the EF </a:t>
            </a:r>
            <a:r>
              <a:rPr lang="en-US" dirty="0" smtClean="0"/>
              <a:t>mappings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5673</TotalTime>
  <Words>2028</Words>
  <Application>Microsoft Office PowerPoint</Application>
  <PresentationFormat>On-screen Show (4:3)</PresentationFormat>
  <Paragraphs>335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</vt:lpstr>
      <vt:lpstr>ASP.NET Data Source Controls</vt:lpstr>
      <vt:lpstr>Table of Contents</vt:lpstr>
      <vt:lpstr>ASP.NET Data Source Controls</vt:lpstr>
      <vt:lpstr>ASP.NET Data Source Controls</vt:lpstr>
      <vt:lpstr>ASP.NET Data Source Controls</vt:lpstr>
      <vt:lpstr>SqlDataSource</vt:lpstr>
      <vt:lpstr>SqlDataSource – Example</vt:lpstr>
      <vt:lpstr>SqlDataSource and GridView</vt:lpstr>
      <vt:lpstr>EntityDataSource</vt:lpstr>
      <vt:lpstr>EntityDataSource – Example</vt:lpstr>
      <vt:lpstr>EntityDataSource – Example (2)</vt:lpstr>
      <vt:lpstr>EntityDataSource – Example (3)</vt:lpstr>
      <vt:lpstr>EntityDataSource – Example (4)</vt:lpstr>
      <vt:lpstr>ListBox Bound to EF through EntityDataSource</vt:lpstr>
      <vt:lpstr>Master-Detail Navigation</vt:lpstr>
      <vt:lpstr>EntityDataSource: Hints</vt:lpstr>
      <vt:lpstr>Master-Details Navigation (EntityDataSource + Filters)</vt:lpstr>
      <vt:lpstr>Editable EntityDataSource</vt:lpstr>
      <vt:lpstr>BindItem and Bind(…)</vt:lpstr>
      <vt:lpstr>Editable ListView with EF and EntityDataSource</vt:lpstr>
      <vt:lpstr>ObjectDataSource</vt:lpstr>
      <vt:lpstr>ObjectDataSource – Example</vt:lpstr>
      <vt:lpstr>Building File System Explorer with ObjectDataSource</vt:lpstr>
      <vt:lpstr>Building File System Explorer with ObjectDataSource (2)</vt:lpstr>
      <vt:lpstr>Building File System Explorer with ObjectDataSource (3)</vt:lpstr>
      <vt:lpstr>Building File System Explorer with ObjectDataSource (4)</vt:lpstr>
      <vt:lpstr>Building File System Explorer with ObjectDataSource (5)</vt:lpstr>
      <vt:lpstr>Building File System Explorer with ObjectDataSource (6)</vt:lpstr>
      <vt:lpstr>Using ObjectDataSource</vt:lpstr>
      <vt:lpstr>Other Data Sources</vt:lpstr>
      <vt:lpstr>Model Binding</vt:lpstr>
      <vt:lpstr>What is Model Binding?</vt:lpstr>
      <vt:lpstr>Model Binding</vt:lpstr>
      <vt:lpstr>ASP.NET Data Source Controls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Source Controls</dc:title>
  <dc:subject>Telerik Software Academy</dc:subject>
  <dc:creator>Svetlin Nakov</dc:creator>
  <cp:keywords>ASP.NET, Web Forms</cp:keywords>
  <cp:lastModifiedBy>Svetlin Nakov</cp:lastModifiedBy>
  <cp:revision>541</cp:revision>
  <dcterms:created xsi:type="dcterms:W3CDTF">2007-12-08T16:03:35Z</dcterms:created>
  <dcterms:modified xsi:type="dcterms:W3CDTF">2013-09-08T22:17:43Z</dcterms:modified>
  <cp:category>ASP.NET, web development, data binding, data sources</cp:category>
</cp:coreProperties>
</file>