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320" r:id="rId2"/>
    <p:sldId id="375" r:id="rId3"/>
    <p:sldId id="336" r:id="rId4"/>
    <p:sldId id="362" r:id="rId5"/>
    <p:sldId id="358" r:id="rId6"/>
    <p:sldId id="338" r:id="rId7"/>
    <p:sldId id="339" r:id="rId8"/>
    <p:sldId id="386" r:id="rId9"/>
    <p:sldId id="363" r:id="rId10"/>
    <p:sldId id="384" r:id="rId11"/>
    <p:sldId id="383" r:id="rId12"/>
    <p:sldId id="366" r:id="rId13"/>
    <p:sldId id="345" r:id="rId14"/>
    <p:sldId id="376" r:id="rId15"/>
    <p:sldId id="381" r:id="rId16"/>
    <p:sldId id="377" r:id="rId17"/>
    <p:sldId id="380" r:id="rId18"/>
    <p:sldId id="370" r:id="rId19"/>
    <p:sldId id="372" r:id="rId20"/>
    <p:sldId id="373" r:id="rId21"/>
    <p:sldId id="374" r:id="rId22"/>
    <p:sldId id="354" r:id="rId23"/>
    <p:sldId id="333" r:id="rId24"/>
  </p:sldIdLst>
  <p:sldSz cx="9144000" cy="6858000" type="screen4x3"/>
  <p:notesSz cx="6881813" cy="92964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104" d="100"/>
          <a:sy n="104" d="100"/>
        </p:scale>
        <p:origin x="9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21-Aug-13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21-Aug-13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://minkov.i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@donchominkov" TargetMode="External"/><Relationship Id="rId2" Type="http://schemas.openxmlformats.org/officeDocument/2006/relationships/hyperlink" Target="http://minkov.it/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nakov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questions/front-end-development/js-app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academy.telerik.com/student-courses/software-technologies/javascript-framework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110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products/visual-studio-express-for-windows-deskto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7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jpe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academy/majors/" TargetMode="External"/><Relationship Id="rId2" Type="http://schemas.openxmlformats.org/officeDocument/2006/relationships/hyperlink" Target="http://academy.telerik.com/academy/curriculu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hyperlink" Target="http://academy.telerik.com/academy/success-stori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08355"/>
            <a:ext cx="8534400" cy="1524000"/>
          </a:xfrm>
        </p:spPr>
        <p:txBody>
          <a:bodyPr/>
          <a:lstStyle/>
          <a:p>
            <a:r>
              <a:rPr lang="en-US" dirty="0" smtClean="0"/>
              <a:t>JavaScript Frameworks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Web Services Course Program, Evaluation, Exams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Senior 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http://minkov.it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8308" y="302388"/>
            <a:ext cx="1217892" cy="1328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encrypted-tbn1.gstatic.com/images?q=tbn:ANd9GcQRZywIAqev4KzIpgcdPb_UDhKKufs0XfcBF3H59wanTJiG6Mgj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451" y="4745018"/>
            <a:ext cx="2339898" cy="1690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Tjqzq458FeEqUWC7vn64qwBjzL7wF5Xxcj-cVvAh0YCQUuw-y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498" y="497278"/>
            <a:ext cx="1851102" cy="13865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3.gstatic.com/images?q=tbn:ANd9GcRIiqaXvZovKsLxQJLKo2eq1sINLHM3XDvBxYn-DWg_7wEtVZd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667375"/>
            <a:ext cx="2286000" cy="1712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Doncho Minkov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Senior Technical </a:t>
            </a:r>
            <a:r>
              <a:rPr lang="en-US" dirty="0" smtClean="0"/>
              <a:t>Trainer </a:t>
            </a:r>
            <a:br>
              <a:rPr lang="en-US" dirty="0" smtClean="0"/>
            </a:br>
            <a:r>
              <a:rPr lang="en-US" dirty="0" smtClean="0"/>
              <a:t>@ 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Informatics </a:t>
            </a:r>
            <a:r>
              <a:rPr lang="en-US" dirty="0"/>
              <a:t>competitions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contestant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Graduate from the </a:t>
            </a:r>
            <a:r>
              <a:rPr lang="en-US" dirty="0" smtClean="0"/>
              <a:t>first season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noProof="1" smtClean="0"/>
              <a:t>doncho.minkov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site and 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http://minkov.it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Twitter: </a:t>
            </a:r>
            <a:r>
              <a:rPr lang="en-US" dirty="0" smtClean="0">
                <a:hlinkClick r:id="rId3"/>
              </a:rPr>
              <a:t>@</a:t>
            </a:r>
            <a:r>
              <a:rPr lang="en-US" dirty="0" err="1" smtClean="0">
                <a:hlinkClick r:id="rId3"/>
              </a:rPr>
              <a:t>donchominkov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BE91A763-B25C-411D-A4A3-CA96385075FA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2" descr="C:\Users\dminkov\Desktop\Doncho Minkov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05600" y="1295400"/>
            <a:ext cx="1662544" cy="1981200"/>
          </a:xfrm>
          <a:prstGeom prst="roundRect">
            <a:avLst>
              <a:gd name="adj" fmla="val 1240"/>
            </a:avLst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4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Svetlin Nakov</a:t>
            </a:r>
            <a:r>
              <a:rPr lang="en-US" dirty="0" smtClean="0"/>
              <a:t>, PhD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Manager Technical Training @</a:t>
            </a:r>
            <a:br>
              <a:rPr lang="en-US" dirty="0" smtClean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 smtClean="0"/>
              <a:t> years software development</a:t>
            </a:r>
            <a:br>
              <a:rPr lang="en-US" dirty="0" smtClean="0"/>
            </a:br>
            <a:r>
              <a:rPr lang="en-US" dirty="0" smtClean="0"/>
              <a:t>experience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10+ years experience as trainer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Author of 6 </a:t>
            </a:r>
            <a:r>
              <a:rPr lang="en-US" dirty="0" smtClean="0"/>
              <a:t>books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Speaker at </a:t>
            </a:r>
            <a:r>
              <a:rPr lang="en-US" dirty="0"/>
              <a:t>hundreds of </a:t>
            </a:r>
            <a:r>
              <a:rPr lang="en-US" dirty="0" smtClean="0"/>
              <a:t>events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svetlin.nakov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 [at] telerik.com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site / Blog</a:t>
            </a:r>
            <a:r>
              <a:rPr lang="ru-RU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http://</a:t>
            </a:r>
            <a:r>
              <a:rPr lang="ru-RU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nakov.com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93F68D-FE3C-4D32-84BC-7CF1B4400E63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6" descr="Svetlin-Nakov-face-sm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1295400"/>
            <a:ext cx="1622425" cy="19812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37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Ivaylo Kenov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Technical </a:t>
            </a:r>
            <a:r>
              <a:rPr lang="en-US" dirty="0"/>
              <a:t>Trainer </a:t>
            </a:r>
            <a:br>
              <a:rPr lang="en-US" dirty="0"/>
            </a:br>
            <a:r>
              <a:rPr lang="en-US" dirty="0"/>
              <a:t>@ 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Math contestant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Champion from OOP and DSA courses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dirty="0" smtClean="0"/>
              <a:t>i</a:t>
            </a:r>
            <a:r>
              <a:rPr lang="en-US" noProof="1" smtClean="0"/>
              <a:t>vaylo.kenov </a:t>
            </a:r>
            <a:r>
              <a:rPr lang="en-US" noProof="1"/>
              <a:t>[at</a:t>
            </a:r>
            <a:r>
              <a:rPr lang="en-US" noProof="1"/>
              <a:t>] </a:t>
            </a:r>
            <a:r>
              <a:rPr lang="en-US" noProof="1" smtClean="0"/>
              <a:t>telerik.com</a:t>
            </a:r>
            <a:endParaRPr lang="en-US" noProof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820" r="14472" b="11475"/>
          <a:stretch/>
        </p:blipFill>
        <p:spPr>
          <a:xfrm>
            <a:off x="6803136" y="1290292"/>
            <a:ext cx="1601089" cy="196497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 (3)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BE91A763-B25C-411D-A4A3-CA96385075F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–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Teamwork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 (excellent, OK, bad)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Helping</a:t>
            </a:r>
            <a:r>
              <a:rPr lang="en-US" dirty="0" smtClean="0"/>
              <a:t> new C# students – bonus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14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67400" y="1371600"/>
            <a:ext cx="2815922" cy="140459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6922" y="4800600"/>
            <a:ext cx="1676400" cy="103727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/ Excellence / Fail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Criteria for pass / pass with excellence / fail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excellence</a:t>
            </a:r>
          </a:p>
          <a:p>
            <a:pPr lvl="2"/>
            <a:r>
              <a:rPr lang="en-US" dirty="0" smtClean="0"/>
              <a:t>Very high exam results</a:t>
            </a:r>
          </a:p>
          <a:p>
            <a:pPr marL="649288" lvl="2" indent="0">
              <a:buNone/>
            </a:pPr>
            <a:r>
              <a:rPr lang="en-US" dirty="0" smtClean="0"/>
              <a:t>	  or</a:t>
            </a:r>
          </a:p>
          <a:p>
            <a:pPr lvl="2"/>
            <a:r>
              <a:rPr lang="en-US" dirty="0" smtClean="0"/>
              <a:t>High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</a:t>
            </a:r>
          </a:p>
          <a:p>
            <a:pPr lvl="2"/>
            <a:r>
              <a:rPr lang="en-US" dirty="0" smtClean="0"/>
              <a:t>Average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</a:t>
            </a:r>
          </a:p>
          <a:p>
            <a:pPr lvl="2"/>
            <a:r>
              <a:rPr lang="en-US" dirty="0" smtClean="0"/>
              <a:t>Low total results or low exam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14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4190999"/>
            <a:ext cx="1219200" cy="12192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905000"/>
            <a:ext cx="2019300" cy="2019300"/>
          </a:xfrm>
          <a:prstGeom prst="rect">
            <a:avLst/>
          </a:prstGeom>
          <a:noFill/>
          <a:effectLst>
            <a:glow rad="266700">
              <a:schemeClr val="tx2">
                <a:lumMod val="60000"/>
                <a:lumOff val="4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5334000"/>
            <a:ext cx="1143000" cy="11430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Homework comments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obligatory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9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Presence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now on you should check your presence on the barcode reader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 times a day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 the morning when lectures begin (~10:30)</a:t>
            </a:r>
          </a:p>
          <a:p>
            <a:pPr lvl="1"/>
            <a:r>
              <a:rPr lang="en-US" dirty="0" smtClean="0"/>
              <a:t>After lunch break (~13:30)</a:t>
            </a:r>
          </a:p>
          <a:p>
            <a:pPr lvl="1"/>
            <a:r>
              <a:rPr lang="en-US" dirty="0" smtClean="0"/>
              <a:t>When you leave academy halls (~19:00)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4143375"/>
            <a:ext cx="3895725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5027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 smtClean="0"/>
              <a:t>databases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99904"/>
            <a:ext cx="8077200" cy="863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</a:t>
            </a: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forums.academy.telerik.com/questions/front-end-development/js-apps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academy.telerik.com/student-courses/software-technologies/javascript-frameworks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3371026"/>
            <a:ext cx="1429576" cy="14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What's Coming Next in the Academy?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JavaScript Frameworks </a:t>
            </a:r>
            <a:r>
              <a:rPr lang="en-US" dirty="0" smtClean="0"/>
              <a:t>Course Program</a:t>
            </a:r>
          </a:p>
          <a:p>
            <a:r>
              <a:rPr lang="en-US" dirty="0" smtClean="0"/>
              <a:t>The Trainers Team</a:t>
            </a:r>
          </a:p>
          <a:p>
            <a:r>
              <a:rPr lang="en-US" dirty="0"/>
              <a:t>Exams </a:t>
            </a:r>
            <a:r>
              <a:rPr lang="en-US" dirty="0" smtClean="0"/>
              <a:t>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pPr lvl="1"/>
            <a:r>
              <a:rPr lang="en-US" dirty="0" smtClean="0"/>
              <a:t>Bonuses</a:t>
            </a:r>
          </a:p>
          <a:p>
            <a:r>
              <a:rPr lang="en-US" dirty="0" smtClean="0"/>
              <a:t>Resources for the Course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0200" y="2367294"/>
            <a:ext cx="2857988" cy="2809212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telerikacademy.com/Courses/Courses/Details/110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505200"/>
            <a:ext cx="2857076" cy="1807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2012/2013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hlinkClick r:id="rId3"/>
              </a:rPr>
              <a:t>Visual Studio Express </a:t>
            </a:r>
            <a:r>
              <a:rPr lang="en-US" dirty="0">
                <a:latin typeface="Consolas" pitchFamily="49" charset="0"/>
                <a:cs typeface="Consolas" pitchFamily="49" charset="0"/>
                <a:hlinkClick r:id="rId3"/>
              </a:rPr>
              <a:t>2012</a:t>
            </a:r>
            <a:r>
              <a:rPr lang="en-US" dirty="0" smtClean="0"/>
              <a:t> (free version </a:t>
            </a:r>
            <a:r>
              <a:rPr lang="en-US" dirty="0"/>
              <a:t>of VS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2012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Microsoft SQL Server 2012 Developer with Service Pack 1 and Developer </a:t>
            </a:r>
            <a:r>
              <a:rPr lang="en-US" dirty="0" smtClean="0"/>
              <a:t>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4648200"/>
            <a:ext cx="3810000" cy="1581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5130863"/>
            <a:ext cx="1981200" cy="1066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JavaScript Frameworks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7340601" y="190846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inary, programm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2381">
            <a:off x="783556" y="474322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encrypted-tbn1.gstatic.com/images?q=tbn:ANd9GcTcbTBzyDVuEkE9YmQGRuCwcAp0_hJ2Uk3e8Kn3JpiZBUUnur9kx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31" y="1143000"/>
            <a:ext cx="2079771" cy="17802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thacalibrary.com/sp/assets/fckuserfiles/databases(2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301" y="1219200"/>
            <a:ext cx="18796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685800"/>
            <a:ext cx="7162800" cy="1600200"/>
          </a:xfrm>
        </p:spPr>
        <p:txBody>
          <a:bodyPr/>
          <a:lstStyle/>
          <a:p>
            <a:r>
              <a:rPr lang="en-US" dirty="0" smtClean="0"/>
              <a:t>JavaScript Frameworks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/>
          <a:lstStyle/>
          <a:p>
            <a:r>
              <a:rPr lang="en-US" dirty="0" smtClean="0"/>
              <a:t>Coming To The Next Module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A consequence of three web courses</a:t>
            </a:r>
          </a:p>
          <a:p>
            <a:pPr lvl="1"/>
            <a:r>
              <a:rPr lang="en-US" dirty="0" smtClean="0"/>
              <a:t>JavaScript Frameworks </a:t>
            </a:r>
          </a:p>
          <a:p>
            <a:pPr lvl="2"/>
            <a:r>
              <a:rPr lang="en-US" dirty="0" smtClean="0"/>
              <a:t>Building client SPA applications</a:t>
            </a:r>
          </a:p>
          <a:p>
            <a:pPr lvl="1"/>
            <a:r>
              <a:rPr lang="en-US" dirty="0" smtClean="0"/>
              <a:t>ASP.NET Web forms</a:t>
            </a:r>
          </a:p>
          <a:p>
            <a:pPr lvl="2"/>
            <a:r>
              <a:rPr lang="en-US" dirty="0" smtClean="0"/>
              <a:t>Building </a:t>
            </a:r>
            <a:r>
              <a:rPr lang="en-US" dirty="0" smtClean="0"/>
              <a:t>data-driven </a:t>
            </a:r>
            <a:r>
              <a:rPr lang="en-US" dirty="0" smtClean="0"/>
              <a:t>Web applications</a:t>
            </a:r>
          </a:p>
          <a:p>
            <a:pPr lvl="1"/>
            <a:r>
              <a:rPr lang="en-US" dirty="0" smtClean="0"/>
              <a:t>ASP.NET MVC</a:t>
            </a:r>
          </a:p>
          <a:p>
            <a:pPr lvl="2"/>
            <a:r>
              <a:rPr lang="en-US" dirty="0"/>
              <a:t>Building </a:t>
            </a:r>
            <a:r>
              <a:rPr lang="en-US" dirty="0" smtClean="0"/>
              <a:t>data-driven Web applications</a:t>
            </a:r>
            <a:endParaRPr lang="en-US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1925104"/>
            <a:ext cx="1822704" cy="188489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smtClean="0"/>
              <a:t>Programming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hlinkClick r:id="rId2"/>
              </a:rPr>
              <a:t>Software Academy Curriculum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0284" y="1769198"/>
            <a:ext cx="3298916" cy="2468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2575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3"/>
              </a:rPr>
              <a:t>Specialties</a:t>
            </a:r>
            <a:b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3"/>
              </a:rPr>
            </a:b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3"/>
              </a:rPr>
              <a:t>@ the Academy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105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4"/>
              </a:rPr>
              <a:t>Success Stories</a:t>
            </a:r>
            <a:b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4"/>
              </a:rPr>
            </a:b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hlinkClick r:id="rId4"/>
              </a:rPr>
              <a:t>@ Telerik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0242" name="Picture 2" descr="http://www.cs.ox.ac.uk/images/research/pl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96000" y="4572000"/>
            <a:ext cx="2695700" cy="19812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academy.telerik.com/images/newsletter_assets/telerik-academy-program-april-2013-3.jpg?sfvrsn=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13" y="1540415"/>
            <a:ext cx="4782087" cy="493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615425" y="5403996"/>
            <a:ext cx="890032" cy="31100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376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JavaScript Frameworks </a:t>
            </a:r>
            <a:r>
              <a:rPr lang="en-US" dirty="0" smtClean="0"/>
              <a:t>–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/>
          <a:lstStyle/>
          <a:p>
            <a:r>
              <a:rPr lang="en-US" dirty="0" smtClean="0"/>
              <a:t>What Will We Cover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dirty="0" smtClean="0"/>
              <a:t>JavaScript Frameworks?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7987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JSF Course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dirty="0" smtClean="0"/>
              <a:t>Underscore.js</a:t>
            </a:r>
          </a:p>
          <a:p>
            <a:pPr marL="862013" lvl="1" indent="-514350">
              <a:lnSpc>
                <a:spcPct val="95000"/>
              </a:lnSpc>
            </a:pPr>
            <a:r>
              <a:rPr lang="en-US" dirty="0" smtClean="0"/>
              <a:t>Extension methods for JavaScript objects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dirty="0" smtClean="0"/>
              <a:t>Sammy.js</a:t>
            </a:r>
          </a:p>
          <a:p>
            <a:pPr marL="862013" lvl="1" indent="-514350">
              <a:lnSpc>
                <a:spcPct val="95000"/>
              </a:lnSpc>
            </a:pPr>
            <a:r>
              <a:rPr lang="en-US" dirty="0" smtClean="0"/>
              <a:t>SPA apps with routes and templates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dirty="0" smtClean="0"/>
              <a:t>Mustache.js</a:t>
            </a:r>
          </a:p>
          <a:p>
            <a:pPr marL="862013" lvl="1" indent="-514350">
              <a:lnSpc>
                <a:spcPct val="95000"/>
              </a:lnSpc>
            </a:pPr>
            <a:r>
              <a:rPr lang="en-US" dirty="0" smtClean="0"/>
              <a:t>String/html templates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dirty="0" smtClean="0"/>
              <a:t>Modernizr</a:t>
            </a:r>
          </a:p>
          <a:p>
            <a:pPr marL="862013" lvl="1" indent="-514350">
              <a:lnSpc>
                <a:spcPct val="95000"/>
              </a:lnSpc>
            </a:pPr>
            <a:r>
              <a:rPr lang="en-US" dirty="0" smtClean="0"/>
              <a:t>Backward compatibility and feature detection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dirty="0" err="1" smtClean="0"/>
              <a:t>RequireJS</a:t>
            </a:r>
            <a:endParaRPr lang="en-US" dirty="0" smtClean="0"/>
          </a:p>
          <a:p>
            <a:pPr marL="862013" lvl="1" indent="-514350">
              <a:lnSpc>
                <a:spcPct val="95000"/>
              </a:lnSpc>
            </a:pPr>
            <a:r>
              <a:rPr lang="en-US" dirty="0" smtClean="0"/>
              <a:t>Lazy-loading of JavaScript dependencies</a:t>
            </a:r>
            <a:endParaRPr lang="en-US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7</a:t>
            </a:fld>
            <a:endParaRPr lang="en-US" dirty="0"/>
          </a:p>
        </p:txBody>
      </p:sp>
      <p:pic>
        <p:nvPicPr>
          <p:cNvPr id="3076" name="Picture 4" descr="http://www.b-zaban.com/upload/Image/stones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53100" y="2971800"/>
            <a:ext cx="2857500" cy="1923224"/>
          </a:xfrm>
          <a:prstGeom prst="roundRect">
            <a:avLst>
              <a:gd name="adj" fmla="val 984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clker.com/cliparts/1/4/4/3/1242798397750262165Orange_lambda.svg.hi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4850" y="5486400"/>
            <a:ext cx="95735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The JSF Course </a:t>
            </a:r>
            <a:r>
              <a:rPr lang="en-US" dirty="0" smtClean="0"/>
              <a:t>Program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514350" indent="-514350">
              <a:lnSpc>
                <a:spcPct val="95000"/>
              </a:lnSpc>
              <a:buFont typeface="+mj-lt"/>
              <a:buAutoNum type="arabicPeriod" startAt="6"/>
            </a:pPr>
            <a:r>
              <a:rPr lang="en-US" dirty="0" smtClean="0"/>
              <a:t>Single-page applications</a:t>
            </a:r>
          </a:p>
          <a:p>
            <a:pPr marL="862013" lvl="1" indent="-514350">
              <a:lnSpc>
                <a:spcPct val="95000"/>
              </a:lnSpc>
            </a:pPr>
            <a:r>
              <a:rPr lang="en-US" dirty="0" smtClean="0"/>
              <a:t>Building SPA apps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 startAt="6"/>
            </a:pPr>
            <a:r>
              <a:rPr lang="en-US" dirty="0" smtClean="0"/>
              <a:t>MVC and MVVM design patterns</a:t>
            </a:r>
          </a:p>
          <a:p>
            <a:pPr marL="862013" lvl="1" indent="-514350">
              <a:lnSpc>
                <a:spcPct val="95000"/>
              </a:lnSpc>
            </a:pPr>
            <a:r>
              <a:rPr lang="en-US" dirty="0" smtClean="0"/>
              <a:t>Architecture patterns overview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 startAt="6"/>
            </a:pPr>
            <a:r>
              <a:rPr lang="en-US" dirty="0" smtClean="0"/>
              <a:t>AngularJS</a:t>
            </a:r>
          </a:p>
          <a:p>
            <a:pPr marL="862013" lvl="1" indent="-514350">
              <a:lnSpc>
                <a:spcPct val="95000"/>
              </a:lnSpc>
            </a:pPr>
            <a:r>
              <a:rPr lang="en-US" dirty="0" smtClean="0"/>
              <a:t>Controllers, views, routing, app life cycle</a:t>
            </a:r>
            <a:endParaRPr lang="en-US" dirty="0" smtClean="0"/>
          </a:p>
          <a:p>
            <a:pPr marL="514350" indent="-514350">
              <a:lnSpc>
                <a:spcPct val="95000"/>
              </a:lnSpc>
              <a:buFont typeface="+mj-lt"/>
              <a:buAutoNum type="arabicPeriod" startAt="6"/>
            </a:pPr>
            <a:r>
              <a:rPr lang="en-US" dirty="0" smtClean="0"/>
              <a:t>KendoUI and KendoMobile</a:t>
            </a:r>
          </a:p>
          <a:p>
            <a:pPr marL="862013" lvl="1" indent="-514350">
              <a:lnSpc>
                <a:spcPct val="95000"/>
              </a:lnSpc>
            </a:pPr>
            <a:r>
              <a:rPr lang="en-US" dirty="0" smtClean="0"/>
              <a:t>ViewModels, views, binding, </a:t>
            </a:r>
            <a:r>
              <a:rPr lang="en-US" dirty="0"/>
              <a:t>routing, </a:t>
            </a:r>
            <a:r>
              <a:rPr lang="en-US" dirty="0" smtClean="0"/>
              <a:t>life cycle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 startAt="6"/>
            </a:pPr>
            <a:r>
              <a:rPr lang="en-US" dirty="0" smtClean="0"/>
              <a:t>TDD with QUnit</a:t>
            </a:r>
          </a:p>
          <a:p>
            <a:pPr marL="862013" lvl="1" indent="-514350">
              <a:lnSpc>
                <a:spcPct val="95000"/>
              </a:lnSpc>
            </a:pPr>
            <a:r>
              <a:rPr lang="en-US" dirty="0" smtClean="0"/>
              <a:t>Test-driven development of SPA applications</a:t>
            </a:r>
            <a:endParaRPr lang="en-US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8</a:t>
            </a:fld>
            <a:endParaRPr lang="en-US" dirty="0"/>
          </a:p>
        </p:txBody>
      </p:sp>
      <p:pic>
        <p:nvPicPr>
          <p:cNvPr id="3076" name="Picture 4" descr="http://www.b-zaban.com/upload/Image/stones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85912" y="1167384"/>
            <a:ext cx="1924688" cy="1295400"/>
          </a:xfrm>
          <a:prstGeom prst="roundRect">
            <a:avLst>
              <a:gd name="adj" fmla="val 984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clker.com/cliparts/1/4/4/3/1242798397750262165Orange_lambda.svg.hi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4850" y="5486400"/>
            <a:ext cx="95735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21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371600"/>
            <a:ext cx="687705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299" y="26670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529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1679</TotalTime>
  <Words>571</Words>
  <Application>Microsoft Office PowerPoint</Application>
  <PresentationFormat>On-screen Show (4:3)</PresentationFormat>
  <Paragraphs>168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Cambria</vt:lpstr>
      <vt:lpstr>Consolas</vt:lpstr>
      <vt:lpstr>Corbel</vt:lpstr>
      <vt:lpstr>Wingdings 2</vt:lpstr>
      <vt:lpstr>Telerik Academy</vt:lpstr>
      <vt:lpstr>JavaScript Frameworks</vt:lpstr>
      <vt:lpstr>Table of Contents</vt:lpstr>
      <vt:lpstr>JavaScript Frameworks</vt:lpstr>
      <vt:lpstr>What's Coming Next?</vt:lpstr>
      <vt:lpstr>Web Programming Track</vt:lpstr>
      <vt:lpstr>JavaScript Frameworks – Program</vt:lpstr>
      <vt:lpstr>The JSF Course Program</vt:lpstr>
      <vt:lpstr>The JSF Course Program (2)</vt:lpstr>
      <vt:lpstr>The Trainers Team</vt:lpstr>
      <vt:lpstr>Trainers Team</vt:lpstr>
      <vt:lpstr>Trainers Team (2)</vt:lpstr>
      <vt:lpstr>Trainers Team (3)</vt:lpstr>
      <vt:lpstr>Evaluation </vt:lpstr>
      <vt:lpstr>Web Services – Evaluation</vt:lpstr>
      <vt:lpstr>Pass / Excellence / Fail Criteria</vt:lpstr>
      <vt:lpstr>Homework Peer Reviews</vt:lpstr>
      <vt:lpstr>Check Your Presence</vt:lpstr>
      <vt:lpstr>Resources</vt:lpstr>
      <vt:lpstr>Course Web Site &amp; Forums</vt:lpstr>
      <vt:lpstr>Telerik Integrated Learning System (TILS)</vt:lpstr>
      <vt:lpstr>Required Software</vt:lpstr>
      <vt:lpstr>JavaScript Frameworks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for Developers - Course Intro</dc:title>
  <dc:subject>Telerik Software Academy</dc:subject>
  <dc:creator>Svetlin Nakov</dc:creator>
  <cp:keywords>C#, course, telerik software academy, free courses for developers, OOP, object-oriented programming</cp:keywords>
  <cp:lastModifiedBy>Doncho Minkov</cp:lastModifiedBy>
  <cp:revision>591</cp:revision>
  <dcterms:created xsi:type="dcterms:W3CDTF">2007-12-08T16:03:35Z</dcterms:created>
  <dcterms:modified xsi:type="dcterms:W3CDTF">2013-08-21T04:51:37Z</dcterms:modified>
  <cp:category>software engineering</cp:category>
</cp:coreProperties>
</file>