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20" r:id="rId2"/>
    <p:sldId id="375" r:id="rId3"/>
    <p:sldId id="336" r:id="rId4"/>
    <p:sldId id="362" r:id="rId5"/>
    <p:sldId id="338" r:id="rId6"/>
    <p:sldId id="339" r:id="rId7"/>
    <p:sldId id="378" r:id="rId8"/>
    <p:sldId id="380" r:id="rId9"/>
    <p:sldId id="381" r:id="rId10"/>
    <p:sldId id="382" r:id="rId11"/>
    <p:sldId id="345" r:id="rId12"/>
    <p:sldId id="376" r:id="rId13"/>
    <p:sldId id="370" r:id="rId14"/>
    <p:sldId id="385" r:id="rId15"/>
    <p:sldId id="383" r:id="rId16"/>
    <p:sldId id="384" r:id="rId17"/>
    <p:sldId id="372" r:id="rId18"/>
    <p:sldId id="373" r:id="rId19"/>
    <p:sldId id="374" r:id="rId20"/>
    <p:sldId id="354" r:id="rId21"/>
    <p:sldId id="333" r:id="rId22"/>
  </p:sldIdLst>
  <p:sldSz cx="9144000" cy="6858000" type="screen4x3"/>
  <p:notesSz cx="6881813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85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12-Apr-13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12-Apr-13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konkurs.pcmagbg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student-courses/archive/web-design-html-5-css-3-javascript" TargetMode="External"/><Relationship Id="rId2" Type="http://schemas.openxmlformats.org/officeDocument/2006/relationships/hyperlink" Target="http://academy.telerik.com/student-courses/web-design-and-ui/javascript-part-1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latform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loquentjavascript.net/" TargetMode="External"/><Relationship Id="rId7" Type="http://schemas.openxmlformats.org/officeDocument/2006/relationships/image" Target="../media/image37.gif"/><Relationship Id="rId2" Type="http://schemas.openxmlformats.org/officeDocument/2006/relationships/hyperlink" Target="http://www.quirksmode.org/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hyperlink" Target="http://shop.oreilly.com/product/9780596517748.d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sign-with-html5-css-and-javascr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javascript-part-2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64" TargetMode="Externa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eb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JavaScript Part 2: 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JS Course Program, Evaluation, Exams, Resources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JavaScript Part </a:t>
            </a:r>
            <a:r>
              <a:rPr lang="en-US" dirty="0" smtClean="0"/>
              <a:t>2: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Solving problems with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2" name="Picture 2" descr="http://ukstudy.ro/wp-content/uploads/2011/08/english-ex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3505200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nakov.com/wp-content/uploads/2013/01/Telerik-Academy-exams-December-2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3103627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Part 1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dirty="0" smtClean="0"/>
              <a:t> the other students </a:t>
            </a:r>
            <a:r>
              <a:rPr lang="en-US" dirty="0"/>
              <a:t>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PC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Magazine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 </a:t>
            </a:r>
            <a:r>
              <a:rPr lang="en-US" dirty="0" smtClean="0">
                <a:hlinkClick r:id="rId2"/>
              </a:rPr>
              <a:t>contest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12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Academy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Part 1</a:t>
            </a:r>
          </a:p>
          <a:p>
            <a:pPr lvl="1"/>
            <a:r>
              <a:rPr lang="en-US" dirty="0"/>
              <a:t>Introduction to </a:t>
            </a:r>
            <a:r>
              <a:rPr lang="en-US" dirty="0" smtClean="0"/>
              <a:t>JavaScript</a:t>
            </a:r>
          </a:p>
          <a:p>
            <a:pPr lvl="2"/>
            <a:r>
              <a:rPr lang="en-US" dirty="0" smtClean="0"/>
              <a:t>Data types, operators, functions, loops, arrays</a:t>
            </a:r>
          </a:p>
          <a:p>
            <a:pPr lvl="2"/>
            <a:endParaRPr lang="en-US" dirty="0" smtClean="0"/>
          </a:p>
          <a:p>
            <a:pPr lvl="0">
              <a:spcBef>
                <a:spcPts val="2400"/>
              </a:spcBef>
            </a:pPr>
            <a:r>
              <a:rPr lang="en-US" dirty="0" smtClean="0"/>
              <a:t>Web </a:t>
            </a:r>
            <a:r>
              <a:rPr lang="en-US" dirty="0"/>
              <a:t>Design with 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, CSS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and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All </a:t>
            </a:r>
            <a:r>
              <a:rPr lang="en-US" dirty="0">
                <a:solidFill>
                  <a:srgbClr val="EBFFD2"/>
                </a:solidFill>
              </a:rPr>
              <a:t>Software Academy courses in one </a:t>
            </a:r>
            <a:r>
              <a:rPr lang="en-US" dirty="0" smtClean="0">
                <a:solidFill>
                  <a:srgbClr val="EBFFD2"/>
                </a:solidFill>
              </a:rPr>
              <a:t>place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HTML, CSS, JavaScript and JS Libraries</a:t>
            </a: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600" y="2769834"/>
            <a:ext cx="7010400" cy="8382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http://academy.telerik.com/student-courses/</a:t>
            </a:r>
            <a:b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</a:b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web-design-and-ui/javascript-part-1/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66800" y="5486400"/>
            <a:ext cx="7010400" cy="8382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http://academy.telerik.com/student-courses/</a:t>
            </a:r>
            <a:b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</a:b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archive/web-design-html-5-css-3-javascript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9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JavaScript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Mozilla Development Network (MDN)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Mostly used for the presentations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Platform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www.webplatform.org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place where all masters contribute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Adobe, Apple, Facebook, Google, HP, Intel, Microsoft, Mozilla, Nokia, Opera, W3C</a:t>
            </a:r>
          </a:p>
        </p:txBody>
      </p:sp>
    </p:spTree>
    <p:extLst>
      <p:ext uri="{BB962C8B-B14F-4D97-AF65-F5344CB8AC3E}">
        <p14:creationId xmlns:p14="http://schemas.microsoft.com/office/powerpoint/2010/main" val="30694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95400"/>
            <a:ext cx="7315200" cy="472440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 u="sng" dirty="0" smtClean="0">
                <a:hlinkClick r:id="rId2"/>
              </a:rPr>
              <a:t>“PPK on JavaScript”</a:t>
            </a:r>
            <a:r>
              <a:rPr lang="en-US" sz="2800" dirty="0" smtClean="0"/>
              <a:t>,                                         Peter Paul-Koch, New Riders Press,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2006</a:t>
            </a:r>
            <a:r>
              <a:rPr lang="en-US" sz="2800" dirty="0" smtClean="0"/>
              <a:t>, ISBN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9780321423306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 smtClean="0">
                <a:hlinkClick r:id="rId3"/>
              </a:rPr>
              <a:t>Eloquent JavaScript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Marijn</a:t>
            </a:r>
            <a:r>
              <a:rPr lang="en-US" sz="2800" dirty="0"/>
              <a:t> </a:t>
            </a:r>
            <a:r>
              <a:rPr lang="en-US" sz="2800" dirty="0" err="1" smtClean="0"/>
              <a:t>Haverbeke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Free Book</a:t>
            </a:r>
            <a:endParaRPr lang="en-US" sz="2800" dirty="0"/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>
                <a:hlinkClick r:id="rId4"/>
              </a:rPr>
              <a:t>JavaScript: The Good Parts</a:t>
            </a:r>
            <a:r>
              <a:rPr lang="en-US" sz="2800" dirty="0" smtClean="0"/>
              <a:t>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O’Reilly Media/Yahoo </a:t>
            </a:r>
            <a:r>
              <a:rPr lang="en-US" sz="2800" dirty="0" smtClean="0"/>
              <a:t>Press,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2008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ISBN</a:t>
            </a:r>
            <a:r>
              <a:rPr lang="en-US" sz="2800" dirty="0"/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9780596517748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8" name="Picture 4" descr="https://www.thewinkstore.com/files/ingram/small/032148946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1447800"/>
            <a:ext cx="9201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eloquentjavascript.net/img/ej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2743200"/>
            <a:ext cx="92363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akamaicovers.oreilly.com/images/9780596517748/cat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4245865"/>
            <a:ext cx="92989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JavaScript part 2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52896"/>
            <a:ext cx="8077200" cy="9379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forums.academy.telerik.com/web-design-with-html5-css-and-javascript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academy.telerik.com/student-courses/web-design-and-ui/javascript-part-2/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telerikacademy.com/Courses/Courses/Details/64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Text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Komodo 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Notepad 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5486400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04" y="3002281"/>
            <a:ext cx="1981200" cy="19812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-WTK7_onoIo/UH4hGOR5zHI/AAAAAAAAJvY/brVmBy2hNFc/s1600/Notepad++LogoNew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36" y1="16917" x2="37262" y2="48872"/>
                        <a14:foregroundMark x1="40684" y1="24812" x2="36122" y2="52256"/>
                        <a14:foregroundMark x1="46768" y1="23308" x2="20532" y2="13158"/>
                        <a14:foregroundMark x1="10646" y1="13158" x2="57795" y2="17293"/>
                        <a14:foregroundMark x1="9506" y1="91353" x2="10266" y2="69925"/>
                        <a14:foregroundMark x1="43346" y1="87594" x2="62357" y2="86090"/>
                        <a14:foregroundMark x1="55133" y1="13158" x2="66540" y2="24436"/>
                        <a14:foregroundMark x1="69582" y1="22180" x2="70722" y2="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53" y="3002281"/>
            <a:ext cx="1657492" cy="1676398"/>
          </a:xfrm>
          <a:prstGeom prst="rect">
            <a:avLst/>
          </a:prstGeom>
          <a:noFill/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JavaScript Part 2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JavaScript Course Program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Exams and Evaluation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Criteria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Bonuses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238019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JavaScript Part 2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787" r="16000" b="1787"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2714" y="1370799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JavaScript Part 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One more step in becoming a Ninja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JavaScript - Part 2</a:t>
            </a:r>
          </a:p>
          <a:p>
            <a:pPr lvl="1"/>
            <a:r>
              <a:rPr lang="en-US" dirty="0" smtClean="0"/>
              <a:t>The next course from JavaScript development</a:t>
            </a:r>
          </a:p>
          <a:p>
            <a:pPr lvl="1"/>
            <a:r>
              <a:rPr lang="en-US" dirty="0" smtClean="0"/>
              <a:t>Advanced JavaScript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/>
              <a:t>Lectures once a week</a:t>
            </a:r>
          </a:p>
          <a:p>
            <a:pPr lvl="1"/>
            <a:r>
              <a:rPr lang="en-US" dirty="0" smtClean="0"/>
              <a:t>Practical exam after a month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3-4</a:t>
            </a:r>
            <a:r>
              <a:rPr lang="en-US" dirty="0" smtClean="0"/>
              <a:t> problems for 4-5 hours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JavaScript Part 2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7237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JavaScript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JavaScript Part </a:t>
            </a:r>
            <a:r>
              <a:rPr lang="en-US" dirty="0" smtClean="0"/>
              <a:t>2:</a:t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Part 2 Course Intro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</a:t>
            </a:r>
            <a:r>
              <a:rPr lang="en-US" dirty="0" smtClean="0"/>
              <a:t>program</a:t>
            </a:r>
            <a:r>
              <a:rPr lang="en-US" dirty="0" smtClean="0"/>
              <a:t>, </a:t>
            </a:r>
            <a:r>
              <a:rPr lang="en-US" dirty="0" smtClean="0"/>
              <a:t>exams</a:t>
            </a:r>
            <a:r>
              <a:rPr lang="en-US" dirty="0" smtClean="0"/>
              <a:t>, </a:t>
            </a:r>
            <a:r>
              <a:rPr lang="en-US" dirty="0" smtClean="0"/>
              <a:t>evaluation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DOM and DOM 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Document Object Model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Selecting, editing and removing HTML elements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http://blog.hellodesign.com/wp-content/uploads/2011/02/IMG_003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19800" y="4833969"/>
            <a:ext cx="1885602" cy="1609660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4000" y="4741222"/>
            <a:ext cx="2667214" cy="1795153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JavaScript Part </a:t>
            </a:r>
            <a:r>
              <a:rPr lang="en-US" dirty="0" smtClean="0"/>
              <a:t>2:  </a:t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Events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JavaScript Event Model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Attaching and detaching events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JavaScript APIs</a:t>
            </a:r>
            <a:endParaRPr lang="bg-BG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Canvas, SVG, </a:t>
            </a:r>
            <a:r>
              <a:rPr lang="en-US" dirty="0" err="1" smtClean="0"/>
              <a:t>WebStorages</a:t>
            </a:r>
            <a:r>
              <a:rPr lang="en-US" dirty="0" smtClean="0"/>
              <a:t>, geolocation, web workers, drag and drop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5267786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79441" y="5295899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JavaScript Part </a:t>
            </a:r>
            <a:r>
              <a:rPr lang="en-US" dirty="0" smtClean="0"/>
              <a:t>2: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Advanced functions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Function object, recursion, function scope, nested functions, closures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JavaScript </a:t>
            </a:r>
            <a:r>
              <a:rPr lang="en-US" dirty="0"/>
              <a:t>OOP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JSON </a:t>
            </a:r>
            <a:r>
              <a:rPr lang="en-US" dirty="0"/>
              <a:t>objects and function constructors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Inheritance and polymorphism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Private and public </a:t>
            </a:r>
            <a:r>
              <a:rPr lang="en-US" dirty="0" smtClean="0"/>
              <a:t>members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Try-catch block, throwing 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Built-in and custom exceptions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ttp://www.webhosting.uk.com/web-hosting/faq/wp-content/uploads/2011/01/JavaScript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619130"/>
            <a:ext cx="2076450" cy="1557338"/>
          </a:xfrm>
          <a:prstGeom prst="roundRect">
            <a:avLst>
              <a:gd name="adj" fmla="val 5073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JavaScript Part </a:t>
            </a:r>
            <a:r>
              <a:rPr lang="en-US" dirty="0" smtClean="0"/>
              <a:t>2: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 Performance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jsperf.com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Object creation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Function constructors or JSON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manipulation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Caching selected 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Appending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Associative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For, for-in or foreach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2" descr="http://www.claindsilva.com/wp-content/uploads/2012/05/j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133600" cy="1828286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aworldforus.com/wp-content/uploads/2012/06/xmlj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91" y="2286000"/>
            <a:ext cx="2000921" cy="1222374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1913</TotalTime>
  <Words>578</Words>
  <Application>Microsoft Office PowerPoint</Application>
  <PresentationFormat>On-screen Show (4:3)</PresentationFormat>
  <Paragraphs>151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 2</vt:lpstr>
      <vt:lpstr>Telerik Academy</vt:lpstr>
      <vt:lpstr>JavaScript Part 2:  Course Introduction</vt:lpstr>
      <vt:lpstr>Table of Contents</vt:lpstr>
      <vt:lpstr>JavaScript Part 2</vt:lpstr>
      <vt:lpstr>What's Coming Next?</vt:lpstr>
      <vt:lpstr>JavaScript Part 2 – Program</vt:lpstr>
      <vt:lpstr>JavaScript Part 2: Course Program</vt:lpstr>
      <vt:lpstr>JavaScript Part 2:   Course Program (2)</vt:lpstr>
      <vt:lpstr>JavaScript Part 2:   Course Program (3)</vt:lpstr>
      <vt:lpstr>JavaScript Part 2:   Course Program (4)</vt:lpstr>
      <vt:lpstr>JavaScript Part 2:   Course Program (5)</vt:lpstr>
      <vt:lpstr>Evaluation </vt:lpstr>
      <vt:lpstr>JavaScript Part 1 – Evaluation</vt:lpstr>
      <vt:lpstr>Resources</vt:lpstr>
      <vt:lpstr>Telerik Academy Resources</vt:lpstr>
      <vt:lpstr>Online JavaScript Resources</vt:lpstr>
      <vt:lpstr>Recommended Books</vt:lpstr>
      <vt:lpstr>Course Web Site &amp; Forums</vt:lpstr>
      <vt:lpstr>Telerik Integrated Learning System (TILS)</vt:lpstr>
      <vt:lpstr>Required Software</vt:lpstr>
      <vt:lpstr>JavaScript Part 2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650</cp:revision>
  <dcterms:created xsi:type="dcterms:W3CDTF">2007-12-08T16:03:35Z</dcterms:created>
  <dcterms:modified xsi:type="dcterms:W3CDTF">2013-04-12T13:09:54Z</dcterms:modified>
  <cp:category>software engineering</cp:category>
</cp:coreProperties>
</file>