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59"/>
  </p:notesMasterIdLst>
  <p:handoutMasterIdLst>
    <p:handoutMasterId r:id="rId60"/>
  </p:handoutMasterIdLst>
  <p:sldIdLst>
    <p:sldId id="320" r:id="rId2"/>
    <p:sldId id="321" r:id="rId3"/>
    <p:sldId id="322" r:id="rId4"/>
    <p:sldId id="323" r:id="rId5"/>
    <p:sldId id="324" r:id="rId6"/>
    <p:sldId id="325" r:id="rId7"/>
    <p:sldId id="326" r:id="rId8"/>
    <p:sldId id="327" r:id="rId9"/>
    <p:sldId id="328" r:id="rId10"/>
    <p:sldId id="329" r:id="rId11"/>
    <p:sldId id="377" r:id="rId12"/>
    <p:sldId id="378" r:id="rId13"/>
    <p:sldId id="379" r:id="rId14"/>
    <p:sldId id="330" r:id="rId15"/>
    <p:sldId id="331" r:id="rId16"/>
    <p:sldId id="332" r:id="rId17"/>
    <p:sldId id="333" r:id="rId18"/>
    <p:sldId id="334" r:id="rId19"/>
    <p:sldId id="374" r:id="rId20"/>
    <p:sldId id="335" r:id="rId21"/>
    <p:sldId id="336" r:id="rId22"/>
    <p:sldId id="337" r:id="rId23"/>
    <p:sldId id="338" r:id="rId24"/>
    <p:sldId id="339" r:id="rId25"/>
    <p:sldId id="340" r:id="rId26"/>
    <p:sldId id="341" r:id="rId27"/>
    <p:sldId id="342" r:id="rId28"/>
    <p:sldId id="343" r:id="rId29"/>
    <p:sldId id="344" r:id="rId30"/>
    <p:sldId id="345" r:id="rId31"/>
    <p:sldId id="346" r:id="rId32"/>
    <p:sldId id="347" r:id="rId33"/>
    <p:sldId id="348" r:id="rId34"/>
    <p:sldId id="349" r:id="rId35"/>
    <p:sldId id="350" r:id="rId36"/>
    <p:sldId id="351" r:id="rId37"/>
    <p:sldId id="352" r:id="rId38"/>
    <p:sldId id="353" r:id="rId39"/>
    <p:sldId id="354" r:id="rId40"/>
    <p:sldId id="355" r:id="rId41"/>
    <p:sldId id="356" r:id="rId42"/>
    <p:sldId id="357" r:id="rId43"/>
    <p:sldId id="375" r:id="rId44"/>
    <p:sldId id="359" r:id="rId45"/>
    <p:sldId id="360" r:id="rId46"/>
    <p:sldId id="361" r:id="rId47"/>
    <p:sldId id="362" r:id="rId48"/>
    <p:sldId id="363" r:id="rId49"/>
    <p:sldId id="376" r:id="rId50"/>
    <p:sldId id="365" r:id="rId51"/>
    <p:sldId id="366" r:id="rId52"/>
    <p:sldId id="368" r:id="rId53"/>
    <p:sldId id="369" r:id="rId54"/>
    <p:sldId id="370" r:id="rId55"/>
    <p:sldId id="373" r:id="rId56"/>
    <p:sldId id="372" r:id="rId57"/>
    <p:sldId id="380" r:id="rId58"/>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DC026"/>
    <a:srgbClr val="4E9871"/>
    <a:srgbClr val="34664C"/>
    <a:srgbClr val="5E6465"/>
    <a:srgbClr val="E8FFC8"/>
    <a:srgbClr val="FAF7C8"/>
    <a:srgbClr val="FAF8C8"/>
    <a:srgbClr val="F5FFC2"/>
    <a:srgbClr val="EBFF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91" autoAdjust="0"/>
    <p:restoredTop sz="95995" autoAdjust="0"/>
  </p:normalViewPr>
  <p:slideViewPr>
    <p:cSldViewPr>
      <p:cViewPr>
        <p:scale>
          <a:sx n="60" d="100"/>
          <a:sy n="60" d="100"/>
        </p:scale>
        <p:origin x="-182" y="-1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19-03-2012</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30329186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19-03-2012</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6865510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fld id="{F15C1AF3-933B-46CA-8B3C-9D97680E985F}" type="datetime1">
              <a:rPr lang="en-US"/>
              <a:pPr/>
              <a:t>19-03-2012</a:t>
            </a:fld>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5E7145C-3D81-436B-871A-85BB8F85E4BF}" type="slidenum">
              <a:rPr lang="en-US"/>
              <a:pPr/>
              <a:t>3</a:t>
            </a:fld>
            <a:r>
              <a:rPr lang="en-US" dirty="0"/>
              <a:t>##</a:t>
            </a:r>
          </a:p>
        </p:txBody>
      </p:sp>
      <p:sp>
        <p:nvSpPr>
          <p:cNvPr id="465922" name="Rectangle 2"/>
          <p:cNvSpPr>
            <a:spLocks noGrp="1" noRot="1" noChangeAspect="1" noChangeArrowheads="1" noTextEdit="1"/>
          </p:cNvSpPr>
          <p:nvPr>
            <p:ph type="sldImg"/>
          </p:nvPr>
        </p:nvSpPr>
        <p:spPr>
          <a:ln/>
        </p:spPr>
      </p:sp>
      <p:sp>
        <p:nvSpPr>
          <p:cNvPr id="46592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fld id="{95EBEB02-E2F8-4FB3-9CE0-F777918882DD}" type="datetime1">
              <a:rPr lang="en-US"/>
              <a:pPr/>
              <a:t>19-03-2012</a:t>
            </a:fld>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683B7E8-FA54-49F3-A1D1-270D3D09DA17}" type="slidenum">
              <a:rPr lang="en-US"/>
              <a:pPr/>
              <a:t>41</a:t>
            </a:fld>
            <a:r>
              <a:rPr lang="en-US" dirty="0"/>
              <a:t>##</a:t>
            </a:r>
          </a:p>
        </p:txBody>
      </p:sp>
      <p:sp>
        <p:nvSpPr>
          <p:cNvPr id="500738" name="Rectangle 2"/>
          <p:cNvSpPr>
            <a:spLocks noGrp="1" noRot="1" noChangeAspect="1" noChangeArrowheads="1" noTextEdit="1"/>
          </p:cNvSpPr>
          <p:nvPr>
            <p:ph type="sldImg"/>
          </p:nvPr>
        </p:nvSpPr>
        <p:spPr>
          <a:ln/>
        </p:spPr>
      </p:sp>
      <p:sp>
        <p:nvSpPr>
          <p:cNvPr id="5007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fld id="{179B59DE-F2C4-4CB0-B64B-4CB9D788141B}" type="datetime1">
              <a:rPr lang="en-US"/>
              <a:pPr/>
              <a:t>19-03-2012</a:t>
            </a:fld>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8C88E2F-13C8-466A-AC31-84B3BF95FA47}" type="slidenum">
              <a:rPr lang="en-US"/>
              <a:pPr/>
              <a:t>44</a:t>
            </a:fld>
            <a:r>
              <a:rPr lang="en-US" dirty="0"/>
              <a:t>##</a:t>
            </a:r>
          </a:p>
        </p:txBody>
      </p:sp>
      <p:sp>
        <p:nvSpPr>
          <p:cNvPr id="504834" name="Rectangle 2"/>
          <p:cNvSpPr>
            <a:spLocks noGrp="1" noRot="1" noChangeAspect="1" noChangeArrowheads="1" noTextEdit="1"/>
          </p:cNvSpPr>
          <p:nvPr>
            <p:ph type="sldImg"/>
          </p:nvPr>
        </p:nvSpPr>
        <p:spPr>
          <a:ln/>
        </p:spPr>
      </p:sp>
      <p:sp>
        <p:nvSpPr>
          <p:cNvPr id="50483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fld id="{44B6EA91-67DF-4021-9504-5AF8FBA421E1}" type="datetime1">
              <a:rPr lang="en-US"/>
              <a:pPr/>
              <a:t>19-03-2012</a:t>
            </a:fld>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A055DCB7-FA72-4AA0-AC4D-66F90A14ED19}" type="slidenum">
              <a:rPr lang="en-US"/>
              <a:pPr/>
              <a:t>45</a:t>
            </a:fld>
            <a:r>
              <a:rPr lang="en-US" dirty="0"/>
              <a:t>##</a:t>
            </a:r>
          </a:p>
        </p:txBody>
      </p:sp>
      <p:sp>
        <p:nvSpPr>
          <p:cNvPr id="506882" name="Rectangle 2"/>
          <p:cNvSpPr>
            <a:spLocks noGrp="1" noRot="1" noChangeAspect="1" noChangeArrowheads="1" noTextEdit="1"/>
          </p:cNvSpPr>
          <p:nvPr>
            <p:ph type="sldImg"/>
          </p:nvPr>
        </p:nvSpPr>
        <p:spPr>
          <a:ln/>
        </p:spPr>
      </p:sp>
      <p:sp>
        <p:nvSpPr>
          <p:cNvPr id="506883" name="Rectangle 3"/>
          <p:cNvSpPr>
            <a:spLocks noGrp="1" noChangeArrowheads="1"/>
          </p:cNvSpPr>
          <p:nvPr>
            <p:ph type="body" idx="1"/>
          </p:nvPr>
        </p:nvSpPr>
        <p:spPr/>
        <p:txBody>
          <a:bodyPr/>
          <a:lstStyle/>
          <a:p>
            <a:r>
              <a:rPr lang="en-US"/>
              <a:t>It’s only in testing that your design is tested against reality. At this point you always learn something about your design (usually that it is wrong!), and that tells you something about your requirements (ditto!)</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fld id="{7DBC6389-0F00-4050-8102-0637C3899EF2}" type="datetime1">
              <a:rPr lang="en-US"/>
              <a:pPr/>
              <a:t>19-03-2012</a:t>
            </a:fld>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97D0D29C-DACD-43AB-B67F-34B54DFDFC42}" type="slidenum">
              <a:rPr lang="en-US"/>
              <a:pPr/>
              <a:t>47</a:t>
            </a:fld>
            <a:r>
              <a:rPr lang="en-US" dirty="0"/>
              <a:t>##</a:t>
            </a:r>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fld id="{F89DB4C4-CF32-4C6A-8CF3-B02A9172EABB}" type="datetime1">
              <a:rPr lang="en-US"/>
              <a:pPr/>
              <a:t>19-03-2012</a:t>
            </a:fld>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3DB0BBF-6CA1-4F35-BA57-8DCBA883874B}" type="slidenum">
              <a:rPr lang="en-US"/>
              <a:pPr/>
              <a:t>7</a:t>
            </a:fld>
            <a:r>
              <a:rPr lang="en-US" dirty="0"/>
              <a:t>##</a:t>
            </a:r>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fld id="{C2008BE6-DC56-4459-ACDB-331A4803DBF4}" type="datetime1">
              <a:rPr lang="en-US"/>
              <a:pPr/>
              <a:t>19-03-2012</a:t>
            </a:fld>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8AA07D0-C22C-48C7-A02E-90CB912243E2}" type="slidenum">
              <a:rPr lang="en-US"/>
              <a:pPr/>
              <a:t>15</a:t>
            </a:fld>
            <a:r>
              <a:rPr lang="en-US" dirty="0"/>
              <a:t>##</a:t>
            </a:r>
          </a:p>
        </p:txBody>
      </p:sp>
      <p:sp>
        <p:nvSpPr>
          <p:cNvPr id="477186" name="Rectangle 2"/>
          <p:cNvSpPr>
            <a:spLocks noGrp="1" noRot="1" noChangeAspect="1" noChangeArrowheads="1" noTextEdit="1"/>
          </p:cNvSpPr>
          <p:nvPr>
            <p:ph type="sldImg"/>
          </p:nvPr>
        </p:nvSpPr>
        <p:spPr>
          <a:ln/>
        </p:spPr>
      </p:sp>
      <p:sp>
        <p:nvSpPr>
          <p:cNvPr id="4771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fld id="{48D42770-BFE7-467F-8173-7F83C3643229}" type="datetime1">
              <a:rPr lang="en-US"/>
              <a:pPr/>
              <a:t>19-03-2012</a:t>
            </a:fld>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9100C887-43AC-4C89-A2A0-D4BC7F503E50}" type="slidenum">
              <a:rPr lang="en-US"/>
              <a:pPr/>
              <a:t>16</a:t>
            </a:fld>
            <a:r>
              <a:rPr lang="en-US" dirty="0"/>
              <a:t>##</a:t>
            </a:r>
          </a:p>
        </p:txBody>
      </p:sp>
      <p:sp>
        <p:nvSpPr>
          <p:cNvPr id="479234" name="Rectangle 2"/>
          <p:cNvSpPr>
            <a:spLocks noGrp="1" noRot="1" noChangeAspect="1" noChangeArrowheads="1" noTextEdit="1"/>
          </p:cNvSpPr>
          <p:nvPr>
            <p:ph type="sldImg"/>
          </p:nvPr>
        </p:nvSpPr>
        <p:spPr>
          <a:ln/>
        </p:spPr>
      </p:sp>
      <p:sp>
        <p:nvSpPr>
          <p:cNvPr id="47923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fld id="{A093857A-6D2B-463D-89E3-C07B671840AB}" type="datetime1">
              <a:rPr lang="en-US"/>
              <a:pPr/>
              <a:t>19-03-2012</a:t>
            </a:fld>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B46E484-AFDF-4256-AB52-EE020E223144}" type="slidenum">
              <a:rPr lang="en-US"/>
              <a:pPr/>
              <a:t>22</a:t>
            </a:fld>
            <a:r>
              <a:rPr lang="en-US" dirty="0"/>
              <a:t>##</a:t>
            </a:r>
          </a:p>
        </p:txBody>
      </p:sp>
      <p:sp>
        <p:nvSpPr>
          <p:cNvPr id="485378" name="Rectangle 2"/>
          <p:cNvSpPr>
            <a:spLocks noGrp="1" noRot="1" noChangeAspect="1" noChangeArrowheads="1" noTextEdit="1"/>
          </p:cNvSpPr>
          <p:nvPr>
            <p:ph type="sldImg"/>
          </p:nvPr>
        </p:nvSpPr>
        <p:spPr>
          <a:ln/>
        </p:spPr>
      </p:sp>
      <p:sp>
        <p:nvSpPr>
          <p:cNvPr id="4853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fld id="{17BD2647-EA21-4F28-9C71-F48527E14E41}" type="datetime1">
              <a:rPr lang="en-US"/>
              <a:pPr/>
              <a:t>19-03-2012</a:t>
            </a:fld>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6ED66794-8F89-4646-B8FB-E35CED09F171}" type="slidenum">
              <a:rPr lang="en-US"/>
              <a:pPr/>
              <a:t>23</a:t>
            </a:fld>
            <a:r>
              <a:rPr lang="en-US" dirty="0"/>
              <a:t>##</a:t>
            </a:r>
          </a:p>
        </p:txBody>
      </p:sp>
      <p:sp>
        <p:nvSpPr>
          <p:cNvPr id="487426" name="Rectangle 2"/>
          <p:cNvSpPr>
            <a:spLocks noGrp="1" noRot="1" noChangeAspect="1" noChangeArrowheads="1" noTextEdit="1"/>
          </p:cNvSpPr>
          <p:nvPr>
            <p:ph type="sldImg"/>
          </p:nvPr>
        </p:nvSpPr>
        <p:spPr>
          <a:ln/>
        </p:spPr>
      </p:sp>
      <p:sp>
        <p:nvSpPr>
          <p:cNvPr id="4874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fld id="{5A9E1B78-090C-4495-A544-564762F64356}" type="datetime1">
              <a:rPr lang="en-US"/>
              <a:pPr/>
              <a:t>19-03-2012</a:t>
            </a:fld>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226F2B4-97D4-4CEE-8328-A539E3E74013}" type="slidenum">
              <a:rPr lang="en-US"/>
              <a:pPr/>
              <a:t>30</a:t>
            </a:fld>
            <a:r>
              <a:rPr lang="en-US" dirty="0"/>
              <a:t>##</a:t>
            </a:r>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fld id="{9EB3D852-5421-47DE-8DFC-F57745BBA6C3}" type="datetime1">
              <a:rPr lang="en-US"/>
              <a:pPr/>
              <a:t>19-03-2012</a:t>
            </a:fld>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7511903-7E02-49EF-947C-C774AB900DEC}" type="slidenum">
              <a:rPr lang="en-US"/>
              <a:pPr/>
              <a:t>35</a:t>
            </a:fld>
            <a:r>
              <a:rPr lang="en-US" dirty="0"/>
              <a:t>##</a:t>
            </a:r>
          </a:p>
        </p:txBody>
      </p:sp>
      <p:sp>
        <p:nvSpPr>
          <p:cNvPr id="498690" name="Rectangle 2"/>
          <p:cNvSpPr>
            <a:spLocks noGrp="1" noRot="1" noChangeAspect="1" noChangeArrowheads="1" noTextEdit="1"/>
          </p:cNvSpPr>
          <p:nvPr>
            <p:ph type="sldImg"/>
          </p:nvPr>
        </p:nvSpPr>
        <p:spPr>
          <a:ln/>
        </p:spPr>
      </p:sp>
      <p:sp>
        <p:nvSpPr>
          <p:cNvPr id="49869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fld id="{BF96CDB1-C31A-4F5B-A5DB-91AEE2A2E256}" type="datetime1">
              <a:rPr lang="en-US"/>
              <a:pPr/>
              <a:t>19-03-2012</a:t>
            </a:fld>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AD6B28F2-481B-47F7-99A6-BAFE46133C82}" type="slidenum">
              <a:rPr lang="en-US"/>
              <a:pPr/>
              <a:t>36</a:t>
            </a:fld>
            <a:r>
              <a:rPr lang="en-US" dirty="0"/>
              <a:t>##</a:t>
            </a:r>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11" cstate="print">
            <a:lum bright="-20000"/>
            <a:extLst>
              <a:ext uri="{28A0092B-C50C-407E-A947-70E740481C1C}">
                <a14:useLocalDpi xmlns:a14="http://schemas.microsoft.com/office/drawing/2010/main"/>
              </a:ext>
            </a:extLst>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
        <p:nvSpPr>
          <p:cNvPr id="6"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9"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 name="Picture 10" descr="telerik_logo_new-(white).png"/>
          <p:cNvPicPr>
            <a:picLocks noChangeAspect="1"/>
          </p:cNvPicPr>
          <p:nvPr userDrawn="1"/>
        </p:nvPicPr>
        <p:blipFill>
          <a:blip r:embed="rId11" cstate="print">
            <a:lum bright="-20000"/>
            <a:extLst>
              <a:ext uri="{28A0092B-C50C-407E-A947-70E740481C1C}">
                <a14:useLocalDpi xmlns:a14="http://schemas.microsoft.com/office/drawing/2010/main"/>
              </a:ext>
            </a:extLst>
          </a:blip>
          <a:srcRect/>
          <a:stretch>
            <a:fillRect/>
          </a:stretch>
        </p:blipFill>
        <p:spPr bwMode="auto">
          <a:xfrm>
            <a:off x="152400" y="304800"/>
            <a:ext cx="1600200" cy="389382"/>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01" r:id="rId7"/>
    <p:sldLayoutId id="2147483703" r:id="rId8"/>
    <p:sldLayoutId id="2147483702" r:id="rId9"/>
  </p:sldLayoutIdLst>
  <p:timing>
    <p:tnLst>
      <p:par>
        <p:cTn id="1" dur="indefinite" restart="never" nodeType="tmRoot"/>
      </p:par>
    </p:tnLst>
  </p:timing>
  <p:hf hdr="0" ftr="0" dt="0"/>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decourse.telerik.com/" TargetMode="External"/><Relationship Id="rId2" Type="http://schemas.openxmlformats.org/officeDocument/2006/relationships/hyperlink" Target="http://academy.telerik.com/" TargetMode="Externa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1.jpeg"/></Relationships>
</file>

<file path=ppt/slides/_rels/slide3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8.jpeg"/><Relationship Id="rId4" Type="http://schemas.openxmlformats.org/officeDocument/2006/relationships/image" Target="../media/image37.jpeg"/></Relationships>
</file>

<file path=ppt/slides/_rels/slide4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codecourse.telerik.com/"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3112" y="1524000"/>
            <a:ext cx="8229600" cy="1524000"/>
          </a:xfrm>
        </p:spPr>
        <p:txBody>
          <a:bodyPr/>
          <a:lstStyle/>
          <a:p>
            <a:pPr>
              <a:lnSpc>
                <a:spcPts val="6000"/>
              </a:lnSpc>
            </a:pPr>
            <a:r>
              <a:rPr lang="en-US" dirty="0" smtClean="0"/>
              <a:t>Practical Software Engineering Fundamentals</a:t>
            </a:r>
            <a:endParaRPr lang="en-US" dirty="0"/>
          </a:p>
        </p:txBody>
      </p:sp>
      <p:sp>
        <p:nvSpPr>
          <p:cNvPr id="3" name="Subtitle 2"/>
          <p:cNvSpPr>
            <a:spLocks noGrp="1"/>
          </p:cNvSpPr>
          <p:nvPr>
            <p:ph type="subTitle" idx="1"/>
          </p:nvPr>
        </p:nvSpPr>
        <p:spPr>
          <a:xfrm>
            <a:off x="324896" y="3240880"/>
            <a:ext cx="8341808" cy="569120"/>
          </a:xfrm>
        </p:spPr>
        <p:txBody>
          <a:bodyPr/>
          <a:lstStyle/>
          <a:p>
            <a:r>
              <a:rPr lang="en-US" dirty="0" smtClean="0"/>
              <a:t>Software Development Practices and Methodologies</a:t>
            </a:r>
            <a:endParaRPr lang="en-US" dirty="0"/>
          </a:p>
        </p:txBody>
      </p:sp>
      <p:sp>
        <p:nvSpPr>
          <p:cNvPr id="4" name="Text Placeholder 3"/>
          <p:cNvSpPr>
            <a:spLocks noGrp="1"/>
          </p:cNvSpPr>
          <p:nvPr>
            <p:ph type="body" sz="quarter" idx="10"/>
          </p:nvPr>
        </p:nvSpPr>
        <p:spPr>
          <a:xfrm>
            <a:off x="433450" y="5235921"/>
            <a:ext cx="2362200" cy="523220"/>
          </a:xfrm>
        </p:spPr>
        <p:txBody>
          <a:bodyPr/>
          <a:lstStyle/>
          <a:p>
            <a:r>
              <a:rPr lang="en-US" dirty="0"/>
              <a:t>Svetlin </a:t>
            </a:r>
            <a:r>
              <a:rPr lang="en-US" dirty="0" smtClean="0"/>
              <a:t>Nakov</a:t>
            </a:r>
            <a:endParaRPr lang="en-US" dirty="0"/>
          </a:p>
        </p:txBody>
      </p:sp>
      <p:sp>
        <p:nvSpPr>
          <p:cNvPr id="5" name="Text Placeholder 4"/>
          <p:cNvSpPr>
            <a:spLocks noGrp="1"/>
          </p:cNvSpPr>
          <p:nvPr>
            <p:ph type="body" sz="quarter" idx="11"/>
          </p:nvPr>
        </p:nvSpPr>
        <p:spPr>
          <a:xfrm>
            <a:off x="433450" y="5769321"/>
            <a:ext cx="2362200" cy="369332"/>
          </a:xfrm>
        </p:spPr>
        <p:txBody>
          <a:bodyPr/>
          <a:lstStyle/>
          <a:p>
            <a:r>
              <a:rPr lang="en-US" dirty="0"/>
              <a:t>Telerik </a:t>
            </a:r>
            <a:r>
              <a:rPr lang="en-US" dirty="0" smtClean="0"/>
              <a:t>Academy</a:t>
            </a:r>
            <a:endParaRPr lang="en-US" dirty="0"/>
          </a:p>
        </p:txBody>
      </p:sp>
      <p:sp>
        <p:nvSpPr>
          <p:cNvPr id="6" name="Text Placeholder 5"/>
          <p:cNvSpPr>
            <a:spLocks noGrp="1"/>
          </p:cNvSpPr>
          <p:nvPr>
            <p:ph type="body" sz="quarter" idx="12"/>
          </p:nvPr>
        </p:nvSpPr>
        <p:spPr>
          <a:xfrm>
            <a:off x="433450" y="6097872"/>
            <a:ext cx="2362200" cy="356460"/>
          </a:xfrm>
        </p:spPr>
        <p:txBody>
          <a:bodyPr/>
          <a:lstStyle/>
          <a:p>
            <a:r>
              <a:rPr lang="en-US" dirty="0" smtClean="0">
                <a:hlinkClick r:id="rId2"/>
              </a:rPr>
              <a:t>academy.telerik.com</a:t>
            </a:r>
            <a:endParaRPr lang="en-US" dirty="0"/>
          </a:p>
        </p:txBody>
      </p:sp>
      <p:sp>
        <p:nvSpPr>
          <p:cNvPr id="8" name="TextBox 10"/>
          <p:cNvSpPr txBox="1"/>
          <p:nvPr/>
        </p:nvSpPr>
        <p:spPr>
          <a:xfrm rot="162465">
            <a:off x="4472336" y="583895"/>
            <a:ext cx="4200189"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smtClean="0">
                <a:ln w="1905"/>
                <a:solidFill>
                  <a:schemeClr val="tx1">
                    <a:lumMod val="40000"/>
                    <a:lumOff val="60000"/>
                  </a:schemeClr>
                </a:solidFill>
                <a:effectLst>
                  <a:innerShdw blurRad="69850" dist="43180" dir="5400000">
                    <a:srgbClr val="000000">
                      <a:alpha val="65000"/>
                    </a:srgbClr>
                  </a:innerShdw>
                  <a:reflection blurRad="6350" stA="55000" endA="300" endPos="45500" dir="5400000" sy="-100000" algn="bl" rotWithShape="0"/>
                </a:effectLst>
                <a:hlinkClick r:id="rId3"/>
              </a:rPr>
              <a:t>http://codecourse.telerik.com</a:t>
            </a:r>
            <a:endParaRPr lang="en-US" sz="2400" b="1" dirty="0">
              <a:ln w="1905"/>
              <a:solidFill>
                <a:schemeClr val="tx1">
                  <a:lumMod val="40000"/>
                  <a:lumOff val="60000"/>
                </a:schemeClr>
              </a:solidFill>
              <a:effectLst>
                <a:innerShdw blurRad="69850" dist="43180" dir="5400000">
                  <a:srgbClr val="000000">
                    <a:alpha val="65000"/>
                  </a:srgbClr>
                </a:innerShdw>
                <a:reflection blurRad="6350" stA="55000" endA="300" endPos="45500" dir="5400000" sy="-100000" algn="bl" rotWithShape="0"/>
              </a:effectLst>
            </a:endParaRPr>
          </a:p>
        </p:txBody>
      </p:sp>
      <p:pic>
        <p:nvPicPr>
          <p:cNvPr id="1030" name="Picture 6"/>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5802270" y="4573423"/>
            <a:ext cx="2878815" cy="1845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descr="http://images.clipartof.com/small/25049-Clipart-Illustration-Of-A-Sunburst-With-Rays-Of-Light-And-Binary-Coding-Over-Blue.jpg"/>
          <p:cNvPicPr>
            <a:picLocks noChangeAspect="1" noChangeArrowheads="1"/>
          </p:cNvPicPr>
          <p:nvPr/>
        </p:nvPicPr>
        <p:blipFill rotWithShape="1">
          <a:blip r:embed="rId5" cstate="print">
            <a:duotone>
              <a:prstClr val="black"/>
              <a:srgbClr val="D9C3A5">
                <a:tint val="50000"/>
                <a:satMod val="180000"/>
              </a:srgbClr>
            </a:duotone>
            <a:extLst>
              <a:ext uri="{BEBA8EAE-BF5A-486C-A8C5-ECC9F3942E4B}">
                <a14:imgProps xmlns:a14="http://schemas.microsoft.com/office/drawing/2010/main">
                  <a14:imgLayer r:embed="rId6">
                    <a14:imgEffect>
                      <a14:brightnessContrast bright="20000"/>
                    </a14:imgEffect>
                  </a14:imgLayer>
                </a14:imgProps>
              </a:ext>
              <a:ext uri="{28A0092B-C50C-407E-A947-70E740481C1C}">
                <a14:useLocalDpi xmlns:a14="http://schemas.microsoft.com/office/drawing/2010/main"/>
              </a:ext>
            </a:extLst>
          </a:blip>
          <a:srcRect/>
          <a:stretch/>
        </p:blipFill>
        <p:spPr bwMode="auto">
          <a:xfrm>
            <a:off x="3048990" y="4646351"/>
            <a:ext cx="2513610" cy="1733683"/>
          </a:xfrm>
          <a:prstGeom prst="roundRect">
            <a:avLst>
              <a:gd name="adj" fmla="val 2151"/>
            </a:avLst>
          </a:prstGeom>
          <a:noFill/>
          <a:ln>
            <a:solidFill>
              <a:srgbClr val="FFFFFF">
                <a:alpha val="30000"/>
              </a:srgbClr>
            </a:solidFill>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1828800" y="152400"/>
            <a:ext cx="7086600" cy="914400"/>
          </a:xfrm>
          <a:noFill/>
          <a:ln/>
          <a:effectLst/>
        </p:spPr>
        <p:txBody>
          <a:bodyPr lIns="92075" tIns="46038" rIns="92075" bIns="46038"/>
          <a:lstStyle/>
          <a:p>
            <a:r>
              <a:rPr lang="en-US" sz="3600" dirty="0" smtClean="0"/>
              <a:t>Software Requirements Specification (SRS)</a:t>
            </a:r>
            <a:endParaRPr lang="en-US" sz="3600" dirty="0"/>
          </a:p>
        </p:txBody>
      </p:sp>
      <p:sp>
        <p:nvSpPr>
          <p:cNvPr id="474115" name="Rectangle 3"/>
          <p:cNvSpPr>
            <a:spLocks noGrp="1" noChangeArrowheads="1"/>
          </p:cNvSpPr>
          <p:nvPr>
            <p:ph idx="1"/>
          </p:nvPr>
        </p:nvSpPr>
        <p:spPr>
          <a:xfrm>
            <a:off x="228600" y="1371599"/>
            <a:ext cx="8686800" cy="5153025"/>
          </a:xfrm>
          <a:noFill/>
          <a:ln/>
          <a:effectLst/>
        </p:spPr>
        <p:txBody>
          <a:bodyPr/>
          <a:lstStyle/>
          <a:p>
            <a:pPr>
              <a:lnSpc>
                <a:spcPct val="100000"/>
              </a:lnSpc>
            </a:pPr>
            <a:r>
              <a:rPr lang="en-US" dirty="0"/>
              <a:t>The </a:t>
            </a:r>
            <a:r>
              <a:rPr lang="en-US" dirty="0">
                <a:solidFill>
                  <a:schemeClr val="accent5">
                    <a:lumMod val="20000"/>
                    <a:lumOff val="80000"/>
                  </a:schemeClr>
                </a:solidFill>
              </a:rPr>
              <a:t>Software Requirements Specification (SRS) </a:t>
            </a:r>
            <a:r>
              <a:rPr lang="en-US" dirty="0"/>
              <a:t>is a formal requirements document</a:t>
            </a:r>
          </a:p>
          <a:p>
            <a:pPr>
              <a:lnSpc>
                <a:spcPct val="100000"/>
              </a:lnSpc>
            </a:pPr>
            <a:r>
              <a:rPr lang="en-US" dirty="0"/>
              <a:t>It describes in details:</a:t>
            </a:r>
          </a:p>
          <a:p>
            <a:pPr lvl="1">
              <a:lnSpc>
                <a:spcPct val="100000"/>
              </a:lnSpc>
            </a:pPr>
            <a:r>
              <a:rPr lang="en-US" dirty="0"/>
              <a:t>Functional requirements</a:t>
            </a:r>
          </a:p>
          <a:p>
            <a:pPr lvl="2">
              <a:lnSpc>
                <a:spcPct val="100000"/>
              </a:lnSpc>
            </a:pPr>
            <a:r>
              <a:rPr lang="en-US" dirty="0"/>
              <a:t>Business processes</a:t>
            </a:r>
          </a:p>
          <a:p>
            <a:pPr lvl="2">
              <a:lnSpc>
                <a:spcPct val="100000"/>
              </a:lnSpc>
            </a:pPr>
            <a:r>
              <a:rPr lang="en-US" dirty="0"/>
              <a:t>Actors and use-cases</a:t>
            </a:r>
          </a:p>
          <a:p>
            <a:pPr lvl="1">
              <a:lnSpc>
                <a:spcPct val="100000"/>
              </a:lnSpc>
            </a:pPr>
            <a:r>
              <a:rPr lang="en-US" dirty="0"/>
              <a:t>Non-functional requirements</a:t>
            </a:r>
          </a:p>
          <a:p>
            <a:pPr lvl="2">
              <a:lnSpc>
                <a:spcPct val="100000"/>
              </a:lnSpc>
            </a:pPr>
            <a:r>
              <a:rPr lang="en-US" dirty="0"/>
              <a:t>E.g. performance, scalability, </a:t>
            </a:r>
            <a:r>
              <a:rPr lang="en-US" dirty="0" smtClean="0"/>
              <a:t>constraints, etc</a:t>
            </a:r>
            <a:r>
              <a:rPr lang="en-US" dirty="0"/>
              <a:t>.</a:t>
            </a:r>
          </a:p>
        </p:txBody>
      </p:sp>
      <p:pic>
        <p:nvPicPr>
          <p:cNvPr id="56322" name="Picture 2" descr="http://www.tgxmedical.com/images/left_image2.gif"/>
          <p:cNvPicPr>
            <a:picLocks noChangeAspect="1" noChangeArrowheads="1"/>
          </p:cNvPicPr>
          <p:nvPr/>
        </p:nvPicPr>
        <p:blipFill>
          <a:blip r:embed="rId2" cstate="print">
            <a:extLst>
              <a:ext uri="{28A0092B-C50C-407E-A947-70E740481C1C}">
                <a14:useLocalDpi xmlns:a14="http://schemas.microsoft.com/office/drawing/2010/main"/>
              </a:ext>
            </a:extLst>
          </a:blip>
          <a:srcRect t="3406"/>
          <a:stretch>
            <a:fillRect/>
          </a:stretch>
        </p:blipFill>
        <p:spPr bwMode="auto">
          <a:xfrm>
            <a:off x="6172200" y="2853306"/>
            <a:ext cx="2209800" cy="19472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7086600" cy="914400"/>
          </a:xfrm>
        </p:spPr>
        <p:txBody>
          <a:bodyPr/>
          <a:lstStyle/>
          <a:p>
            <a:r>
              <a:rPr lang="en-US" dirty="0"/>
              <a:t>Agile </a:t>
            </a:r>
            <a:r>
              <a:rPr lang="en-US" dirty="0" smtClean="0"/>
              <a:t>Requirements</a:t>
            </a:r>
            <a:br>
              <a:rPr lang="en-US" dirty="0" smtClean="0"/>
            </a:br>
            <a:r>
              <a:rPr lang="en-US" dirty="0" smtClean="0"/>
              <a:t>and User Stories</a:t>
            </a:r>
            <a:endParaRPr lang="bg-BG" dirty="0"/>
          </a:p>
        </p:txBody>
      </p:sp>
      <p:sp>
        <p:nvSpPr>
          <p:cNvPr id="3" name="Content Placeholder 2"/>
          <p:cNvSpPr>
            <a:spLocks noGrp="1"/>
          </p:cNvSpPr>
          <p:nvPr>
            <p:ph idx="1"/>
          </p:nvPr>
        </p:nvSpPr>
        <p:spPr>
          <a:xfrm>
            <a:off x="228600" y="1219200"/>
            <a:ext cx="8686800" cy="5486400"/>
          </a:xfrm>
        </p:spPr>
        <p:txBody>
          <a:bodyPr/>
          <a:lstStyle/>
          <a:p>
            <a:r>
              <a:rPr lang="en-US" dirty="0" smtClean="0"/>
              <a:t>Requirements specifications are too heavy</a:t>
            </a:r>
          </a:p>
          <a:p>
            <a:pPr lvl="1"/>
            <a:r>
              <a:rPr lang="en-US" dirty="0" smtClean="0"/>
              <a:t>Does not work well in dynamic projects that change their requirements every day</a:t>
            </a:r>
          </a:p>
          <a:p>
            <a:r>
              <a:rPr lang="en-US" dirty="0" smtClean="0"/>
              <a:t>Agile development needs </a:t>
            </a:r>
            <a:r>
              <a:rPr lang="en-US" dirty="0" smtClean="0">
                <a:solidFill>
                  <a:schemeClr val="accent5">
                    <a:lumMod val="20000"/>
                    <a:lumOff val="80000"/>
                  </a:schemeClr>
                </a:solidFill>
              </a:rPr>
              <a:t>agile requirements</a:t>
            </a:r>
          </a:p>
          <a:p>
            <a:pPr lvl="1"/>
            <a:r>
              <a:rPr lang="en-US" dirty="0" smtClean="0"/>
              <a:t>Split into small iterations</a:t>
            </a:r>
          </a:p>
          <a:p>
            <a:r>
              <a:rPr lang="en-US" dirty="0" smtClean="0"/>
              <a:t>How to split the requirements?</a:t>
            </a:r>
          </a:p>
          <a:p>
            <a:pPr lvl="1"/>
            <a:r>
              <a:rPr lang="en-US" dirty="0" smtClean="0"/>
              <a:t>Use simple, informal requirements description</a:t>
            </a:r>
          </a:p>
          <a:p>
            <a:pPr lvl="1"/>
            <a:r>
              <a:rPr lang="en-US" dirty="0" smtClean="0"/>
              <a:t>User story: a small feature that brings some value to the end-user</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extLst>
      <p:ext uri="{BB962C8B-B14F-4D97-AF65-F5344CB8AC3E}">
        <p14:creationId xmlns:p14="http://schemas.microsoft.com/office/powerpoint/2010/main" val="1477566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User Story?</a:t>
            </a:r>
            <a:endParaRPr lang="en-US" dirty="0"/>
          </a:p>
        </p:txBody>
      </p:sp>
      <p:sp>
        <p:nvSpPr>
          <p:cNvPr id="3" name="Content Placeholder 2"/>
          <p:cNvSpPr>
            <a:spLocks noGrp="1"/>
          </p:cNvSpPr>
          <p:nvPr>
            <p:ph idx="1"/>
          </p:nvPr>
        </p:nvSpPr>
        <p:spPr>
          <a:xfrm>
            <a:off x="228600" y="960120"/>
            <a:ext cx="8686800" cy="5638800"/>
          </a:xfrm>
        </p:spPr>
        <p:txBody>
          <a:bodyPr/>
          <a:lstStyle/>
          <a:p>
            <a:r>
              <a:rPr lang="en-US" dirty="0" smtClean="0">
                <a:solidFill>
                  <a:schemeClr val="accent5">
                    <a:lumMod val="20000"/>
                    <a:lumOff val="80000"/>
                  </a:schemeClr>
                </a:solidFill>
              </a:rPr>
              <a:t>User story</a:t>
            </a:r>
          </a:p>
          <a:p>
            <a:pPr lvl="1"/>
            <a:r>
              <a:rPr lang="en-US" dirty="0" smtClean="0"/>
              <a:t>User needs to accomplish something</a:t>
            </a:r>
          </a:p>
          <a:p>
            <a:pPr lvl="1"/>
            <a:r>
              <a:rPr lang="en-US" dirty="0" smtClean="0"/>
              <a:t>Written informal (in words / images / sketches)</a:t>
            </a:r>
          </a:p>
          <a:p>
            <a:pPr lvl="1"/>
            <a:r>
              <a:rPr lang="en-US" dirty="0" smtClean="0"/>
              <a:t>Looks like use-case but is different (less formal)</a:t>
            </a:r>
          </a:p>
          <a:p>
            <a:r>
              <a:rPr lang="en-US" dirty="0" smtClean="0"/>
              <a:t>User stories have</a:t>
            </a:r>
          </a:p>
          <a:p>
            <a:pPr lvl="1"/>
            <a:r>
              <a:rPr lang="en-US" dirty="0" smtClean="0">
                <a:solidFill>
                  <a:schemeClr val="accent5">
                    <a:lumMod val="20000"/>
                    <a:lumOff val="80000"/>
                  </a:schemeClr>
                </a:solidFill>
              </a:rPr>
              <a:t>Actor</a:t>
            </a:r>
            <a:r>
              <a:rPr lang="en-US" dirty="0" smtClean="0"/>
              <a:t> (who?)</a:t>
            </a:r>
          </a:p>
          <a:p>
            <a:pPr lvl="1"/>
            <a:r>
              <a:rPr lang="en-US" dirty="0" smtClean="0">
                <a:solidFill>
                  <a:schemeClr val="accent5">
                    <a:lumMod val="20000"/>
                    <a:lumOff val="80000"/>
                  </a:schemeClr>
                </a:solidFill>
              </a:rPr>
              <a:t>Goal</a:t>
            </a:r>
            <a:r>
              <a:rPr lang="en-US" dirty="0" smtClean="0"/>
              <a:t> (what?, why?)</a:t>
            </a:r>
          </a:p>
          <a:p>
            <a:pPr lvl="1"/>
            <a:r>
              <a:rPr lang="en-US" dirty="0"/>
              <a:t>Other info</a:t>
            </a:r>
          </a:p>
          <a:p>
            <a:pPr lvl="2"/>
            <a:r>
              <a:rPr lang="en-US" dirty="0" smtClean="0">
                <a:solidFill>
                  <a:schemeClr val="accent5">
                    <a:lumMod val="20000"/>
                    <a:lumOff val="80000"/>
                  </a:schemeClr>
                </a:solidFill>
              </a:rPr>
              <a:t>Owner, estimate, …</a:t>
            </a:r>
          </a:p>
        </p:txBody>
      </p:sp>
      <p:pic>
        <p:nvPicPr>
          <p:cNvPr id="6146" name="Picture 2" descr="http://spverma.files.wordpress.com/2011/02/user-stories.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580602" y="3855720"/>
            <a:ext cx="3953797" cy="2451355"/>
          </a:xfrm>
          <a:prstGeom prst="rect">
            <a:avLst/>
          </a:prstGeom>
          <a:noFill/>
          <a:ln>
            <a:solidFill>
              <a:schemeClr val="accent4">
                <a:lumMod val="50000"/>
              </a:schemeClr>
            </a:solidFill>
          </a:ln>
          <a:extLst>
            <a:ext uri="{909E8E84-426E-40DD-AFC4-6F175D3DCCD1}">
              <a14:hiddenFill xmlns:a14="http://schemas.microsoft.com/office/drawing/2010/main">
                <a:solidFill>
                  <a:srgbClr val="FFFFFF"/>
                </a:solidFill>
              </a14:hiddenFill>
            </a:ext>
          </a:extLst>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12</a:t>
            </a:fld>
            <a:endParaRPr lang="en-US" dirty="0"/>
          </a:p>
        </p:txBody>
      </p:sp>
    </p:spTree>
    <p:extLst>
      <p:ext uri="{BB962C8B-B14F-4D97-AF65-F5344CB8AC3E}">
        <p14:creationId xmlns:p14="http://schemas.microsoft.com/office/powerpoint/2010/main" val="1677010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pic>
        <p:nvPicPr>
          <p:cNvPr id="4100" name="Picture 4" descr="http://services.natureserve.org/member/img1.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524000" y="1295400"/>
            <a:ext cx="5943600" cy="4886621"/>
          </a:xfrm>
          <a:prstGeom prst="roundRect">
            <a:avLst>
              <a:gd name="adj" fmla="val 1386"/>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765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noFill/>
          <a:ln/>
          <a:effectLst/>
        </p:spPr>
        <p:txBody>
          <a:bodyPr lIns="92075" tIns="46038" rIns="92075" bIns="46038"/>
          <a:lstStyle/>
          <a:p>
            <a:r>
              <a:rPr lang="en-US"/>
              <a:t>Software Requirements</a:t>
            </a:r>
          </a:p>
        </p:txBody>
      </p:sp>
      <p:sp>
        <p:nvSpPr>
          <p:cNvPr id="475139" name="Rectangle 3"/>
          <p:cNvSpPr>
            <a:spLocks noGrp="1" noChangeArrowheads="1"/>
          </p:cNvSpPr>
          <p:nvPr>
            <p:ph idx="1"/>
          </p:nvPr>
        </p:nvSpPr>
        <p:spPr>
          <a:xfrm>
            <a:off x="228600" y="1219200"/>
            <a:ext cx="8686800" cy="5305425"/>
          </a:xfrm>
          <a:noFill/>
          <a:ln/>
          <a:effectLst/>
        </p:spPr>
        <p:txBody>
          <a:bodyPr/>
          <a:lstStyle/>
          <a:p>
            <a:pPr>
              <a:lnSpc>
                <a:spcPct val="100000"/>
              </a:lnSpc>
            </a:pPr>
            <a:r>
              <a:rPr lang="en-US" dirty="0"/>
              <a:t>It is always hard to describe and document the requirements in comprehensive </a:t>
            </a:r>
            <a:r>
              <a:rPr lang="en-US" dirty="0" smtClean="0"/>
              <a:t>way</a:t>
            </a:r>
            <a:endParaRPr lang="en-US" dirty="0"/>
          </a:p>
          <a:p>
            <a:pPr lvl="1">
              <a:lnSpc>
                <a:spcPct val="100000"/>
              </a:lnSpc>
            </a:pPr>
            <a:r>
              <a:rPr lang="en-US" dirty="0"/>
              <a:t>Good requirements save time and money</a:t>
            </a:r>
          </a:p>
          <a:p>
            <a:pPr>
              <a:lnSpc>
                <a:spcPct val="100000"/>
              </a:lnSpc>
            </a:pPr>
            <a:r>
              <a:rPr lang="en-US" dirty="0"/>
              <a:t>Requirements </a:t>
            </a:r>
            <a:r>
              <a:rPr lang="en-US" dirty="0">
                <a:solidFill>
                  <a:schemeClr val="accent5">
                    <a:lumMod val="20000"/>
                    <a:lumOff val="80000"/>
                  </a:schemeClr>
                </a:solidFill>
              </a:rPr>
              <a:t>always change </a:t>
            </a:r>
            <a:r>
              <a:rPr lang="en-US" dirty="0"/>
              <a:t>during the project!</a:t>
            </a:r>
          </a:p>
          <a:p>
            <a:pPr lvl="1">
              <a:lnSpc>
                <a:spcPct val="100000"/>
              </a:lnSpc>
            </a:pPr>
            <a:r>
              <a:rPr lang="en-US" dirty="0"/>
              <a:t>Good </a:t>
            </a:r>
            <a:r>
              <a:rPr lang="en-US" dirty="0" smtClean="0"/>
              <a:t>requirements reduces the changes</a:t>
            </a:r>
            <a:endParaRPr lang="en-US" dirty="0"/>
          </a:p>
          <a:p>
            <a:pPr lvl="1">
              <a:lnSpc>
                <a:spcPct val="100000"/>
              </a:lnSpc>
            </a:pPr>
            <a:r>
              <a:rPr lang="en-US" dirty="0"/>
              <a:t>Prototypes significantly reduce </a:t>
            </a:r>
            <a:r>
              <a:rPr lang="en-US" dirty="0" smtClean="0"/>
              <a:t>changes</a:t>
            </a:r>
          </a:p>
          <a:p>
            <a:pPr lvl="1">
              <a:lnSpc>
                <a:spcPct val="100000"/>
              </a:lnSpc>
            </a:pPr>
            <a:r>
              <a:rPr lang="en-US" dirty="0" smtClean="0"/>
              <a:t>Agile methodologies are flexible to changes</a:t>
            </a:r>
          </a:p>
          <a:p>
            <a:pPr lvl="2">
              <a:lnSpc>
                <a:spcPct val="100000"/>
              </a:lnSpc>
            </a:pPr>
            <a:r>
              <a:rPr lang="en-US" dirty="0" smtClean="0"/>
              <a:t>Incremental development in small iterations</a:t>
            </a:r>
          </a:p>
          <a:p>
            <a:pPr lvl="2">
              <a:lnSpc>
                <a:spcPct val="100000"/>
              </a:lnSpc>
            </a:pP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http://alshafak.com/picts/software.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743486" y="838200"/>
            <a:ext cx="3657028" cy="24410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76162" name="Rectangle 2"/>
          <p:cNvSpPr>
            <a:spLocks noGrp="1" noChangeArrowheads="1"/>
          </p:cNvSpPr>
          <p:nvPr>
            <p:ph type="ctrTitle"/>
          </p:nvPr>
        </p:nvSpPr>
        <p:spPr>
          <a:xfrm>
            <a:off x="1150360" y="3581400"/>
            <a:ext cx="6850640" cy="2057400"/>
          </a:xfrm>
        </p:spPr>
        <p:txBody>
          <a:bodyPr/>
          <a:lstStyle/>
          <a:p>
            <a:pPr>
              <a:lnSpc>
                <a:spcPts val="5200"/>
              </a:lnSpc>
              <a:spcBef>
                <a:spcPct val="40000"/>
              </a:spcBef>
            </a:pPr>
            <a:r>
              <a:rPr lang="en-US" sz="4600" dirty="0" smtClean="0"/>
              <a:t>Software Requirements Specifications (SRS), User Stories and UI Prototypes</a:t>
            </a:r>
            <a:endParaRPr lang="bg-BG" sz="4600" dirty="0"/>
          </a:p>
        </p:txBody>
      </p:sp>
      <p:sp>
        <p:nvSpPr>
          <p:cNvPr id="3" name="Subtitle 2"/>
          <p:cNvSpPr>
            <a:spLocks noGrp="1"/>
          </p:cNvSpPr>
          <p:nvPr>
            <p:ph type="subTitle" idx="1"/>
          </p:nvPr>
        </p:nvSpPr>
        <p:spPr>
          <a:xfrm>
            <a:off x="457200" y="5679280"/>
            <a:ext cx="8229600" cy="569120"/>
          </a:xfrm>
        </p:spPr>
        <p:txBody>
          <a:bodyPr/>
          <a:lstStyle/>
          <a:p>
            <a:r>
              <a:rPr lang="en-US" dirty="0" smtClean="0"/>
              <a:t>Live Demo</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9" name="Picture 5"/>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362200" y="1066800"/>
            <a:ext cx="4276725" cy="3314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78210" name="Rectangle 2"/>
          <p:cNvSpPr>
            <a:spLocks noGrp="1" noChangeArrowheads="1"/>
          </p:cNvSpPr>
          <p:nvPr>
            <p:ph type="ctrTitle"/>
          </p:nvPr>
        </p:nvSpPr>
        <p:spPr>
          <a:xfrm>
            <a:off x="1219200" y="4629150"/>
            <a:ext cx="6561138" cy="1771650"/>
          </a:xfrm>
        </p:spPr>
        <p:txBody>
          <a:bodyPr/>
          <a:lstStyle/>
          <a:p>
            <a:pPr>
              <a:lnSpc>
                <a:spcPct val="100000"/>
              </a:lnSpc>
              <a:spcBef>
                <a:spcPct val="40000"/>
              </a:spcBef>
            </a:pPr>
            <a:r>
              <a:rPr lang="en-US" dirty="0"/>
              <a:t>Software Architecture and Software Design</a:t>
            </a:r>
            <a:endParaRPr lang="bg-BG"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1828800" y="152400"/>
            <a:ext cx="7086600" cy="914400"/>
          </a:xfrm>
          <a:noFill/>
          <a:ln/>
          <a:effectLst/>
        </p:spPr>
        <p:txBody>
          <a:bodyPr lIns="92075" tIns="46038" rIns="92075" bIns="46038"/>
          <a:lstStyle/>
          <a:p>
            <a:r>
              <a:rPr lang="en-US" dirty="0"/>
              <a:t>Software Architecture and Software Design</a:t>
            </a:r>
          </a:p>
        </p:txBody>
      </p:sp>
      <p:sp>
        <p:nvSpPr>
          <p:cNvPr id="480259" name="Rectangle 3"/>
          <p:cNvSpPr>
            <a:spLocks noGrp="1" noChangeArrowheads="1"/>
          </p:cNvSpPr>
          <p:nvPr>
            <p:ph idx="1"/>
          </p:nvPr>
        </p:nvSpPr>
        <p:spPr>
          <a:xfrm>
            <a:off x="228600" y="1341438"/>
            <a:ext cx="8686800" cy="5211762"/>
          </a:xfrm>
          <a:noFill/>
          <a:ln/>
          <a:effectLst/>
        </p:spPr>
        <p:txBody>
          <a:bodyPr/>
          <a:lstStyle/>
          <a:p>
            <a:pPr>
              <a:lnSpc>
                <a:spcPct val="100000"/>
              </a:lnSpc>
            </a:pPr>
            <a:r>
              <a:rPr lang="en-US" dirty="0">
                <a:solidFill>
                  <a:schemeClr val="accent5">
                    <a:lumMod val="20000"/>
                    <a:lumOff val="80000"/>
                  </a:schemeClr>
                </a:solidFill>
              </a:rPr>
              <a:t>Software design</a:t>
            </a:r>
            <a:r>
              <a:rPr lang="en-US" dirty="0"/>
              <a:t> is a technical description </a:t>
            </a:r>
            <a:r>
              <a:rPr lang="en-US" dirty="0" smtClean="0"/>
              <a:t>(blueprints) about </a:t>
            </a:r>
            <a:r>
              <a:rPr lang="en-US" dirty="0"/>
              <a:t>how the system will implement the requirements</a:t>
            </a:r>
            <a:endParaRPr lang="bg-BG" dirty="0"/>
          </a:p>
          <a:p>
            <a:pPr>
              <a:lnSpc>
                <a:spcPct val="100000"/>
              </a:lnSpc>
            </a:pPr>
            <a:r>
              <a:rPr lang="en-US" dirty="0"/>
              <a:t>The </a:t>
            </a:r>
            <a:r>
              <a:rPr lang="en-US" dirty="0">
                <a:solidFill>
                  <a:schemeClr val="accent5">
                    <a:lumMod val="20000"/>
                    <a:lumOff val="80000"/>
                  </a:schemeClr>
                </a:solidFill>
              </a:rPr>
              <a:t>system architecture</a:t>
            </a:r>
            <a:r>
              <a:rPr lang="bg-BG" dirty="0">
                <a:solidFill>
                  <a:schemeClr val="accent5">
                    <a:lumMod val="20000"/>
                    <a:lumOff val="80000"/>
                  </a:schemeClr>
                </a:solidFill>
              </a:rPr>
              <a:t> </a:t>
            </a:r>
            <a:r>
              <a:rPr lang="en-US" dirty="0"/>
              <a:t>describes</a:t>
            </a:r>
            <a:r>
              <a:rPr lang="bg-BG" dirty="0"/>
              <a:t>:</a:t>
            </a:r>
            <a:endParaRPr lang="en-US" dirty="0"/>
          </a:p>
          <a:p>
            <a:pPr lvl="1">
              <a:lnSpc>
                <a:spcPct val="100000"/>
              </a:lnSpc>
            </a:pPr>
            <a:r>
              <a:rPr lang="en-US" dirty="0"/>
              <a:t>How the system will be decomposed into subsystems (modules)</a:t>
            </a:r>
          </a:p>
          <a:p>
            <a:pPr lvl="1">
              <a:lnSpc>
                <a:spcPct val="100000"/>
              </a:lnSpc>
            </a:pPr>
            <a:r>
              <a:rPr lang="en-US" dirty="0"/>
              <a:t>Responsibilities of each module</a:t>
            </a:r>
            <a:endParaRPr lang="bg-BG" dirty="0"/>
          </a:p>
          <a:p>
            <a:pPr lvl="1">
              <a:lnSpc>
                <a:spcPct val="100000"/>
              </a:lnSpc>
            </a:pPr>
            <a:r>
              <a:rPr lang="en-US" dirty="0"/>
              <a:t>Interaction between </a:t>
            </a:r>
            <a:r>
              <a:rPr lang="en-US" dirty="0" smtClean="0"/>
              <a:t>the modules</a:t>
            </a:r>
            <a:endParaRPr lang="en-US" dirty="0"/>
          </a:p>
          <a:p>
            <a:pPr lvl="1">
              <a:lnSpc>
                <a:spcPct val="100000"/>
              </a:lnSpc>
            </a:pPr>
            <a:r>
              <a:rPr lang="en-US" dirty="0"/>
              <a:t>Platforms and technologies</a:t>
            </a:r>
            <a:endParaRPr lang="bg-BG" dirty="0"/>
          </a:p>
        </p:txBody>
      </p:sp>
      <p:pic>
        <p:nvPicPr>
          <p:cNvPr id="50178" name="Picture 2" descr="http://digac.com/images/design-185.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7113083" y="4475704"/>
            <a:ext cx="1609725" cy="1960915"/>
          </a:xfrm>
          <a:prstGeom prst="roundRect">
            <a:avLst>
              <a:gd name="adj" fmla="val 9176"/>
            </a:avLst>
          </a:prstGeom>
          <a:noFill/>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1828800" y="152400"/>
            <a:ext cx="7086600" cy="914400"/>
          </a:xfrm>
        </p:spPr>
        <p:txBody>
          <a:bodyPr/>
          <a:lstStyle/>
          <a:p>
            <a:r>
              <a:rPr lang="en-US" dirty="0"/>
              <a:t>System </a:t>
            </a:r>
            <a:r>
              <a:rPr lang="en-US" dirty="0" smtClean="0"/>
              <a:t>Architecture</a:t>
            </a:r>
            <a:br>
              <a:rPr lang="en-US" dirty="0" smtClean="0"/>
            </a:br>
            <a:r>
              <a:rPr lang="en-US" dirty="0" smtClean="0"/>
              <a:t>Diagram – </a:t>
            </a:r>
            <a:r>
              <a:rPr lang="en-US" dirty="0"/>
              <a:t>Example</a:t>
            </a:r>
          </a:p>
        </p:txBody>
      </p:sp>
      <p:pic>
        <p:nvPicPr>
          <p:cNvPr id="49153" name="Picture 1"/>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442513" y="1295400"/>
            <a:ext cx="6011962" cy="5128608"/>
          </a:xfrm>
          <a:prstGeom prst="roundRect">
            <a:avLst>
              <a:gd name="adj" fmla="val 2513"/>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52400"/>
            <a:ext cx="6705600" cy="914400"/>
          </a:xfrm>
        </p:spPr>
        <p:txBody>
          <a:bodyPr/>
          <a:lstStyle/>
          <a:p>
            <a:r>
              <a:rPr lang="en-US" dirty="0" smtClean="0"/>
              <a:t>Software Architecture Diagram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pic>
        <p:nvPicPr>
          <p:cNvPr id="76802" name="Picture 2" descr="C:\Trash\Docs\Architecture\Business-Client-Web-Diagram.png"/>
          <p:cNvPicPr>
            <a:picLocks noChangeAspect="1" noChangeArrowheads="1"/>
          </p:cNvPicPr>
          <p:nvPr/>
        </p:nvPicPr>
        <p:blipFill>
          <a:blip r:embed="rId2" cstate="print">
            <a:extLst>
              <a:ext uri="{28A0092B-C50C-407E-A947-70E740481C1C}">
                <a14:useLocalDpi xmlns:a14="http://schemas.microsoft.com/office/drawing/2010/main"/>
              </a:ext>
            </a:extLst>
          </a:blip>
          <a:srcRect l="-1178" t="-1497" r="-1178" b="-1497"/>
          <a:stretch>
            <a:fillRect/>
          </a:stretch>
        </p:blipFill>
        <p:spPr bwMode="auto">
          <a:xfrm>
            <a:off x="1098297" y="1295401"/>
            <a:ext cx="6862511" cy="5177027"/>
          </a:xfrm>
          <a:prstGeom prst="roundRect">
            <a:avLst>
              <a:gd name="adj" fmla="val 4046"/>
            </a:avLst>
          </a:prstGeom>
          <a:solidFill>
            <a:srgbClr val="FFFFFF"/>
          </a:solid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n-US" dirty="0" smtClean="0"/>
              <a:t>Table of Contents</a:t>
            </a:r>
            <a:endParaRPr lang="en-US" dirty="0"/>
          </a:p>
        </p:txBody>
      </p:sp>
      <p:sp>
        <p:nvSpPr>
          <p:cNvPr id="462851" name="Rectangle 3"/>
          <p:cNvSpPr>
            <a:spLocks noGrp="1" noChangeArrowheads="1"/>
          </p:cNvSpPr>
          <p:nvPr>
            <p:ph idx="1"/>
          </p:nvPr>
        </p:nvSpPr>
        <p:spPr>
          <a:xfrm>
            <a:off x="228600" y="838200"/>
            <a:ext cx="8686800" cy="5751513"/>
          </a:xfrm>
        </p:spPr>
        <p:txBody>
          <a:bodyPr/>
          <a:lstStyle/>
          <a:p>
            <a:pPr>
              <a:lnSpc>
                <a:spcPct val="100000"/>
              </a:lnSpc>
            </a:pPr>
            <a:r>
              <a:rPr lang="en-US" sz="3000" dirty="0"/>
              <a:t>Software engineering overview</a:t>
            </a:r>
          </a:p>
          <a:p>
            <a:pPr marL="984250" lvl="1" indent="-361950">
              <a:lnSpc>
                <a:spcPct val="100000"/>
              </a:lnSpc>
            </a:pPr>
            <a:r>
              <a:rPr lang="en-US" sz="2800" dirty="0"/>
              <a:t>Requirements</a:t>
            </a:r>
          </a:p>
          <a:p>
            <a:pPr marL="984250" lvl="1" indent="-361950">
              <a:lnSpc>
                <a:spcPct val="100000"/>
              </a:lnSpc>
            </a:pPr>
            <a:r>
              <a:rPr lang="en-US" sz="2800" dirty="0"/>
              <a:t>Design</a:t>
            </a:r>
          </a:p>
          <a:p>
            <a:pPr marL="984250" lvl="1" indent="-361950">
              <a:lnSpc>
                <a:spcPct val="100000"/>
              </a:lnSpc>
            </a:pPr>
            <a:r>
              <a:rPr lang="en-US" sz="2800" dirty="0"/>
              <a:t>Construction</a:t>
            </a:r>
          </a:p>
          <a:p>
            <a:pPr marL="984250" lvl="1" indent="-361950">
              <a:lnSpc>
                <a:spcPct val="100000"/>
              </a:lnSpc>
            </a:pPr>
            <a:r>
              <a:rPr lang="en-US" sz="2800" dirty="0"/>
              <a:t>Testing</a:t>
            </a:r>
          </a:p>
          <a:p>
            <a:pPr marL="984250" lvl="1" indent="-361950">
              <a:lnSpc>
                <a:spcPct val="100000"/>
              </a:lnSpc>
            </a:pPr>
            <a:r>
              <a:rPr lang="en-US" sz="2800" dirty="0"/>
              <a:t>Project management</a:t>
            </a:r>
          </a:p>
          <a:p>
            <a:pPr>
              <a:lnSpc>
                <a:spcPct val="100000"/>
              </a:lnSpc>
            </a:pPr>
            <a:r>
              <a:rPr lang="en-US" sz="3000" dirty="0"/>
              <a:t>Development methodologies overview</a:t>
            </a:r>
          </a:p>
          <a:p>
            <a:pPr marL="984250" lvl="1" indent="-361950">
              <a:lnSpc>
                <a:spcPct val="100000"/>
              </a:lnSpc>
            </a:pPr>
            <a:r>
              <a:rPr lang="en-US" sz="2800" dirty="0"/>
              <a:t>The </a:t>
            </a:r>
            <a:r>
              <a:rPr lang="en-US" sz="2800" dirty="0" smtClean="0"/>
              <a:t>waterfall </a:t>
            </a:r>
            <a:r>
              <a:rPr lang="en-US" sz="2800" dirty="0"/>
              <a:t>development process</a:t>
            </a:r>
          </a:p>
          <a:p>
            <a:pPr marL="984250" lvl="1" indent="-361950">
              <a:lnSpc>
                <a:spcPct val="100000"/>
              </a:lnSpc>
            </a:pPr>
            <a:r>
              <a:rPr lang="en-US" sz="2800" dirty="0"/>
              <a:t>Heavyweight methodologies</a:t>
            </a:r>
          </a:p>
          <a:p>
            <a:pPr marL="984250" lvl="1" indent="-361950">
              <a:lnSpc>
                <a:spcPct val="100000"/>
              </a:lnSpc>
            </a:pPr>
            <a:r>
              <a:rPr lang="en-US" sz="2800" dirty="0"/>
              <a:t>Agile </a:t>
            </a:r>
            <a:r>
              <a:rPr lang="en-US" sz="2800" dirty="0" smtClean="0"/>
              <a:t>methodologies, SCRUM </a:t>
            </a:r>
            <a:r>
              <a:rPr lang="en-US" sz="2800" dirty="0"/>
              <a:t>and XP</a:t>
            </a:r>
          </a:p>
        </p:txBody>
      </p:sp>
      <p:pic>
        <p:nvPicPr>
          <p:cNvPr id="4" name="Picture 2" descr="http://headrush.typepad.com/photos/uncategorized/books.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5715000" y="1863765"/>
            <a:ext cx="3047999" cy="2022435"/>
          </a:xfrm>
          <a:prstGeom prst="roundRect">
            <a:avLst>
              <a:gd name="adj" fmla="val 6048"/>
            </a:avLst>
          </a:prstGeom>
          <a:noFill/>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a:noFill/>
          <a:ln/>
          <a:effectLst/>
        </p:spPr>
        <p:txBody>
          <a:bodyPr lIns="92075" tIns="46038" rIns="92075" bIns="46038"/>
          <a:lstStyle/>
          <a:p>
            <a:r>
              <a:rPr lang="en-US"/>
              <a:t>Software Design</a:t>
            </a:r>
          </a:p>
        </p:txBody>
      </p:sp>
      <p:sp>
        <p:nvSpPr>
          <p:cNvPr id="482307" name="Rectangle 3"/>
          <p:cNvSpPr>
            <a:spLocks noGrp="1" noChangeArrowheads="1"/>
          </p:cNvSpPr>
          <p:nvPr>
            <p:ph idx="1"/>
          </p:nvPr>
        </p:nvSpPr>
        <p:spPr>
          <a:xfrm>
            <a:off x="228600" y="990600"/>
            <a:ext cx="8686800" cy="5562600"/>
          </a:xfrm>
          <a:noFill/>
          <a:ln/>
          <a:effectLst/>
        </p:spPr>
        <p:txBody>
          <a:bodyPr/>
          <a:lstStyle/>
          <a:p>
            <a:pPr>
              <a:lnSpc>
                <a:spcPct val="100000"/>
              </a:lnSpc>
              <a:spcBef>
                <a:spcPts val="800"/>
              </a:spcBef>
            </a:pPr>
            <a:r>
              <a:rPr lang="en-US" dirty="0"/>
              <a:t>Detailed Design</a:t>
            </a:r>
            <a:endParaRPr lang="bg-BG" dirty="0"/>
          </a:p>
          <a:p>
            <a:pPr lvl="1">
              <a:lnSpc>
                <a:spcPct val="100000"/>
              </a:lnSpc>
              <a:spcBef>
                <a:spcPts val="800"/>
              </a:spcBef>
            </a:pPr>
            <a:r>
              <a:rPr lang="en-US" dirty="0"/>
              <a:t>Describes the internal module structure</a:t>
            </a:r>
          </a:p>
          <a:p>
            <a:pPr lvl="1">
              <a:lnSpc>
                <a:spcPct val="100000"/>
              </a:lnSpc>
              <a:spcBef>
                <a:spcPts val="800"/>
              </a:spcBef>
            </a:pPr>
            <a:r>
              <a:rPr lang="en-US" dirty="0"/>
              <a:t>Interfaces, data design, process design</a:t>
            </a:r>
          </a:p>
          <a:p>
            <a:pPr>
              <a:lnSpc>
                <a:spcPct val="100000"/>
              </a:lnSpc>
              <a:spcBef>
                <a:spcPts val="800"/>
              </a:spcBef>
            </a:pPr>
            <a:r>
              <a:rPr lang="en-US" dirty="0"/>
              <a:t>Object-Oriented Design</a:t>
            </a:r>
            <a:endParaRPr lang="bg-BG" dirty="0"/>
          </a:p>
          <a:p>
            <a:pPr lvl="1">
              <a:lnSpc>
                <a:spcPct val="100000"/>
              </a:lnSpc>
              <a:spcBef>
                <a:spcPts val="800"/>
              </a:spcBef>
            </a:pPr>
            <a:r>
              <a:rPr lang="en-US" dirty="0"/>
              <a:t>Describes the classes, their responsibilities, relationships, dependencies, and interactions</a:t>
            </a:r>
            <a:endParaRPr lang="bg-BG" dirty="0"/>
          </a:p>
          <a:p>
            <a:pPr>
              <a:lnSpc>
                <a:spcPct val="100000"/>
              </a:lnSpc>
              <a:spcBef>
                <a:spcPts val="800"/>
              </a:spcBef>
            </a:pPr>
            <a:r>
              <a:rPr lang="en-US" dirty="0"/>
              <a:t>Internal Class Design</a:t>
            </a:r>
            <a:endParaRPr lang="bg-BG" dirty="0"/>
          </a:p>
          <a:p>
            <a:pPr lvl="1">
              <a:lnSpc>
                <a:spcPct val="100000"/>
              </a:lnSpc>
              <a:spcBef>
                <a:spcPts val="800"/>
              </a:spcBef>
            </a:pPr>
            <a:r>
              <a:rPr lang="en-US" dirty="0" smtClean="0"/>
              <a:t>Methods, </a:t>
            </a:r>
            <a:r>
              <a:rPr lang="en-US" dirty="0"/>
              <a:t>responsibilities, algorithms and interactions between them</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a:xfrm>
            <a:off x="1828800" y="76200"/>
            <a:ext cx="7086600" cy="838200"/>
          </a:xfrm>
        </p:spPr>
        <p:txBody>
          <a:bodyPr/>
          <a:lstStyle/>
          <a:p>
            <a:r>
              <a:rPr lang="en-US" sz="3600" dirty="0"/>
              <a:t>Software Design Document (SDD)</a:t>
            </a:r>
          </a:p>
        </p:txBody>
      </p:sp>
      <p:sp>
        <p:nvSpPr>
          <p:cNvPr id="483331" name="Rectangle 3"/>
          <p:cNvSpPr>
            <a:spLocks noGrp="1" noChangeArrowheads="1"/>
          </p:cNvSpPr>
          <p:nvPr>
            <p:ph idx="1"/>
          </p:nvPr>
        </p:nvSpPr>
        <p:spPr>
          <a:xfrm>
            <a:off x="228600" y="838200"/>
            <a:ext cx="8686800" cy="5791200"/>
          </a:xfrm>
        </p:spPr>
        <p:txBody>
          <a:bodyPr/>
          <a:lstStyle/>
          <a:p>
            <a:pPr>
              <a:lnSpc>
                <a:spcPct val="100000"/>
              </a:lnSpc>
            </a:pPr>
            <a:r>
              <a:rPr lang="en-US" dirty="0"/>
              <a:t>The </a:t>
            </a:r>
            <a:r>
              <a:rPr lang="en-US" dirty="0">
                <a:solidFill>
                  <a:schemeClr val="accent5">
                    <a:lumMod val="20000"/>
                    <a:lumOff val="80000"/>
                  </a:schemeClr>
                </a:solidFill>
              </a:rPr>
              <a:t>Software Design Document (SDD</a:t>
            </a:r>
            <a:r>
              <a:rPr lang="en-US" dirty="0" smtClean="0">
                <a:solidFill>
                  <a:schemeClr val="accent5">
                    <a:lumMod val="20000"/>
                    <a:lumOff val="80000"/>
                  </a:schemeClr>
                </a:solidFill>
              </a:rPr>
              <a:t>)</a:t>
            </a:r>
          </a:p>
          <a:p>
            <a:pPr lvl="1">
              <a:lnSpc>
                <a:spcPct val="100000"/>
              </a:lnSpc>
            </a:pPr>
            <a:r>
              <a:rPr lang="en-US" dirty="0" smtClean="0"/>
              <a:t>Formal </a:t>
            </a:r>
            <a:r>
              <a:rPr lang="en-US" dirty="0"/>
              <a:t>description of the architecture and design of the system</a:t>
            </a:r>
          </a:p>
          <a:p>
            <a:pPr>
              <a:lnSpc>
                <a:spcPct val="100000"/>
              </a:lnSpc>
            </a:pPr>
            <a:r>
              <a:rPr lang="en-US" dirty="0"/>
              <a:t>It contains:</a:t>
            </a:r>
          </a:p>
          <a:p>
            <a:pPr lvl="1">
              <a:lnSpc>
                <a:spcPct val="100000"/>
              </a:lnSpc>
            </a:pPr>
            <a:r>
              <a:rPr lang="en-US" dirty="0" smtClean="0"/>
              <a:t>Architectural </a:t>
            </a:r>
            <a:r>
              <a:rPr lang="en-US" dirty="0"/>
              <a:t>design</a:t>
            </a:r>
          </a:p>
          <a:p>
            <a:pPr lvl="2">
              <a:lnSpc>
                <a:spcPct val="100000"/>
              </a:lnSpc>
            </a:pPr>
            <a:r>
              <a:rPr lang="en-US" dirty="0"/>
              <a:t>Modules and their interaction (diagram)</a:t>
            </a:r>
          </a:p>
          <a:p>
            <a:pPr lvl="1">
              <a:lnSpc>
                <a:spcPct val="100000"/>
              </a:lnSpc>
            </a:pPr>
            <a:r>
              <a:rPr lang="en-US" dirty="0"/>
              <a:t>For each module</a:t>
            </a:r>
          </a:p>
          <a:p>
            <a:pPr lvl="2">
              <a:lnSpc>
                <a:spcPct val="100000"/>
              </a:lnSpc>
            </a:pPr>
            <a:r>
              <a:rPr lang="en-US" dirty="0"/>
              <a:t>Process design (diagrams)</a:t>
            </a:r>
          </a:p>
          <a:p>
            <a:pPr lvl="2">
              <a:lnSpc>
                <a:spcPct val="100000"/>
              </a:lnSpc>
            </a:pPr>
            <a:r>
              <a:rPr lang="en-US" dirty="0"/>
              <a:t>Data design (E/R diagram)</a:t>
            </a:r>
          </a:p>
          <a:p>
            <a:pPr lvl="2">
              <a:lnSpc>
                <a:spcPct val="100000"/>
              </a:lnSpc>
            </a:pPr>
            <a:r>
              <a:rPr lang="en-US" dirty="0"/>
              <a:t>Interfaces design (class diagram)</a:t>
            </a:r>
          </a:p>
        </p:txBody>
      </p:sp>
      <p:pic>
        <p:nvPicPr>
          <p:cNvPr id="47106" name="Picture 2" descr="http://ts1.mm.bing.net/images/thumbnail.aspx?q=1405700223548&amp;id=8bb6f373cfeb810d30480f36f8ab1842&amp;url=http%3a%2f%2fwww.bosethailand.com%2fpro%2fimages%2fmodeler_04.gif"/>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7162800" y="4572000"/>
            <a:ext cx="1438275" cy="1812001"/>
          </a:xfrm>
          <a:prstGeom prst="roundRect">
            <a:avLst>
              <a:gd name="adj" fmla="val 9191"/>
            </a:avLst>
          </a:prstGeom>
          <a:noFill/>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Picture 3"/>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990601" y="1500628"/>
            <a:ext cx="7169182" cy="24851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84354" name="Rectangle 2"/>
          <p:cNvSpPr>
            <a:spLocks noGrp="1" noChangeArrowheads="1"/>
          </p:cNvSpPr>
          <p:nvPr>
            <p:ph type="ctrTitle"/>
          </p:nvPr>
        </p:nvSpPr>
        <p:spPr>
          <a:xfrm>
            <a:off x="542924" y="4572000"/>
            <a:ext cx="8067676" cy="803274"/>
          </a:xfrm>
        </p:spPr>
        <p:txBody>
          <a:bodyPr/>
          <a:lstStyle/>
          <a:p>
            <a:pPr>
              <a:lnSpc>
                <a:spcPct val="100000"/>
              </a:lnSpc>
              <a:spcBef>
                <a:spcPct val="40000"/>
              </a:spcBef>
            </a:pPr>
            <a:r>
              <a:rPr lang="en-US" dirty="0"/>
              <a:t>Software Design </a:t>
            </a:r>
            <a:r>
              <a:rPr lang="en-US" dirty="0" smtClean="0"/>
              <a:t>Document</a:t>
            </a:r>
            <a:endParaRPr lang="bg-BG" dirty="0"/>
          </a:p>
        </p:txBody>
      </p:sp>
      <p:sp>
        <p:nvSpPr>
          <p:cNvPr id="3" name="Subtitle 2"/>
          <p:cNvSpPr>
            <a:spLocks noGrp="1"/>
          </p:cNvSpPr>
          <p:nvPr>
            <p:ph type="subTitle" idx="1"/>
          </p:nvPr>
        </p:nvSpPr>
        <p:spPr>
          <a:xfrm>
            <a:off x="457200" y="5451474"/>
            <a:ext cx="8229600" cy="569120"/>
          </a:xfrm>
        </p:spPr>
        <p:txBody>
          <a:bodyPr/>
          <a:lstStyle/>
          <a:p>
            <a:r>
              <a:rPr lang="en-US" dirty="0" smtClean="0"/>
              <a:t>Live Demo</a:t>
            </a:r>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http://www.buyerzone.com/software/construction_software/images/construction-software-local.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981200" y="1198266"/>
            <a:ext cx="5018244" cy="26879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86402" name="Rectangle 2"/>
          <p:cNvSpPr>
            <a:spLocks noGrp="1" noChangeArrowheads="1"/>
          </p:cNvSpPr>
          <p:nvPr>
            <p:ph type="ctrTitle"/>
          </p:nvPr>
        </p:nvSpPr>
        <p:spPr>
          <a:xfrm>
            <a:off x="695326" y="4308475"/>
            <a:ext cx="7610474" cy="892176"/>
          </a:xfrm>
        </p:spPr>
        <p:txBody>
          <a:bodyPr/>
          <a:lstStyle/>
          <a:p>
            <a:pPr>
              <a:lnSpc>
                <a:spcPct val="100000"/>
              </a:lnSpc>
              <a:spcBef>
                <a:spcPct val="40000"/>
              </a:spcBef>
            </a:pPr>
            <a:r>
              <a:rPr lang="en-US" dirty="0"/>
              <a:t>Software Construction</a:t>
            </a:r>
            <a:endParaRPr lang="bg-BG" dirty="0"/>
          </a:p>
        </p:txBody>
      </p:sp>
      <p:sp>
        <p:nvSpPr>
          <p:cNvPr id="486403" name="Rectangle 3"/>
          <p:cNvSpPr>
            <a:spLocks noChangeArrowheads="1"/>
          </p:cNvSpPr>
          <p:nvPr/>
        </p:nvSpPr>
        <p:spPr bwMode="auto">
          <a:xfrm>
            <a:off x="1476375" y="5241925"/>
            <a:ext cx="6048375" cy="854075"/>
          </a:xfrm>
          <a:prstGeom prst="rect">
            <a:avLst/>
          </a:prstGeom>
          <a:noFill/>
          <a:ln w="9525">
            <a:noFill/>
            <a:miter lim="800000"/>
            <a:headEnd/>
            <a:tailEnd/>
          </a:ln>
          <a:effectLst/>
        </p:spPr>
        <p:txBody>
          <a:bodyPr lIns="0" tIns="0" rIns="0" bIns="0" anchor="b">
            <a:spAutoFit/>
          </a:bodyPr>
          <a:lstStyle/>
          <a:p>
            <a:pPr algn="ctr" eaLnBrk="0" hangingPunct="0">
              <a:lnSpc>
                <a:spcPct val="10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Implementation, Unit Testing, Debugging, Integration</a:t>
            </a:r>
            <a:endParaRPr lang="bg-BG" sz="2800" b="1" dirty="0" smtClean="0">
              <a:solidFill>
                <a:srgbClr val="FAF7C8"/>
              </a:solidFill>
              <a:effectLst>
                <a:outerShdw blurRad="38100" dist="38100" dir="2700000" algn="tl">
                  <a:srgbClr val="000000">
                    <a:alpha val="43137"/>
                  </a:srgbClr>
                </a:outerShdw>
              </a:effectLst>
              <a:latin typeface="+mn-lt"/>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a:t>Software Construction</a:t>
            </a:r>
          </a:p>
        </p:txBody>
      </p:sp>
      <p:sp>
        <p:nvSpPr>
          <p:cNvPr id="520195" name="Rectangle 3"/>
          <p:cNvSpPr>
            <a:spLocks noGrp="1" noChangeArrowheads="1"/>
          </p:cNvSpPr>
          <p:nvPr>
            <p:ph idx="1"/>
          </p:nvPr>
        </p:nvSpPr>
        <p:spPr/>
        <p:txBody>
          <a:bodyPr/>
          <a:lstStyle/>
          <a:p>
            <a:pPr>
              <a:lnSpc>
                <a:spcPct val="100000"/>
              </a:lnSpc>
            </a:pPr>
            <a:r>
              <a:rPr lang="en-US" dirty="0"/>
              <a:t>During the </a:t>
            </a:r>
            <a:r>
              <a:rPr lang="en-US" dirty="0">
                <a:solidFill>
                  <a:schemeClr val="accent5">
                    <a:lumMod val="20000"/>
                    <a:lumOff val="80000"/>
                  </a:schemeClr>
                </a:solidFill>
              </a:rPr>
              <a:t>software construction </a:t>
            </a:r>
            <a:r>
              <a:rPr lang="en-US" dirty="0"/>
              <a:t>phase developers create the software</a:t>
            </a:r>
          </a:p>
          <a:p>
            <a:pPr lvl="1">
              <a:lnSpc>
                <a:spcPct val="100000"/>
              </a:lnSpc>
            </a:pPr>
            <a:r>
              <a:rPr lang="en-US" dirty="0"/>
              <a:t>Sometimes called </a:t>
            </a:r>
            <a:r>
              <a:rPr lang="en-US" dirty="0">
                <a:solidFill>
                  <a:schemeClr val="accent5">
                    <a:lumMod val="20000"/>
                    <a:lumOff val="80000"/>
                  </a:schemeClr>
                </a:solidFill>
              </a:rPr>
              <a:t>implementation</a:t>
            </a:r>
            <a:r>
              <a:rPr lang="en-US" i="1" dirty="0">
                <a:solidFill>
                  <a:schemeClr val="folHlink"/>
                </a:solidFill>
              </a:rPr>
              <a:t> </a:t>
            </a:r>
            <a:r>
              <a:rPr lang="en-US" dirty="0"/>
              <a:t>phase</a:t>
            </a:r>
          </a:p>
          <a:p>
            <a:pPr>
              <a:lnSpc>
                <a:spcPct val="100000"/>
              </a:lnSpc>
            </a:pPr>
            <a:r>
              <a:rPr lang="en-US" dirty="0"/>
              <a:t>It includes:</a:t>
            </a:r>
          </a:p>
          <a:p>
            <a:pPr lvl="1">
              <a:lnSpc>
                <a:spcPct val="100000"/>
              </a:lnSpc>
            </a:pPr>
            <a:r>
              <a:rPr lang="en-US" dirty="0"/>
              <a:t>Internal method design</a:t>
            </a:r>
          </a:p>
          <a:p>
            <a:pPr lvl="1">
              <a:lnSpc>
                <a:spcPct val="100000"/>
              </a:lnSpc>
            </a:pPr>
            <a:r>
              <a:rPr lang="en-US" dirty="0"/>
              <a:t>Writing </a:t>
            </a:r>
            <a:r>
              <a:rPr lang="en-US" dirty="0" smtClean="0"/>
              <a:t>the source code</a:t>
            </a:r>
            <a:endParaRPr lang="en-US" dirty="0"/>
          </a:p>
          <a:p>
            <a:pPr lvl="1">
              <a:lnSpc>
                <a:spcPct val="100000"/>
              </a:lnSpc>
            </a:pPr>
            <a:r>
              <a:rPr lang="en-US" dirty="0"/>
              <a:t>Writing unit tests </a:t>
            </a:r>
            <a:r>
              <a:rPr lang="en-US" dirty="0" smtClean="0"/>
              <a:t>(optionally)</a:t>
            </a:r>
            <a:endParaRPr lang="en-US" dirty="0"/>
          </a:p>
          <a:p>
            <a:pPr lvl="1">
              <a:lnSpc>
                <a:spcPct val="100000"/>
              </a:lnSpc>
            </a:pPr>
            <a:r>
              <a:rPr lang="en-US" dirty="0"/>
              <a:t>Testing and debugging</a:t>
            </a:r>
          </a:p>
          <a:p>
            <a:pPr lvl="1">
              <a:lnSpc>
                <a:spcPct val="100000"/>
              </a:lnSpc>
            </a:pPr>
            <a:r>
              <a:rPr lang="en-US" dirty="0"/>
              <a:t>Integration</a:t>
            </a:r>
          </a:p>
        </p:txBody>
      </p:sp>
      <p:pic>
        <p:nvPicPr>
          <p:cNvPr id="41986" name="Picture 2" descr="https://www.acheckamerica.com/IndustrySolutions/SectionImgs/construction.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093304" y="4695825"/>
            <a:ext cx="2569746" cy="1704975"/>
          </a:xfrm>
          <a:prstGeom prst="roundRect">
            <a:avLst>
              <a:gd name="adj" fmla="val 5948"/>
            </a:avLst>
          </a:prstGeom>
          <a:noFill/>
          <a:ln>
            <a:solidFill>
              <a:schemeClr val="tx2">
                <a:lumMod val="40000"/>
                <a:lumOff val="60000"/>
                <a:alpha val="50000"/>
              </a:schemeClr>
            </a:solidFill>
          </a:ln>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a:noFill/>
          <a:ln/>
          <a:effectLst/>
        </p:spPr>
        <p:txBody>
          <a:bodyPr lIns="92075" tIns="46038" rIns="92075" bIns="46038"/>
          <a:lstStyle/>
          <a:p>
            <a:r>
              <a:rPr lang="en-US"/>
              <a:t>Writing the Code</a:t>
            </a:r>
          </a:p>
        </p:txBody>
      </p:sp>
      <p:sp>
        <p:nvSpPr>
          <p:cNvPr id="488451" name="Rectangle 3"/>
          <p:cNvSpPr>
            <a:spLocks noGrp="1" noChangeArrowheads="1"/>
          </p:cNvSpPr>
          <p:nvPr>
            <p:ph idx="1"/>
          </p:nvPr>
        </p:nvSpPr>
        <p:spPr>
          <a:xfrm>
            <a:off x="228600" y="1066800"/>
            <a:ext cx="8686800" cy="5562600"/>
          </a:xfrm>
          <a:noFill/>
          <a:ln/>
          <a:effectLst/>
        </p:spPr>
        <p:txBody>
          <a:bodyPr/>
          <a:lstStyle/>
          <a:p>
            <a:pPr>
              <a:lnSpc>
                <a:spcPct val="100000"/>
              </a:lnSpc>
            </a:pPr>
            <a:r>
              <a:rPr lang="en-US" dirty="0">
                <a:solidFill>
                  <a:schemeClr val="accent5">
                    <a:lumMod val="20000"/>
                    <a:lumOff val="80000"/>
                  </a:schemeClr>
                </a:solidFill>
              </a:rPr>
              <a:t>Coding</a:t>
            </a:r>
            <a:r>
              <a:rPr lang="bg-BG" dirty="0"/>
              <a:t> </a:t>
            </a:r>
            <a:r>
              <a:rPr lang="en-US" dirty="0"/>
              <a:t>is the process of writing the programming code (the source code)</a:t>
            </a:r>
            <a:endParaRPr lang="bg-BG" dirty="0"/>
          </a:p>
          <a:p>
            <a:pPr lvl="1">
              <a:lnSpc>
                <a:spcPct val="100000"/>
              </a:lnSpc>
            </a:pPr>
            <a:r>
              <a:rPr lang="en-US" dirty="0"/>
              <a:t>The code strictly follows the design</a:t>
            </a:r>
          </a:p>
          <a:p>
            <a:pPr lvl="1">
              <a:lnSpc>
                <a:spcPct val="100000"/>
              </a:lnSpc>
            </a:pPr>
            <a:r>
              <a:rPr lang="en-US" dirty="0"/>
              <a:t>Developers perform </a:t>
            </a:r>
            <a:r>
              <a:rPr lang="en-US" dirty="0">
                <a:solidFill>
                  <a:schemeClr val="accent5">
                    <a:lumMod val="20000"/>
                    <a:lumOff val="80000"/>
                  </a:schemeClr>
                </a:solidFill>
              </a:rPr>
              <a:t>internal method </a:t>
            </a:r>
            <a:r>
              <a:rPr lang="en-US" dirty="0" smtClean="0">
                <a:solidFill>
                  <a:schemeClr val="accent5">
                    <a:lumMod val="20000"/>
                    <a:lumOff val="80000"/>
                  </a:schemeClr>
                </a:solidFill>
              </a:rPr>
              <a:t>design</a:t>
            </a:r>
            <a:br>
              <a:rPr lang="en-US" dirty="0" smtClean="0">
                <a:solidFill>
                  <a:schemeClr val="accent5">
                    <a:lumMod val="20000"/>
                    <a:lumOff val="80000"/>
                  </a:schemeClr>
                </a:solidFill>
              </a:rPr>
            </a:br>
            <a:r>
              <a:rPr lang="en-US" dirty="0" smtClean="0"/>
              <a:t>as </a:t>
            </a:r>
            <a:r>
              <a:rPr lang="en-US" dirty="0"/>
              <a:t>part of coding</a:t>
            </a:r>
          </a:p>
          <a:p>
            <a:pPr>
              <a:lnSpc>
                <a:spcPct val="100000"/>
              </a:lnSpc>
            </a:pPr>
            <a:r>
              <a:rPr lang="en-US" dirty="0"/>
              <a:t>The </a:t>
            </a:r>
            <a:r>
              <a:rPr lang="en-US" dirty="0">
                <a:solidFill>
                  <a:schemeClr val="accent5">
                    <a:lumMod val="20000"/>
                    <a:lumOff val="80000"/>
                  </a:schemeClr>
                </a:solidFill>
              </a:rPr>
              <a:t>source code </a:t>
            </a:r>
            <a:r>
              <a:rPr lang="en-US" dirty="0"/>
              <a:t>is the output </a:t>
            </a:r>
            <a:r>
              <a:rPr lang="en-US" dirty="0" smtClean="0"/>
              <a:t>of</a:t>
            </a:r>
            <a:br>
              <a:rPr lang="en-US" dirty="0" smtClean="0"/>
            </a:br>
            <a:r>
              <a:rPr lang="en-US" dirty="0" smtClean="0"/>
              <a:t>the </a:t>
            </a:r>
            <a:r>
              <a:rPr lang="en-US" dirty="0"/>
              <a:t>software construction process</a:t>
            </a:r>
          </a:p>
          <a:p>
            <a:pPr lvl="1">
              <a:lnSpc>
                <a:spcPct val="100000"/>
              </a:lnSpc>
            </a:pPr>
            <a:r>
              <a:rPr lang="en-US" dirty="0"/>
              <a:t>Written by developers</a:t>
            </a:r>
          </a:p>
          <a:p>
            <a:pPr lvl="1">
              <a:lnSpc>
                <a:spcPct val="100000"/>
              </a:lnSpc>
            </a:pPr>
            <a:r>
              <a:rPr lang="en-US" dirty="0"/>
              <a:t>Can include unit tests</a:t>
            </a:r>
          </a:p>
        </p:txBody>
      </p:sp>
      <p:pic>
        <p:nvPicPr>
          <p:cNvPr id="40962" name="Picture 2" descr="http://ts1.mm.bing.net/images/thumbnail.aspx?q=1423449851076&amp;id=d6e53335479bd174e3f86d6a5a3ec721&amp;url=http%3a%2f%2fwww.host-reg.co.uk%2fcoding.jpg"/>
          <p:cNvPicPr>
            <a:picLocks noChangeAspect="1" noChangeArrowheads="1"/>
          </p:cNvPicPr>
          <p:nvPr/>
        </p:nvPicPr>
        <p:blipFill>
          <a:blip r:embed="rId2" cstate="print">
            <a:lum contrast="10000"/>
            <a:extLst>
              <a:ext uri="{28A0092B-C50C-407E-A947-70E740481C1C}">
                <a14:useLocalDpi xmlns:a14="http://schemas.microsoft.com/office/drawing/2010/main"/>
              </a:ext>
            </a:extLst>
          </a:blip>
          <a:srcRect/>
          <a:stretch>
            <a:fillRect/>
          </a:stretch>
        </p:blipFill>
        <p:spPr bwMode="auto">
          <a:xfrm>
            <a:off x="6981824" y="4191000"/>
            <a:ext cx="1645922" cy="2231758"/>
          </a:xfrm>
          <a:prstGeom prst="roundRect">
            <a:avLst>
              <a:gd name="adj" fmla="val 11943"/>
            </a:avLst>
          </a:prstGeom>
          <a:noFill/>
          <a:ln w="12700">
            <a:solidFill>
              <a:schemeClr val="accent5">
                <a:lumMod val="40000"/>
                <a:lumOff val="60000"/>
                <a:alpha val="50000"/>
              </a:schemeClr>
            </a:solidFill>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noFill/>
          <a:ln/>
          <a:effectLst/>
        </p:spPr>
        <p:txBody>
          <a:bodyPr lIns="92075" tIns="46038" rIns="92075" bIns="46038"/>
          <a:lstStyle/>
          <a:p>
            <a:r>
              <a:rPr lang="en-US" dirty="0"/>
              <a:t>Testing the Code</a:t>
            </a:r>
          </a:p>
        </p:txBody>
      </p:sp>
      <p:sp>
        <p:nvSpPr>
          <p:cNvPr id="524291" name="Rectangle 3"/>
          <p:cNvSpPr>
            <a:spLocks noGrp="1" noChangeArrowheads="1"/>
          </p:cNvSpPr>
          <p:nvPr>
            <p:ph idx="1"/>
          </p:nvPr>
        </p:nvSpPr>
        <p:spPr>
          <a:xfrm>
            <a:off x="228600" y="1066800"/>
            <a:ext cx="8686800" cy="5562600"/>
          </a:xfrm>
          <a:noFill/>
          <a:ln/>
          <a:effectLst/>
        </p:spPr>
        <p:txBody>
          <a:bodyPr/>
          <a:lstStyle/>
          <a:p>
            <a:pPr>
              <a:lnSpc>
                <a:spcPct val="100000"/>
              </a:lnSpc>
            </a:pPr>
            <a:r>
              <a:rPr lang="en-US" dirty="0">
                <a:solidFill>
                  <a:schemeClr val="accent5">
                    <a:lumMod val="20000"/>
                    <a:lumOff val="80000"/>
                  </a:schemeClr>
                </a:solidFill>
              </a:rPr>
              <a:t>Testing</a:t>
            </a:r>
            <a:r>
              <a:rPr lang="en-US" i="1" dirty="0"/>
              <a:t> </a:t>
            </a:r>
            <a:r>
              <a:rPr lang="en-US" dirty="0"/>
              <a:t>checks whether the developed software conforms to the requirements</a:t>
            </a:r>
            <a:endParaRPr lang="bg-BG" dirty="0"/>
          </a:p>
          <a:p>
            <a:pPr lvl="1">
              <a:lnSpc>
                <a:spcPct val="100000"/>
              </a:lnSpc>
            </a:pPr>
            <a:r>
              <a:rPr lang="en-US" dirty="0"/>
              <a:t>Aims to identify defects (bugs)</a:t>
            </a:r>
          </a:p>
          <a:p>
            <a:pPr>
              <a:lnSpc>
                <a:spcPct val="100000"/>
              </a:lnSpc>
            </a:pPr>
            <a:r>
              <a:rPr lang="en-US" dirty="0"/>
              <a:t>Developers test the code after </a:t>
            </a:r>
            <a:r>
              <a:rPr lang="en-US" dirty="0" smtClean="0"/>
              <a:t>writing </a:t>
            </a:r>
            <a:r>
              <a:rPr lang="en-US" dirty="0"/>
              <a:t>it</a:t>
            </a:r>
          </a:p>
          <a:p>
            <a:pPr lvl="1">
              <a:lnSpc>
                <a:spcPct val="100000"/>
              </a:lnSpc>
            </a:pPr>
            <a:r>
              <a:rPr lang="en-US" dirty="0"/>
              <a:t>At least run it to see the results</a:t>
            </a:r>
            <a:endParaRPr lang="bg-BG" dirty="0"/>
          </a:p>
          <a:p>
            <a:pPr lvl="1">
              <a:lnSpc>
                <a:spcPct val="100000"/>
              </a:lnSpc>
            </a:pPr>
            <a:r>
              <a:rPr lang="en-US" dirty="0">
                <a:solidFill>
                  <a:schemeClr val="accent5">
                    <a:lumMod val="20000"/>
                    <a:lumOff val="80000"/>
                  </a:schemeClr>
                </a:solidFill>
              </a:rPr>
              <a:t>Unit testing </a:t>
            </a:r>
            <a:r>
              <a:rPr lang="en-US" dirty="0" smtClean="0"/>
              <a:t>works better</a:t>
            </a:r>
            <a:endParaRPr lang="en-US" dirty="0"/>
          </a:p>
          <a:p>
            <a:pPr lvl="2">
              <a:lnSpc>
                <a:spcPct val="100000"/>
              </a:lnSpc>
            </a:pPr>
            <a:r>
              <a:rPr lang="en-US" dirty="0"/>
              <a:t>Units tests can be repeated many times</a:t>
            </a:r>
          </a:p>
          <a:p>
            <a:pPr>
              <a:lnSpc>
                <a:spcPct val="100000"/>
              </a:lnSpc>
            </a:pPr>
            <a:r>
              <a:rPr lang="en-US" dirty="0"/>
              <a:t>System testing is done by </a:t>
            </a:r>
            <a:r>
              <a:rPr lang="en-US" dirty="0" smtClean="0"/>
              <a:t>the QA </a:t>
            </a:r>
            <a:r>
              <a:rPr lang="en-US" dirty="0"/>
              <a:t>engineers</a:t>
            </a:r>
          </a:p>
          <a:p>
            <a:pPr lvl="1">
              <a:lnSpc>
                <a:spcPct val="100000"/>
              </a:lnSpc>
            </a:pPr>
            <a:r>
              <a:rPr lang="en-US" dirty="0"/>
              <a:t>Unit testing is done by developers</a:t>
            </a:r>
          </a:p>
        </p:txBody>
      </p:sp>
      <p:pic>
        <p:nvPicPr>
          <p:cNvPr id="39938" name="Picture 2" descr="http://www.lanzo.se/Datataker/datataker-filer/testing.jpe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7281333" y="3581400"/>
            <a:ext cx="1405467" cy="10999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a:noFill/>
          <a:ln/>
          <a:effectLst/>
        </p:spPr>
        <p:txBody>
          <a:bodyPr lIns="92075" tIns="46038" rIns="92075" bIns="46038"/>
          <a:lstStyle/>
          <a:p>
            <a:r>
              <a:rPr lang="en-US" dirty="0"/>
              <a:t>Debugging</a:t>
            </a:r>
          </a:p>
        </p:txBody>
      </p:sp>
      <p:sp>
        <p:nvSpPr>
          <p:cNvPr id="525315" name="Rectangle 3"/>
          <p:cNvSpPr>
            <a:spLocks noGrp="1" noChangeArrowheads="1"/>
          </p:cNvSpPr>
          <p:nvPr>
            <p:ph idx="1"/>
          </p:nvPr>
        </p:nvSpPr>
        <p:spPr>
          <a:xfrm>
            <a:off x="228600" y="1066800"/>
            <a:ext cx="8686800" cy="5562600"/>
          </a:xfrm>
          <a:noFill/>
          <a:ln/>
          <a:effectLst/>
        </p:spPr>
        <p:txBody>
          <a:bodyPr/>
          <a:lstStyle/>
          <a:p>
            <a:pPr>
              <a:lnSpc>
                <a:spcPct val="100000"/>
              </a:lnSpc>
            </a:pPr>
            <a:r>
              <a:rPr lang="en-US" dirty="0">
                <a:solidFill>
                  <a:schemeClr val="accent5">
                    <a:lumMod val="20000"/>
                    <a:lumOff val="80000"/>
                  </a:schemeClr>
                </a:solidFill>
              </a:rPr>
              <a:t>Debugging</a:t>
            </a:r>
            <a:r>
              <a:rPr lang="bg-BG" dirty="0"/>
              <a:t> </a:t>
            </a:r>
            <a:r>
              <a:rPr lang="en-US" dirty="0"/>
              <a:t>aims to find the source of already identified defect and to fix it</a:t>
            </a:r>
          </a:p>
          <a:p>
            <a:pPr lvl="1">
              <a:lnSpc>
                <a:spcPct val="100000"/>
              </a:lnSpc>
            </a:pPr>
            <a:r>
              <a:rPr lang="en-US" dirty="0"/>
              <a:t>Performed by developers</a:t>
            </a:r>
          </a:p>
          <a:p>
            <a:pPr>
              <a:lnSpc>
                <a:spcPct val="100000"/>
              </a:lnSpc>
            </a:pPr>
            <a:r>
              <a:rPr lang="en-US" dirty="0"/>
              <a:t>Steps in debugging:</a:t>
            </a:r>
          </a:p>
          <a:p>
            <a:pPr lvl="1">
              <a:lnSpc>
                <a:spcPct val="100000"/>
              </a:lnSpc>
            </a:pPr>
            <a:r>
              <a:rPr lang="en-US" dirty="0"/>
              <a:t>Find the defect in the code</a:t>
            </a:r>
          </a:p>
          <a:p>
            <a:pPr lvl="2">
              <a:lnSpc>
                <a:spcPct val="100000"/>
              </a:lnSpc>
            </a:pPr>
            <a:r>
              <a:rPr lang="en-US" dirty="0"/>
              <a:t>Identify the source of the problem</a:t>
            </a:r>
          </a:p>
          <a:p>
            <a:pPr lvl="2">
              <a:lnSpc>
                <a:spcPct val="100000"/>
              </a:lnSpc>
            </a:pPr>
            <a:r>
              <a:rPr lang="en-US" dirty="0"/>
              <a:t>Identify the exact place in </a:t>
            </a:r>
            <a:r>
              <a:rPr lang="en-US" dirty="0" smtClean="0"/>
              <a:t>the code </a:t>
            </a:r>
            <a:r>
              <a:rPr lang="en-US" dirty="0"/>
              <a:t>causing it</a:t>
            </a:r>
          </a:p>
          <a:p>
            <a:pPr lvl="1">
              <a:lnSpc>
                <a:spcPct val="100000"/>
              </a:lnSpc>
            </a:pPr>
            <a:r>
              <a:rPr lang="en-US" dirty="0"/>
              <a:t>Fix the defect</a:t>
            </a:r>
          </a:p>
          <a:p>
            <a:pPr lvl="1">
              <a:lnSpc>
                <a:spcPct val="100000"/>
              </a:lnSpc>
            </a:pPr>
            <a:r>
              <a:rPr lang="en-US" dirty="0"/>
              <a:t>Test to check if the fix is </a:t>
            </a:r>
            <a:r>
              <a:rPr lang="en-US" dirty="0" smtClean="0"/>
              <a:t>working correctly</a:t>
            </a:r>
            <a:endParaRPr lang="en-US" dirty="0"/>
          </a:p>
        </p:txBody>
      </p:sp>
      <p:pic>
        <p:nvPicPr>
          <p:cNvPr id="38914" name="Picture 2" descr="http://z.about.com/d/paranormal/1/0/9/T/giant_bugs.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026231" y="2057400"/>
            <a:ext cx="2584369" cy="15919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noFill/>
          <a:ln/>
          <a:effectLst/>
        </p:spPr>
        <p:txBody>
          <a:bodyPr lIns="92075" tIns="46038" rIns="92075" bIns="46038"/>
          <a:lstStyle/>
          <a:p>
            <a:r>
              <a:rPr lang="en-US" sz="4200"/>
              <a:t>Integration</a:t>
            </a:r>
          </a:p>
        </p:txBody>
      </p:sp>
      <p:sp>
        <p:nvSpPr>
          <p:cNvPr id="526339" name="Rectangle 3"/>
          <p:cNvSpPr>
            <a:spLocks noGrp="1" noChangeArrowheads="1"/>
          </p:cNvSpPr>
          <p:nvPr>
            <p:ph idx="1"/>
          </p:nvPr>
        </p:nvSpPr>
        <p:spPr>
          <a:xfrm>
            <a:off x="228600" y="1143000"/>
            <a:ext cx="8686800" cy="5507038"/>
          </a:xfrm>
          <a:noFill/>
          <a:ln/>
          <a:effectLst/>
        </p:spPr>
        <p:txBody>
          <a:bodyPr/>
          <a:lstStyle/>
          <a:p>
            <a:pPr>
              <a:lnSpc>
                <a:spcPct val="100000"/>
              </a:lnSpc>
            </a:pPr>
            <a:r>
              <a:rPr lang="en-US" dirty="0">
                <a:solidFill>
                  <a:schemeClr val="accent5">
                    <a:lumMod val="20000"/>
                    <a:lumOff val="80000"/>
                  </a:schemeClr>
                </a:solidFill>
              </a:rPr>
              <a:t>Integration</a:t>
            </a:r>
            <a:r>
              <a:rPr lang="en-US" dirty="0"/>
              <a:t> is putting all pieces together</a:t>
            </a:r>
          </a:p>
          <a:p>
            <a:pPr lvl="1">
              <a:lnSpc>
                <a:spcPct val="100000"/>
              </a:lnSpc>
            </a:pPr>
            <a:r>
              <a:rPr lang="en-US" dirty="0"/>
              <a:t>Compile, run and deploy the modules as </a:t>
            </a:r>
            <a:r>
              <a:rPr lang="en-US" dirty="0" smtClean="0"/>
              <a:t>a single </a:t>
            </a:r>
            <a:r>
              <a:rPr lang="en-US" dirty="0"/>
              <a:t>system</a:t>
            </a:r>
          </a:p>
          <a:p>
            <a:pPr lvl="1">
              <a:lnSpc>
                <a:spcPct val="100000"/>
              </a:lnSpc>
            </a:pPr>
            <a:r>
              <a:rPr lang="en-US" dirty="0"/>
              <a:t>Test to identify defects</a:t>
            </a:r>
          </a:p>
          <a:p>
            <a:pPr>
              <a:lnSpc>
                <a:spcPct val="100000"/>
              </a:lnSpc>
            </a:pPr>
            <a:r>
              <a:rPr lang="en-US" dirty="0"/>
              <a:t>Integration strategies</a:t>
            </a:r>
          </a:p>
          <a:p>
            <a:pPr lvl="1">
              <a:lnSpc>
                <a:spcPct val="100000"/>
              </a:lnSpc>
            </a:pPr>
            <a:r>
              <a:rPr lang="en-US" dirty="0"/>
              <a:t>Big bang, top-down and </a:t>
            </a:r>
            <a:r>
              <a:rPr lang="en-US" dirty="0" smtClean="0"/>
              <a:t>		          bottom-up</a:t>
            </a:r>
            <a:endParaRPr lang="en-US" dirty="0"/>
          </a:p>
          <a:p>
            <a:pPr lvl="1">
              <a:lnSpc>
                <a:spcPct val="100000"/>
              </a:lnSpc>
            </a:pPr>
            <a:r>
              <a:rPr lang="en-US" dirty="0"/>
              <a:t>Continuous integration</a:t>
            </a:r>
          </a:p>
        </p:txBody>
      </p:sp>
      <p:pic>
        <p:nvPicPr>
          <p:cNvPr id="37890" name="Picture 2" descr="https://www.nmi.com/images/Graphic_Integration3.gif"/>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5776522" y="2971800"/>
            <a:ext cx="2624527" cy="3250641"/>
          </a:xfrm>
          <a:prstGeom prst="roundRect">
            <a:avLst>
              <a:gd name="adj" fmla="val 11356"/>
            </a:avLst>
          </a:prstGeom>
          <a:noFill/>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noFill/>
          <a:ln/>
          <a:effectLst/>
        </p:spPr>
        <p:txBody>
          <a:bodyPr lIns="92075" tIns="46038" rIns="92075" bIns="46038"/>
          <a:lstStyle/>
          <a:p>
            <a:r>
              <a:rPr lang="en-US" sz="3800" dirty="0"/>
              <a:t>Coding != Software Engineering</a:t>
            </a:r>
          </a:p>
        </p:txBody>
      </p:sp>
      <p:sp>
        <p:nvSpPr>
          <p:cNvPr id="522243" name="Rectangle 3"/>
          <p:cNvSpPr>
            <a:spLocks noGrp="1" noChangeArrowheads="1"/>
          </p:cNvSpPr>
          <p:nvPr>
            <p:ph idx="1"/>
          </p:nvPr>
        </p:nvSpPr>
        <p:spPr>
          <a:xfrm>
            <a:off x="228600" y="990600"/>
            <a:ext cx="8686800" cy="5638800"/>
          </a:xfrm>
          <a:noFill/>
          <a:ln/>
          <a:effectLst/>
        </p:spPr>
        <p:txBody>
          <a:bodyPr/>
          <a:lstStyle/>
          <a:p>
            <a:pPr>
              <a:lnSpc>
                <a:spcPct val="100000"/>
              </a:lnSpc>
            </a:pPr>
            <a:r>
              <a:rPr lang="en-US" dirty="0"/>
              <a:t>Inexperienced developers consider coding the core of development</a:t>
            </a:r>
          </a:p>
          <a:p>
            <a:pPr lvl="1">
              <a:lnSpc>
                <a:spcPct val="100000"/>
              </a:lnSpc>
            </a:pPr>
            <a:r>
              <a:rPr lang="en-US" dirty="0"/>
              <a:t>In most projects coding is only </a:t>
            </a:r>
            <a:r>
              <a:rPr lang="en-US" dirty="0">
                <a:latin typeface="Consolas" pitchFamily="49" charset="0"/>
                <a:cs typeface="Consolas" pitchFamily="49" charset="0"/>
              </a:rPr>
              <a:t>20</a:t>
            </a:r>
            <a:r>
              <a:rPr lang="en-US" dirty="0"/>
              <a:t>% of the project activities!</a:t>
            </a:r>
          </a:p>
          <a:p>
            <a:pPr lvl="1">
              <a:lnSpc>
                <a:spcPct val="100000"/>
              </a:lnSpc>
            </a:pPr>
            <a:r>
              <a:rPr lang="en-US" dirty="0"/>
              <a:t>The important decisions are taken during the requirements analysis and design</a:t>
            </a:r>
          </a:p>
          <a:p>
            <a:pPr lvl="1">
              <a:lnSpc>
                <a:spcPct val="100000"/>
              </a:lnSpc>
            </a:pPr>
            <a:r>
              <a:rPr lang="en-US" dirty="0"/>
              <a:t>Documentation, testing, integration, maintenance, etc. are often disparaged</a:t>
            </a:r>
          </a:p>
          <a:p>
            <a:pPr>
              <a:lnSpc>
                <a:spcPct val="100000"/>
              </a:lnSpc>
            </a:pPr>
            <a:r>
              <a:rPr lang="en-US" dirty="0"/>
              <a:t>Software engineering is not just coding!</a:t>
            </a:r>
          </a:p>
          <a:p>
            <a:pPr lvl="1">
              <a:lnSpc>
                <a:spcPct val="100000"/>
              </a:lnSpc>
            </a:pPr>
            <a:r>
              <a:rPr lang="en-US" dirty="0">
                <a:solidFill>
                  <a:schemeClr val="accent5">
                    <a:lumMod val="20000"/>
                    <a:lumOff val="80000"/>
                  </a:schemeClr>
                </a:solidFill>
              </a:rPr>
              <a:t>Programmer </a:t>
            </a:r>
            <a:r>
              <a:rPr lang="en-US" dirty="0"/>
              <a:t>!= </a:t>
            </a:r>
            <a:r>
              <a:rPr lang="en-US" dirty="0">
                <a:solidFill>
                  <a:schemeClr val="accent5">
                    <a:lumMod val="20000"/>
                    <a:lumOff val="80000"/>
                  </a:schemeClr>
                </a:solidFill>
              </a:rPr>
              <a:t>software engineer</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descr="http://www.highrely.com/assets/Software_Test_Web.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600200" y="1295400"/>
            <a:ext cx="5867400" cy="28325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64898" name="Rectangle 2"/>
          <p:cNvSpPr>
            <a:spLocks noGrp="1" noChangeArrowheads="1"/>
          </p:cNvSpPr>
          <p:nvPr>
            <p:ph type="ctrTitle"/>
          </p:nvPr>
        </p:nvSpPr>
        <p:spPr>
          <a:xfrm>
            <a:off x="573592" y="4724400"/>
            <a:ext cx="7932738" cy="757912"/>
          </a:xfrm>
        </p:spPr>
        <p:txBody>
          <a:bodyPr/>
          <a:lstStyle/>
          <a:p>
            <a:pPr>
              <a:lnSpc>
                <a:spcPct val="100000"/>
              </a:lnSpc>
              <a:spcBef>
                <a:spcPct val="40000"/>
              </a:spcBef>
            </a:pPr>
            <a:r>
              <a:rPr lang="en-US" dirty="0"/>
              <a:t>Software Engineering</a:t>
            </a:r>
            <a:endParaRPr lang="bg-BG" dirty="0"/>
          </a:p>
        </p:txBody>
      </p:sp>
      <p:sp>
        <p:nvSpPr>
          <p:cNvPr id="464899" name="Rectangle 3"/>
          <p:cNvSpPr>
            <a:spLocks noChangeArrowheads="1"/>
          </p:cNvSpPr>
          <p:nvPr/>
        </p:nvSpPr>
        <p:spPr bwMode="auto">
          <a:xfrm>
            <a:off x="735518" y="5634712"/>
            <a:ext cx="7610474" cy="430887"/>
          </a:xfrm>
          <a:prstGeom prst="rect">
            <a:avLst/>
          </a:prstGeom>
          <a:noFill/>
          <a:ln w="9525">
            <a:noFill/>
            <a:miter lim="800000"/>
            <a:headEnd/>
            <a:tailEnd/>
          </a:ln>
          <a:effectLst/>
        </p:spPr>
        <p:txBody>
          <a:bodyPr wrap="square" lIns="0" tIns="0" rIns="0" bIns="0" anchor="b">
            <a:spAutoFit/>
          </a:bodyPr>
          <a:lstStyle/>
          <a:p>
            <a:pPr algn="ctr" eaLnBrk="0" hangingPunct="0">
              <a:lnSpc>
                <a:spcPct val="10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Requirements, Design, Construction, Testing</a:t>
            </a:r>
            <a:endParaRPr lang="bg-BG" sz="2800" b="1" dirty="0" smtClean="0">
              <a:solidFill>
                <a:srgbClr val="FAF7C8"/>
              </a:solidFill>
              <a:effectLst>
                <a:outerShdw blurRad="38100" dist="38100" dir="2700000" algn="tl">
                  <a:srgbClr val="000000">
                    <a:alpha val="43137"/>
                  </a:srgbClr>
                </a:outerShdw>
              </a:effectLst>
              <a:latin typeface="+mn-l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http://www.mideastsolutions.com/images/software_method.gif"/>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895600" y="1059364"/>
            <a:ext cx="3207832" cy="32078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92546" name="Rectangle 2"/>
          <p:cNvSpPr>
            <a:spLocks noGrp="1" noChangeArrowheads="1"/>
          </p:cNvSpPr>
          <p:nvPr>
            <p:ph type="ctrTitle"/>
          </p:nvPr>
        </p:nvSpPr>
        <p:spPr>
          <a:xfrm>
            <a:off x="1228725" y="4572000"/>
            <a:ext cx="6543676" cy="1717674"/>
          </a:xfrm>
        </p:spPr>
        <p:txBody>
          <a:bodyPr/>
          <a:lstStyle/>
          <a:p>
            <a:pPr>
              <a:lnSpc>
                <a:spcPct val="100000"/>
              </a:lnSpc>
              <a:spcBef>
                <a:spcPct val="40000"/>
              </a:spcBef>
            </a:pPr>
            <a:r>
              <a:rPr lang="en-US" dirty="0"/>
              <a:t>Software Verification and Testing</a:t>
            </a:r>
            <a:endParaRPr lang="bg-BG"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a:noFill/>
          <a:ln/>
          <a:effectLst/>
        </p:spPr>
        <p:txBody>
          <a:bodyPr lIns="92075" tIns="46038" rIns="92075" bIns="46038"/>
          <a:lstStyle/>
          <a:p>
            <a:r>
              <a:rPr lang="en-US" dirty="0"/>
              <a:t>Software Verification</a:t>
            </a:r>
          </a:p>
        </p:txBody>
      </p:sp>
      <p:sp>
        <p:nvSpPr>
          <p:cNvPr id="494595" name="Rectangle 3"/>
          <p:cNvSpPr>
            <a:spLocks noGrp="1" noChangeArrowheads="1"/>
          </p:cNvSpPr>
          <p:nvPr>
            <p:ph idx="1"/>
          </p:nvPr>
        </p:nvSpPr>
        <p:spPr>
          <a:xfrm>
            <a:off x="228600" y="838200"/>
            <a:ext cx="8686800" cy="5791200"/>
          </a:xfrm>
          <a:noFill/>
          <a:ln/>
          <a:effectLst/>
        </p:spPr>
        <p:txBody>
          <a:bodyPr/>
          <a:lstStyle/>
          <a:p>
            <a:pPr>
              <a:lnSpc>
                <a:spcPct val="100000"/>
              </a:lnSpc>
            </a:pPr>
            <a:r>
              <a:rPr lang="en-US" dirty="0"/>
              <a:t>What is </a:t>
            </a:r>
            <a:r>
              <a:rPr lang="en-US" dirty="0">
                <a:solidFill>
                  <a:schemeClr val="accent5">
                    <a:lumMod val="20000"/>
                    <a:lumOff val="80000"/>
                  </a:schemeClr>
                </a:solidFill>
              </a:rPr>
              <a:t>software verification</a:t>
            </a:r>
            <a:r>
              <a:rPr lang="en-US" dirty="0"/>
              <a:t>?</a:t>
            </a:r>
          </a:p>
          <a:p>
            <a:pPr lvl="1">
              <a:lnSpc>
                <a:spcPct val="100000"/>
              </a:lnSpc>
            </a:pPr>
            <a:r>
              <a:rPr lang="en-US" dirty="0"/>
              <a:t>It checks whether the developed software conforms to the requirements</a:t>
            </a:r>
          </a:p>
          <a:p>
            <a:pPr lvl="1">
              <a:lnSpc>
                <a:spcPct val="100000"/>
              </a:lnSpc>
            </a:pPr>
            <a:r>
              <a:rPr lang="en-US" dirty="0"/>
              <a:t>Performed by the Software Quality Assurance Engineers (</a:t>
            </a:r>
            <a:r>
              <a:rPr lang="en-US" dirty="0" smtClean="0"/>
              <a:t>QA engineers)</a:t>
            </a:r>
            <a:endParaRPr lang="en-US" dirty="0"/>
          </a:p>
          <a:p>
            <a:pPr>
              <a:lnSpc>
                <a:spcPct val="100000"/>
              </a:lnSpc>
            </a:pPr>
            <a:r>
              <a:rPr lang="en-US" dirty="0"/>
              <a:t>Two approaches:</a:t>
            </a:r>
          </a:p>
          <a:p>
            <a:pPr lvl="1">
              <a:lnSpc>
                <a:spcPct val="100000"/>
              </a:lnSpc>
            </a:pPr>
            <a:r>
              <a:rPr lang="en-US" dirty="0"/>
              <a:t>Formal </a:t>
            </a:r>
            <a:r>
              <a:rPr lang="en-US" dirty="0">
                <a:solidFill>
                  <a:schemeClr val="accent5">
                    <a:lumMod val="20000"/>
                    <a:lumOff val="80000"/>
                  </a:schemeClr>
                </a:solidFill>
              </a:rPr>
              <a:t>reviews</a:t>
            </a:r>
            <a:r>
              <a:rPr lang="en-US" dirty="0"/>
              <a:t> and </a:t>
            </a:r>
            <a:r>
              <a:rPr lang="en-US" dirty="0">
                <a:solidFill>
                  <a:schemeClr val="accent5">
                    <a:lumMod val="20000"/>
                    <a:lumOff val="80000"/>
                  </a:schemeClr>
                </a:solidFill>
              </a:rPr>
              <a:t>inspections</a:t>
            </a:r>
          </a:p>
          <a:p>
            <a:pPr lvl="1">
              <a:lnSpc>
                <a:spcPct val="100000"/>
              </a:lnSpc>
            </a:pPr>
            <a:r>
              <a:rPr lang="en-US" dirty="0"/>
              <a:t>Different kinds of </a:t>
            </a:r>
            <a:r>
              <a:rPr lang="en-US" dirty="0">
                <a:solidFill>
                  <a:schemeClr val="accent5">
                    <a:lumMod val="20000"/>
                    <a:lumOff val="80000"/>
                  </a:schemeClr>
                </a:solidFill>
              </a:rPr>
              <a:t>testing</a:t>
            </a:r>
          </a:p>
          <a:p>
            <a:pPr>
              <a:lnSpc>
                <a:spcPct val="100000"/>
              </a:lnSpc>
            </a:pPr>
            <a:r>
              <a:rPr lang="en-US" dirty="0"/>
              <a:t>Cannot certify absence of defects!</a:t>
            </a:r>
          </a:p>
          <a:p>
            <a:pPr lvl="1">
              <a:lnSpc>
                <a:spcPct val="100000"/>
              </a:lnSpc>
            </a:pPr>
            <a:r>
              <a:rPr lang="en-US" dirty="0"/>
              <a:t>Can only decrease their rates</a:t>
            </a:r>
          </a:p>
        </p:txBody>
      </p:sp>
      <p:pic>
        <p:nvPicPr>
          <p:cNvPr id="33794" name="Picture 2" descr="http://www.xmarter.com/images/qa.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705600" y="4343400"/>
            <a:ext cx="1905000" cy="2066925"/>
          </a:xfrm>
          <a:prstGeom prst="roundRect">
            <a:avLst>
              <a:gd name="adj" fmla="val 6645"/>
            </a:avLst>
          </a:prstGeom>
          <a:noFill/>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a:noFill/>
          <a:ln/>
          <a:effectLst/>
        </p:spPr>
        <p:txBody>
          <a:bodyPr lIns="92075" tIns="46038" rIns="92075" bIns="46038"/>
          <a:lstStyle/>
          <a:p>
            <a:r>
              <a:rPr lang="en-US"/>
              <a:t>Software Testing</a:t>
            </a:r>
          </a:p>
        </p:txBody>
      </p:sp>
      <p:sp>
        <p:nvSpPr>
          <p:cNvPr id="495619" name="Rectangle 3"/>
          <p:cNvSpPr>
            <a:spLocks noGrp="1" noChangeArrowheads="1"/>
          </p:cNvSpPr>
          <p:nvPr>
            <p:ph idx="1"/>
          </p:nvPr>
        </p:nvSpPr>
        <p:spPr>
          <a:noFill/>
          <a:ln/>
          <a:effectLst/>
        </p:spPr>
        <p:txBody>
          <a:bodyPr/>
          <a:lstStyle/>
          <a:p>
            <a:pPr>
              <a:lnSpc>
                <a:spcPct val="100000"/>
              </a:lnSpc>
            </a:pPr>
            <a:r>
              <a:rPr lang="en-US" dirty="0">
                <a:solidFill>
                  <a:schemeClr val="accent5">
                    <a:lumMod val="20000"/>
                    <a:lumOff val="80000"/>
                  </a:schemeClr>
                </a:solidFill>
              </a:rPr>
              <a:t>Testing</a:t>
            </a:r>
            <a:r>
              <a:rPr lang="en-US" i="1" dirty="0"/>
              <a:t> </a:t>
            </a:r>
            <a:r>
              <a:rPr lang="en-US" dirty="0"/>
              <a:t>checks whether the developed software conforms to the requirements</a:t>
            </a:r>
            <a:endParaRPr lang="bg-BG" i="1" dirty="0"/>
          </a:p>
          <a:p>
            <a:pPr>
              <a:lnSpc>
                <a:spcPct val="100000"/>
              </a:lnSpc>
            </a:pPr>
            <a:r>
              <a:rPr lang="en-US" dirty="0"/>
              <a:t>Testing aims to find defects (bugs)</a:t>
            </a:r>
            <a:endParaRPr lang="bg-BG" dirty="0"/>
          </a:p>
          <a:p>
            <a:pPr lvl="1">
              <a:lnSpc>
                <a:spcPct val="100000"/>
              </a:lnSpc>
            </a:pPr>
            <a:r>
              <a:rPr lang="bg-BG" dirty="0">
                <a:solidFill>
                  <a:schemeClr val="accent5">
                    <a:lumMod val="20000"/>
                    <a:lumOff val="80000"/>
                  </a:schemeClr>
                </a:solidFill>
              </a:rPr>
              <a:t>Black-box</a:t>
            </a:r>
            <a:r>
              <a:rPr lang="bg-BG" dirty="0"/>
              <a:t> </a:t>
            </a:r>
            <a:r>
              <a:rPr lang="en-US" dirty="0"/>
              <a:t>and</a:t>
            </a:r>
            <a:r>
              <a:rPr lang="bg-BG" dirty="0"/>
              <a:t> </a:t>
            </a:r>
            <a:r>
              <a:rPr lang="bg-BG" dirty="0">
                <a:solidFill>
                  <a:schemeClr val="accent5">
                    <a:lumMod val="20000"/>
                    <a:lumOff val="80000"/>
                  </a:schemeClr>
                </a:solidFill>
              </a:rPr>
              <a:t>white-box</a:t>
            </a:r>
            <a:r>
              <a:rPr lang="bg-BG" dirty="0"/>
              <a:t> </a:t>
            </a:r>
            <a:r>
              <a:rPr lang="en-US" dirty="0"/>
              <a:t>tests</a:t>
            </a:r>
            <a:endParaRPr lang="bg-BG" dirty="0"/>
          </a:p>
          <a:p>
            <a:pPr lvl="1">
              <a:lnSpc>
                <a:spcPct val="100000"/>
              </a:lnSpc>
            </a:pPr>
            <a:r>
              <a:rPr lang="en-US" dirty="0"/>
              <a:t>Unit tests, integration tests, system tests, acceptance tests</a:t>
            </a:r>
          </a:p>
          <a:p>
            <a:pPr lvl="1">
              <a:lnSpc>
                <a:spcPct val="100000"/>
              </a:lnSpc>
            </a:pPr>
            <a:r>
              <a:rPr lang="en-US" dirty="0"/>
              <a:t>Stress tests, load tests, regression tests</a:t>
            </a:r>
          </a:p>
          <a:p>
            <a:pPr lvl="1">
              <a:lnSpc>
                <a:spcPct val="100000"/>
              </a:lnSpc>
            </a:pPr>
            <a:r>
              <a:rPr lang="en-US" dirty="0"/>
              <a:t>Tester engineers can use automated test tools </a:t>
            </a:r>
            <a:r>
              <a:rPr lang="en-US" dirty="0">
                <a:sym typeface="Wingdings" pitchFamily="2" charset="2"/>
              </a:rPr>
              <a:t>to record and execute tests</a:t>
            </a:r>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a:t>Software Testing Process</a:t>
            </a:r>
          </a:p>
        </p:txBody>
      </p:sp>
      <p:sp>
        <p:nvSpPr>
          <p:cNvPr id="527363" name="Rectangle 3"/>
          <p:cNvSpPr>
            <a:spLocks noGrp="1" noChangeArrowheads="1"/>
          </p:cNvSpPr>
          <p:nvPr>
            <p:ph idx="1"/>
          </p:nvPr>
        </p:nvSpPr>
        <p:spPr/>
        <p:txBody>
          <a:bodyPr/>
          <a:lstStyle/>
          <a:p>
            <a:pPr>
              <a:lnSpc>
                <a:spcPct val="100000"/>
              </a:lnSpc>
            </a:pPr>
            <a:r>
              <a:rPr lang="en-US" dirty="0"/>
              <a:t>Test planning</a:t>
            </a:r>
          </a:p>
          <a:p>
            <a:pPr lvl="1">
              <a:lnSpc>
                <a:spcPct val="100000"/>
              </a:lnSpc>
            </a:pPr>
            <a:r>
              <a:rPr lang="en-US" dirty="0"/>
              <a:t>Establish test strategy and test plan</a:t>
            </a:r>
          </a:p>
          <a:p>
            <a:pPr lvl="1">
              <a:lnSpc>
                <a:spcPct val="100000"/>
              </a:lnSpc>
            </a:pPr>
            <a:r>
              <a:rPr lang="en-US" dirty="0"/>
              <a:t>During requirements and design phases</a:t>
            </a:r>
          </a:p>
          <a:p>
            <a:pPr>
              <a:lnSpc>
                <a:spcPct val="100000"/>
              </a:lnSpc>
            </a:pPr>
            <a:r>
              <a:rPr lang="en-US" dirty="0"/>
              <a:t>Test development</a:t>
            </a:r>
          </a:p>
          <a:p>
            <a:pPr lvl="1">
              <a:lnSpc>
                <a:spcPct val="100000"/>
              </a:lnSpc>
            </a:pPr>
            <a:r>
              <a:rPr lang="en-US" dirty="0"/>
              <a:t>Test procedures, test scenarios, </a:t>
            </a:r>
            <a:r>
              <a:rPr lang="en-US" dirty="0" smtClean="0"/>
              <a:t>			 test </a:t>
            </a:r>
            <a:r>
              <a:rPr lang="en-US" dirty="0"/>
              <a:t>cases, test scripts</a:t>
            </a:r>
          </a:p>
          <a:p>
            <a:pPr>
              <a:lnSpc>
                <a:spcPct val="100000"/>
              </a:lnSpc>
            </a:pPr>
            <a:r>
              <a:rPr lang="en-US" dirty="0"/>
              <a:t>Test execution</a:t>
            </a:r>
          </a:p>
          <a:p>
            <a:pPr>
              <a:lnSpc>
                <a:spcPct val="100000"/>
              </a:lnSpc>
            </a:pPr>
            <a:r>
              <a:rPr lang="en-US" dirty="0"/>
              <a:t>Test reporting</a:t>
            </a:r>
          </a:p>
          <a:p>
            <a:pPr>
              <a:lnSpc>
                <a:spcPct val="100000"/>
              </a:lnSpc>
            </a:pPr>
            <a:r>
              <a:rPr lang="en-US" dirty="0"/>
              <a:t>Retesting the defects</a:t>
            </a:r>
          </a:p>
        </p:txBody>
      </p:sp>
      <p:pic>
        <p:nvPicPr>
          <p:cNvPr id="31746" name="Picture 2" descr="http://www.mmbaustin.org/scripts/images/stories/Process_Testing%20Samples_5.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585290" y="3657600"/>
            <a:ext cx="2018374" cy="2686050"/>
          </a:xfrm>
          <a:prstGeom prst="roundRect">
            <a:avLst>
              <a:gd name="adj" fmla="val 6162"/>
            </a:avLst>
          </a:prstGeom>
          <a:noFill/>
          <a:ln w="12700">
            <a:solidFill>
              <a:srgbClr val="34664C">
                <a:alpha val="49804"/>
              </a:srgbClr>
            </a:solidFill>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1828800" y="76200"/>
            <a:ext cx="7086600" cy="1066800"/>
          </a:xfrm>
        </p:spPr>
        <p:txBody>
          <a:bodyPr/>
          <a:lstStyle/>
          <a:p>
            <a:r>
              <a:rPr lang="en-US" dirty="0"/>
              <a:t>Test Plan and Test Cases</a:t>
            </a:r>
          </a:p>
        </p:txBody>
      </p:sp>
      <p:sp>
        <p:nvSpPr>
          <p:cNvPr id="496643" name="Rectangle 3"/>
          <p:cNvSpPr>
            <a:spLocks noGrp="1" noChangeArrowheads="1"/>
          </p:cNvSpPr>
          <p:nvPr>
            <p:ph idx="1"/>
          </p:nvPr>
        </p:nvSpPr>
        <p:spPr>
          <a:xfrm>
            <a:off x="323850" y="1143000"/>
            <a:ext cx="8496300" cy="5454650"/>
          </a:xfrm>
        </p:spPr>
        <p:txBody>
          <a:bodyPr/>
          <a:lstStyle/>
          <a:p>
            <a:pPr>
              <a:lnSpc>
                <a:spcPct val="100000"/>
              </a:lnSpc>
            </a:pPr>
            <a:r>
              <a:rPr lang="en-US" dirty="0"/>
              <a:t>The </a:t>
            </a:r>
            <a:r>
              <a:rPr lang="en-US" dirty="0">
                <a:solidFill>
                  <a:schemeClr val="accent5">
                    <a:lumMod val="20000"/>
                    <a:lumOff val="80000"/>
                  </a:schemeClr>
                </a:solidFill>
              </a:rPr>
              <a:t>test plan </a:t>
            </a:r>
            <a:r>
              <a:rPr lang="en-US" dirty="0"/>
              <a:t>is a formal document that describes how tests will be performed</a:t>
            </a:r>
          </a:p>
          <a:p>
            <a:pPr lvl="1">
              <a:lnSpc>
                <a:spcPct val="100000"/>
              </a:lnSpc>
            </a:pPr>
            <a:r>
              <a:rPr lang="en-US" dirty="0"/>
              <a:t>List of test activities to be performed to ensure meeting the requirements</a:t>
            </a:r>
          </a:p>
          <a:p>
            <a:pPr lvl="1">
              <a:lnSpc>
                <a:spcPct val="100000"/>
              </a:lnSpc>
            </a:pPr>
            <a:r>
              <a:rPr lang="en-US" dirty="0"/>
              <a:t>Features to be tested, testing approach, schedule, acceptance criteria</a:t>
            </a:r>
          </a:p>
          <a:p>
            <a:pPr>
              <a:lnSpc>
                <a:spcPct val="100000"/>
              </a:lnSpc>
            </a:pPr>
            <a:r>
              <a:rPr lang="en-US" dirty="0"/>
              <a:t>Test scenarios and test cases</a:t>
            </a:r>
          </a:p>
          <a:p>
            <a:pPr lvl="1">
              <a:lnSpc>
                <a:spcPct val="100000"/>
              </a:lnSpc>
            </a:pPr>
            <a:r>
              <a:rPr lang="en-US" dirty="0">
                <a:solidFill>
                  <a:schemeClr val="accent5">
                    <a:lumMod val="20000"/>
                    <a:lumOff val="80000"/>
                  </a:schemeClr>
                </a:solidFill>
              </a:rPr>
              <a:t>Test scenarios </a:t>
            </a:r>
            <a:r>
              <a:rPr lang="en-US" dirty="0"/>
              <a:t>– stories to be tested</a:t>
            </a:r>
          </a:p>
          <a:p>
            <a:pPr lvl="1">
              <a:lnSpc>
                <a:spcPct val="100000"/>
              </a:lnSpc>
            </a:pPr>
            <a:r>
              <a:rPr lang="en-US" dirty="0">
                <a:solidFill>
                  <a:schemeClr val="accent5">
                    <a:lumMod val="20000"/>
                    <a:lumOff val="80000"/>
                  </a:schemeClr>
                </a:solidFill>
              </a:rPr>
              <a:t>Test cases </a:t>
            </a:r>
            <a:r>
              <a:rPr lang="en-US" dirty="0"/>
              <a:t>– tests of single function</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ctrTitle"/>
          </p:nvPr>
        </p:nvSpPr>
        <p:spPr>
          <a:xfrm>
            <a:off x="1000126" y="4689476"/>
            <a:ext cx="7153274" cy="796924"/>
          </a:xfrm>
        </p:spPr>
        <p:txBody>
          <a:bodyPr tIns="0" bIns="0" anchor="ctr" anchorCtr="0"/>
          <a:lstStyle/>
          <a:p>
            <a:pPr>
              <a:lnSpc>
                <a:spcPct val="110000"/>
              </a:lnSpc>
            </a:pPr>
            <a:r>
              <a:rPr lang="en-US" dirty="0"/>
              <a:t>Test Plans and Test Cases</a:t>
            </a:r>
            <a:endParaRPr lang="bg-BG" dirty="0"/>
          </a:p>
        </p:txBody>
      </p:sp>
      <p:sp>
        <p:nvSpPr>
          <p:cNvPr id="3" name="Subtitle 2"/>
          <p:cNvSpPr>
            <a:spLocks noGrp="1"/>
          </p:cNvSpPr>
          <p:nvPr>
            <p:ph type="subTitle" idx="1"/>
          </p:nvPr>
        </p:nvSpPr>
        <p:spPr>
          <a:xfrm>
            <a:off x="467248" y="5526880"/>
            <a:ext cx="8229600" cy="569120"/>
          </a:xfrm>
        </p:spPr>
        <p:txBody>
          <a:bodyPr/>
          <a:lstStyle/>
          <a:p>
            <a:r>
              <a:rPr lang="en-US" dirty="0" smtClean="0"/>
              <a:t>Live Demo</a:t>
            </a:r>
            <a:endParaRPr lang="en-US" dirty="0"/>
          </a:p>
        </p:txBody>
      </p:sp>
      <p:pic>
        <p:nvPicPr>
          <p:cNvPr id="29698" name="Picture 2" descr="http://www.revolutionprep.com/img/plan.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447800" y="1371600"/>
            <a:ext cx="2819400" cy="2819400"/>
          </a:xfrm>
          <a:prstGeom prst="roundRect">
            <a:avLst>
              <a:gd name="adj" fmla="val 4610"/>
            </a:avLst>
          </a:prstGeom>
          <a:noFill/>
          <a:ln w="6350">
            <a:solidFill>
              <a:schemeClr val="accent5">
                <a:lumMod val="40000"/>
                <a:lumOff val="60000"/>
                <a:alpha val="50000"/>
              </a:schemeClr>
            </a:solidFill>
          </a:ln>
        </p:spPr>
      </p:pic>
      <p:pic>
        <p:nvPicPr>
          <p:cNvPr id="29700" name="Picture 4" descr="https://www.ncsbn.org/images/pic2010_NNAAP_Test_Plan.jp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876800" y="1371600"/>
            <a:ext cx="2819400" cy="2819400"/>
          </a:xfrm>
          <a:prstGeom prst="roundRect">
            <a:avLst>
              <a:gd name="adj" fmla="val 4610"/>
            </a:avLst>
          </a:prstGeom>
          <a:noFill/>
          <a:ln w="6350">
            <a:solidFill>
              <a:schemeClr val="accent5">
                <a:lumMod val="40000"/>
                <a:lumOff val="60000"/>
                <a:alpha val="50000"/>
              </a:schemeClr>
            </a:solidFill>
          </a:ln>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http://www.jbai.com/imgs/project-management.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019925" y="1219200"/>
            <a:ext cx="4948612" cy="29273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29410" name="Rectangle 2"/>
          <p:cNvSpPr>
            <a:spLocks noGrp="1" noChangeArrowheads="1"/>
          </p:cNvSpPr>
          <p:nvPr>
            <p:ph type="ctrTitle"/>
          </p:nvPr>
        </p:nvSpPr>
        <p:spPr>
          <a:xfrm>
            <a:off x="1381125" y="4683124"/>
            <a:ext cx="6238876" cy="1489076"/>
          </a:xfrm>
        </p:spPr>
        <p:txBody>
          <a:bodyPr/>
          <a:lstStyle/>
          <a:p>
            <a:pPr>
              <a:lnSpc>
                <a:spcPts val="5600"/>
              </a:lnSpc>
              <a:spcBef>
                <a:spcPct val="40000"/>
              </a:spcBef>
            </a:pPr>
            <a:r>
              <a:rPr lang="en-US" dirty="0" smtClean="0"/>
              <a:t>Software Project Management</a:t>
            </a:r>
            <a:endParaRPr lang="bg-BG"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What is Project Management?</a:t>
            </a:r>
            <a:endParaRPr lang="bg-BG" dirty="0"/>
          </a:p>
        </p:txBody>
      </p:sp>
      <p:sp>
        <p:nvSpPr>
          <p:cNvPr id="531459"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Project management </a:t>
            </a:r>
            <a:r>
              <a:rPr lang="en-US" dirty="0"/>
              <a:t>is the discipline of organizing and managing </a:t>
            </a:r>
            <a:r>
              <a:rPr lang="en-US" dirty="0" smtClean="0"/>
              <a:t>work and resources </a:t>
            </a:r>
            <a:r>
              <a:rPr lang="en-US" dirty="0"/>
              <a:t>in order to successfully complete a project</a:t>
            </a:r>
          </a:p>
          <a:p>
            <a:pPr>
              <a:lnSpc>
                <a:spcPct val="100000"/>
              </a:lnSpc>
            </a:pPr>
            <a:r>
              <a:rPr lang="en-US" dirty="0"/>
              <a:t>Successfully means within defined scope, quality, time and cost constraints</a:t>
            </a:r>
          </a:p>
          <a:p>
            <a:pPr>
              <a:lnSpc>
                <a:spcPct val="100000"/>
              </a:lnSpc>
            </a:pPr>
            <a:r>
              <a:rPr lang="en-US" dirty="0"/>
              <a:t>Project constraints:</a:t>
            </a:r>
            <a:endParaRPr lang="bg-BG" dirty="0"/>
          </a:p>
        </p:txBody>
      </p:sp>
      <p:sp>
        <p:nvSpPr>
          <p:cNvPr id="531461" name="AutoShape 5"/>
          <p:cNvSpPr>
            <a:spLocks noChangeAspect="1" noChangeArrowheads="1"/>
          </p:cNvSpPr>
          <p:nvPr/>
        </p:nvSpPr>
        <p:spPr bwMode="auto">
          <a:xfrm>
            <a:off x="4470400" y="4267200"/>
            <a:ext cx="2663825" cy="2114550"/>
          </a:xfrm>
          <a:prstGeom prst="rect">
            <a:avLst/>
          </a:prstGeom>
          <a:noFill/>
          <a:ln w="9525">
            <a:noFill/>
            <a:miter lim="800000"/>
            <a:headEnd/>
            <a:tailEnd/>
          </a:ln>
        </p:spPr>
        <p:txBody>
          <a:bodyPr/>
          <a:lstStyle/>
          <a:p>
            <a:endParaRPr lang="en-US"/>
          </a:p>
        </p:txBody>
      </p:sp>
      <p:sp>
        <p:nvSpPr>
          <p:cNvPr id="531462" name="AutoShape 6"/>
          <p:cNvSpPr>
            <a:spLocks noChangeArrowheads="1"/>
          </p:cNvSpPr>
          <p:nvPr/>
        </p:nvSpPr>
        <p:spPr bwMode="auto">
          <a:xfrm>
            <a:off x="4941888" y="4625975"/>
            <a:ext cx="1755775" cy="1387475"/>
          </a:xfrm>
          <a:prstGeom prst="triangle">
            <a:avLst>
              <a:gd name="adj" fmla="val 50000"/>
            </a:avLst>
          </a:prstGeom>
          <a:solidFill>
            <a:schemeClr val="accent5">
              <a:lumMod val="40000"/>
              <a:lumOff val="60000"/>
              <a:alpha val="15000"/>
            </a:schemeClr>
          </a:solidFill>
          <a:ln w="31750">
            <a:solidFill>
              <a:schemeClr val="accent5">
                <a:lumMod val="20000"/>
                <a:lumOff val="80000"/>
              </a:schemeClr>
            </a:solidFill>
            <a:miter lim="800000"/>
            <a:headEnd/>
            <a:tailEnd/>
          </a:ln>
        </p:spPr>
        <p:txBody>
          <a:bodyPr anchor="ctr"/>
          <a:lstStyle/>
          <a:p>
            <a:endParaRPr lang="en-US"/>
          </a:p>
        </p:txBody>
      </p:sp>
      <p:sp>
        <p:nvSpPr>
          <p:cNvPr id="531463" name="Text Box 7"/>
          <p:cNvSpPr txBox="1">
            <a:spLocks noChangeArrowheads="1"/>
          </p:cNvSpPr>
          <p:nvPr/>
        </p:nvSpPr>
        <p:spPr bwMode="auto">
          <a:xfrm>
            <a:off x="5277897" y="4127264"/>
            <a:ext cx="1114126" cy="379412"/>
          </a:xfrm>
          <a:prstGeom prst="rect">
            <a:avLst/>
          </a:prstGeom>
          <a:noFill/>
          <a:ln w="9525">
            <a:noFill/>
            <a:miter lim="800000"/>
            <a:headEnd/>
            <a:tailEnd/>
          </a:ln>
        </p:spPr>
        <p:txBody>
          <a:bodyPr/>
          <a:lstStyle/>
          <a:p>
            <a:pPr algn="ctr"/>
            <a:r>
              <a:rPr lang="en-US" sz="2400" b="1" dirty="0" smtClean="0">
                <a:effectLst/>
              </a:rPr>
              <a:t>Scope</a:t>
            </a:r>
            <a:endParaRPr lang="en-US" sz="6600" b="1" dirty="0">
              <a:effectLst>
                <a:outerShdw blurRad="38100" dist="38100" dir="2700000" algn="tl">
                  <a:srgbClr val="FFFFFF"/>
                </a:outerShdw>
              </a:effectLst>
            </a:endParaRPr>
          </a:p>
        </p:txBody>
      </p:sp>
      <p:sp>
        <p:nvSpPr>
          <p:cNvPr id="531464" name="Rectangle 8"/>
          <p:cNvSpPr>
            <a:spLocks noChangeArrowheads="1"/>
          </p:cNvSpPr>
          <p:nvPr/>
        </p:nvSpPr>
        <p:spPr bwMode="auto">
          <a:xfrm rot="-2207561">
            <a:off x="6437036" y="5947858"/>
            <a:ext cx="886884" cy="379413"/>
          </a:xfrm>
          <a:prstGeom prst="rect">
            <a:avLst/>
          </a:prstGeom>
          <a:noFill/>
          <a:ln w="9525">
            <a:noFill/>
            <a:miter lim="800000"/>
            <a:headEnd/>
            <a:tailEnd/>
          </a:ln>
        </p:spPr>
        <p:txBody>
          <a:bodyPr/>
          <a:lstStyle/>
          <a:p>
            <a:r>
              <a:rPr lang="en-US" sz="2400" b="1" dirty="0" smtClean="0">
                <a:effectLst/>
              </a:rPr>
              <a:t>Time</a:t>
            </a:r>
            <a:endParaRPr lang="en-US" sz="6600" b="1" dirty="0">
              <a:effectLst>
                <a:outerShdw blurRad="38100" dist="38100" dir="2700000" algn="tl">
                  <a:srgbClr val="FFFFFF"/>
                </a:outerShdw>
              </a:effectLst>
            </a:endParaRPr>
          </a:p>
        </p:txBody>
      </p:sp>
      <p:sp>
        <p:nvSpPr>
          <p:cNvPr id="531465" name="Rectangle 9"/>
          <p:cNvSpPr>
            <a:spLocks noChangeArrowheads="1"/>
          </p:cNvSpPr>
          <p:nvPr/>
        </p:nvSpPr>
        <p:spPr bwMode="auto">
          <a:xfrm rot="2549801">
            <a:off x="4387152" y="5940444"/>
            <a:ext cx="786668" cy="379412"/>
          </a:xfrm>
          <a:prstGeom prst="rect">
            <a:avLst/>
          </a:prstGeom>
          <a:noFill/>
          <a:ln w="9525">
            <a:noFill/>
            <a:miter lim="800000"/>
            <a:headEnd/>
            <a:tailEnd/>
          </a:ln>
        </p:spPr>
        <p:txBody>
          <a:bodyPr/>
          <a:lstStyle/>
          <a:p>
            <a:pPr algn="ctr"/>
            <a:r>
              <a:rPr lang="en-US" sz="2400" b="1" dirty="0" smtClean="0">
                <a:effectLst/>
              </a:rPr>
              <a:t>Cost</a:t>
            </a:r>
            <a:endParaRPr lang="en-US" sz="6600" b="1" dirty="0">
              <a:effectLst>
                <a:outerShdw blurRad="38100" dist="38100" dir="2700000" algn="tl">
                  <a:srgbClr val="FFFFFF"/>
                </a:outerShdw>
              </a:effectLst>
            </a:endParaRPr>
          </a:p>
        </p:txBody>
      </p:sp>
      <p:sp>
        <p:nvSpPr>
          <p:cNvPr id="531466" name="Rectangle 10"/>
          <p:cNvSpPr>
            <a:spLocks noChangeArrowheads="1"/>
          </p:cNvSpPr>
          <p:nvPr/>
        </p:nvSpPr>
        <p:spPr bwMode="auto">
          <a:xfrm>
            <a:off x="5231840" y="5301259"/>
            <a:ext cx="1204914" cy="379413"/>
          </a:xfrm>
          <a:prstGeom prst="rect">
            <a:avLst/>
          </a:prstGeom>
          <a:noFill/>
          <a:ln w="9525">
            <a:noFill/>
            <a:miter lim="800000"/>
            <a:headEnd/>
            <a:tailEnd/>
          </a:ln>
        </p:spPr>
        <p:txBody>
          <a:bodyPr/>
          <a:lstStyle/>
          <a:p>
            <a:pPr algn="ctr"/>
            <a:r>
              <a:rPr lang="bg-BG" sz="2000" b="1" dirty="0">
                <a:effectLst/>
              </a:rPr>
              <a:t>Quality</a:t>
            </a:r>
            <a:endParaRPr lang="bg-BG" sz="2000" b="1" dirty="0">
              <a:effectLst>
                <a:outerShdw blurRad="38100" dist="38100" dir="2700000" algn="tl">
                  <a:srgbClr val="FFFFFF"/>
                </a:outerShdw>
              </a:effectLst>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1828800" y="228600"/>
            <a:ext cx="7086600" cy="914400"/>
          </a:xfrm>
        </p:spPr>
        <p:txBody>
          <a:bodyPr/>
          <a:lstStyle/>
          <a:p>
            <a:r>
              <a:rPr lang="en-US" dirty="0"/>
              <a:t>What is Software Project Management?</a:t>
            </a:r>
            <a:endParaRPr lang="bg-BG" dirty="0"/>
          </a:p>
        </p:txBody>
      </p:sp>
      <p:sp>
        <p:nvSpPr>
          <p:cNvPr id="528387" name="Rectangle 3"/>
          <p:cNvSpPr>
            <a:spLocks noGrp="1" noChangeArrowheads="1"/>
          </p:cNvSpPr>
          <p:nvPr>
            <p:ph idx="1"/>
          </p:nvPr>
        </p:nvSpPr>
        <p:spPr>
          <a:xfrm>
            <a:off x="228600" y="1371600"/>
            <a:ext cx="8686800" cy="5334000"/>
          </a:xfrm>
        </p:spPr>
        <p:txBody>
          <a:bodyPr/>
          <a:lstStyle/>
          <a:p>
            <a:pPr>
              <a:lnSpc>
                <a:spcPct val="100000"/>
              </a:lnSpc>
            </a:pPr>
            <a:r>
              <a:rPr lang="en-US" dirty="0">
                <a:solidFill>
                  <a:schemeClr val="accent5">
                    <a:lumMod val="20000"/>
                    <a:lumOff val="80000"/>
                  </a:schemeClr>
                </a:solidFill>
              </a:rPr>
              <a:t>Software project management</a:t>
            </a:r>
          </a:p>
          <a:p>
            <a:pPr lvl="1">
              <a:lnSpc>
                <a:spcPct val="100000"/>
              </a:lnSpc>
            </a:pPr>
            <a:r>
              <a:rPr lang="en-US" dirty="0"/>
              <a:t>Management discipline about planning, monitoring and controlling software projects</a:t>
            </a:r>
          </a:p>
          <a:p>
            <a:pPr>
              <a:lnSpc>
                <a:spcPct val="100000"/>
              </a:lnSpc>
            </a:pPr>
            <a:r>
              <a:rPr lang="en-US" dirty="0" smtClean="0">
                <a:solidFill>
                  <a:schemeClr val="accent5">
                    <a:lumMod val="20000"/>
                    <a:lumOff val="80000"/>
                  </a:schemeClr>
                </a:solidFill>
              </a:rPr>
              <a:t>Project planning</a:t>
            </a:r>
            <a:endParaRPr lang="en-US" dirty="0">
              <a:solidFill>
                <a:schemeClr val="accent5">
                  <a:lumMod val="20000"/>
                  <a:lumOff val="80000"/>
                </a:schemeClr>
              </a:solidFill>
            </a:endParaRPr>
          </a:p>
          <a:p>
            <a:pPr lvl="1">
              <a:lnSpc>
                <a:spcPct val="100000"/>
              </a:lnSpc>
            </a:pPr>
            <a:r>
              <a:rPr lang="en-US" dirty="0"/>
              <a:t>Identify the scope, estimate the work involved, and create a project schedule </a:t>
            </a:r>
          </a:p>
          <a:p>
            <a:pPr>
              <a:lnSpc>
                <a:spcPct val="100000"/>
              </a:lnSpc>
            </a:pPr>
            <a:r>
              <a:rPr lang="en-US" dirty="0" smtClean="0">
                <a:solidFill>
                  <a:schemeClr val="accent5">
                    <a:lumMod val="20000"/>
                    <a:lumOff val="80000"/>
                  </a:schemeClr>
                </a:solidFill>
              </a:rPr>
              <a:t>Project monitoring and control</a:t>
            </a:r>
            <a:endParaRPr lang="en-US" dirty="0">
              <a:solidFill>
                <a:schemeClr val="accent5">
                  <a:lumMod val="20000"/>
                  <a:lumOff val="80000"/>
                </a:schemeClr>
              </a:solidFill>
            </a:endParaRPr>
          </a:p>
          <a:p>
            <a:pPr lvl="1">
              <a:lnSpc>
                <a:spcPct val="100000"/>
              </a:lnSpc>
            </a:pPr>
            <a:r>
              <a:rPr lang="en-US" dirty="0" smtClean="0"/>
              <a:t>Keep the team up to date on the project's progress and </a:t>
            </a:r>
            <a:r>
              <a:rPr lang="en-US" dirty="0"/>
              <a:t>handle problems</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a:t>What is Project Plan?</a:t>
            </a:r>
            <a:endParaRPr lang="bg-BG"/>
          </a:p>
        </p:txBody>
      </p:sp>
      <p:sp>
        <p:nvSpPr>
          <p:cNvPr id="532483" name="Rectangle 3"/>
          <p:cNvSpPr>
            <a:spLocks noGrp="1" noChangeArrowheads="1"/>
          </p:cNvSpPr>
          <p:nvPr>
            <p:ph idx="1"/>
          </p:nvPr>
        </p:nvSpPr>
        <p:spPr>
          <a:xfrm>
            <a:off x="323850" y="1341438"/>
            <a:ext cx="8496300" cy="5256212"/>
          </a:xfrm>
        </p:spPr>
        <p:txBody>
          <a:bodyPr/>
          <a:lstStyle/>
          <a:p>
            <a:pPr>
              <a:lnSpc>
                <a:spcPct val="100000"/>
              </a:lnSpc>
            </a:pPr>
            <a:r>
              <a:rPr lang="en-US" dirty="0"/>
              <a:t>The </a:t>
            </a:r>
            <a:r>
              <a:rPr lang="en-US" dirty="0">
                <a:solidFill>
                  <a:schemeClr val="accent5">
                    <a:lumMod val="20000"/>
                    <a:lumOff val="80000"/>
                  </a:schemeClr>
                </a:solidFill>
              </a:rPr>
              <a:t>project plan </a:t>
            </a:r>
            <a:r>
              <a:rPr lang="en-US" dirty="0"/>
              <a:t>is a document that describes how the work on the project will be organized</a:t>
            </a:r>
          </a:p>
          <a:p>
            <a:pPr lvl="1">
              <a:lnSpc>
                <a:spcPct val="100000"/>
              </a:lnSpc>
            </a:pPr>
            <a:r>
              <a:rPr lang="en-US" dirty="0"/>
              <a:t>Contains tasks, resources, schedule, milestones, etc.</a:t>
            </a:r>
          </a:p>
          <a:p>
            <a:pPr lvl="1">
              <a:lnSpc>
                <a:spcPct val="100000"/>
              </a:lnSpc>
            </a:pPr>
            <a:r>
              <a:rPr lang="en-US" dirty="0"/>
              <a:t>Tasks have start, end, assigned resources (team members), % complete, dependencies, nested tasks, </a:t>
            </a:r>
            <a:r>
              <a:rPr lang="en-US" dirty="0" smtClean="0"/>
              <a:t>cost, etc</a:t>
            </a:r>
            <a:r>
              <a:rPr lang="en-US" dirty="0"/>
              <a:t>.</a:t>
            </a:r>
          </a:p>
          <a:p>
            <a:pPr>
              <a:lnSpc>
                <a:spcPct val="100000"/>
              </a:lnSpc>
            </a:pPr>
            <a:r>
              <a:rPr lang="en-US" dirty="0"/>
              <a:t>Project management tools simplify creating and monitoring project plans</a:t>
            </a:r>
            <a:endParaRPr lang="bg-BG"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a:xfrm>
            <a:off x="1905000" y="76200"/>
            <a:ext cx="7086600" cy="914400"/>
          </a:xfrm>
        </p:spPr>
        <p:txBody>
          <a:bodyPr/>
          <a:lstStyle/>
          <a:p>
            <a:r>
              <a:rPr lang="en-US" dirty="0"/>
              <a:t>What is Software Engineering?</a:t>
            </a:r>
          </a:p>
        </p:txBody>
      </p:sp>
      <p:sp>
        <p:nvSpPr>
          <p:cNvPr id="466947" name="Rectangle 3"/>
          <p:cNvSpPr>
            <a:spLocks noGrp="1" noChangeArrowheads="1"/>
          </p:cNvSpPr>
          <p:nvPr>
            <p:ph idx="1"/>
          </p:nvPr>
        </p:nvSpPr>
        <p:spPr>
          <a:xfrm>
            <a:off x="838200" y="1752600"/>
            <a:ext cx="7462836" cy="2677656"/>
          </a:xfr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5000"/>
              </a:lnSpc>
              <a:spcBef>
                <a:spcPts val="0"/>
              </a:spcBef>
              <a:spcAft>
                <a:spcPct val="0"/>
              </a:spcAft>
              <a:buNone/>
            </a:pPr>
            <a:r>
              <a:rPr lang="en-US" noProof="1" smtClean="0">
                <a:solidFill>
                  <a:schemeClr val="accent5">
                    <a:lumMod val="20000"/>
                    <a:lumOff val="80000"/>
                  </a:schemeClr>
                </a:solidFill>
                <a:cs typeface="Consolas" pitchFamily="49" charset="0"/>
              </a:rPr>
              <a:t>Software engineering </a:t>
            </a:r>
            <a:r>
              <a:rPr lang="en-US" noProof="1" smtClean="0">
                <a:solidFill>
                  <a:schemeClr val="tx1">
                    <a:lumMod val="40000"/>
                    <a:lumOff val="60000"/>
                  </a:schemeClr>
                </a:solidFill>
                <a:cs typeface="Consolas" pitchFamily="49" charset="0"/>
              </a:rPr>
              <a:t>is the application of a systematic, disciplined, quantifiable approach to the development, operation, and maintenance of software.</a:t>
            </a:r>
          </a:p>
          <a:p>
            <a:pPr marL="0" indent="0">
              <a:lnSpc>
                <a:spcPct val="105000"/>
              </a:lnSpc>
              <a:spcBef>
                <a:spcPts val="0"/>
              </a:spcBef>
              <a:spcAft>
                <a:spcPct val="0"/>
              </a:spcAft>
              <a:buNone/>
            </a:pPr>
            <a:endParaRPr lang="en-US" noProof="1">
              <a:solidFill>
                <a:srgbClr val="8CF4F2"/>
              </a:solidFill>
              <a:cs typeface="Consolas" pitchFamily="49" charset="0"/>
            </a:endParaRPr>
          </a:p>
        </p:txBody>
      </p:sp>
      <p:sp>
        <p:nvSpPr>
          <p:cNvPr id="5" name="TextBox 4"/>
          <p:cNvSpPr txBox="1"/>
          <p:nvPr/>
        </p:nvSpPr>
        <p:spPr>
          <a:xfrm>
            <a:off x="5735096" y="3916952"/>
            <a:ext cx="2502608" cy="461665"/>
          </a:xfrm>
          <a:prstGeom prst="rect">
            <a:avLst/>
          </a:prstGeom>
          <a:noFill/>
        </p:spPr>
        <p:txBody>
          <a:bodyPr wrap="none" rtlCol="0">
            <a:spAutoFit/>
          </a:bodyPr>
          <a:lstStyle/>
          <a:p>
            <a:r>
              <a:rPr lang="en-US" sz="2400" b="1" i="1" dirty="0" smtClean="0">
                <a:solidFill>
                  <a:schemeClr val="accent5">
                    <a:lumMod val="20000"/>
                    <a:lumOff val="80000"/>
                  </a:schemeClr>
                </a:solidFill>
                <a:effectLst>
                  <a:outerShdw blurRad="38100" dist="38100" dir="2700000" algn="tl">
                    <a:srgbClr val="000000">
                      <a:alpha val="43137"/>
                    </a:srgbClr>
                  </a:outerShdw>
                </a:effectLst>
              </a:rPr>
              <a:t>Definition by IEEE</a:t>
            </a:r>
            <a:endParaRPr lang="en-US" sz="2400" b="1" i="1" dirty="0">
              <a:solidFill>
                <a:schemeClr val="accent5">
                  <a:lumMod val="20000"/>
                  <a:lumOff val="80000"/>
                </a:schemeClr>
              </a:solidFill>
              <a:effectLst>
                <a:outerShdw blurRad="38100" dist="38100" dir="2700000" algn="tl">
                  <a:srgbClr val="000000">
                    <a:alpha val="43137"/>
                  </a:srgbClr>
                </a:outerShdw>
              </a:effectLst>
            </a:endParaRPr>
          </a:p>
        </p:txBody>
      </p:sp>
      <p:pic>
        <p:nvPicPr>
          <p:cNvPr id="63490" name="Picture 2" descr="http://concapan2008.org/Template/images/IEEE_logo.gif"/>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844587" y="5191648"/>
            <a:ext cx="2295525" cy="1028701"/>
          </a:xfrm>
          <a:prstGeom prst="roundRect">
            <a:avLst>
              <a:gd name="adj" fmla="val 10806"/>
            </a:avLst>
          </a:prstGeom>
          <a:noFill/>
          <a:ln w="3175">
            <a:solidFill>
              <a:schemeClr val="accent5">
                <a:lumMod val="75000"/>
              </a:schemeClr>
            </a:solidFill>
          </a:ln>
        </p:spPr>
      </p:pic>
      <p:pic>
        <p:nvPicPr>
          <p:cNvPr id="63494" name="Picture 6" descr="http://www.liu.se/utbildning/pabyggnad/6MSEM/startsida-topp/1.68127/SoftwareEngineeringandManagement.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591448" y="5181600"/>
            <a:ext cx="4710163" cy="1046704"/>
          </a:xfrm>
          <a:prstGeom prst="roundRect">
            <a:avLst>
              <a:gd name="adj" fmla="val 10806"/>
            </a:avLst>
          </a:prstGeom>
          <a:noFill/>
          <a:ln w="3175">
            <a:solidFill>
              <a:schemeClr val="accent5">
                <a:lumMod val="75000"/>
              </a:schemeClr>
            </a:solidFill>
          </a:ln>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US" dirty="0"/>
              <a:t>Project Plan – Example</a:t>
            </a:r>
            <a:endParaRPr lang="bg-BG" dirty="0"/>
          </a:p>
        </p:txBody>
      </p:sp>
      <p:pic>
        <p:nvPicPr>
          <p:cNvPr id="535557" name="Picture 5" descr="EGT-Project-Plan-v1"/>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360364" y="1219200"/>
            <a:ext cx="8402636" cy="5186870"/>
          </a:xfrm>
          <a:prstGeom prst="roundRect">
            <a:avLst>
              <a:gd name="adj" fmla="val 412"/>
            </a:avLst>
          </a:prstGeom>
          <a:noFill/>
          <a:ln w="3175">
            <a:solidFill>
              <a:srgbClr val="003366"/>
            </a:solidFill>
            <a:miter lim="800000"/>
            <a:headEnd/>
            <a:tailEnd/>
          </a:ln>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463064" y="1816100"/>
            <a:ext cx="4114800" cy="1651000"/>
          </a:xfrm>
        </p:spPr>
        <p:txBody>
          <a:bodyPr/>
          <a:lstStyle/>
          <a:p>
            <a:pPr>
              <a:lnSpc>
                <a:spcPct val="100000"/>
              </a:lnSpc>
              <a:spcBef>
                <a:spcPct val="40000"/>
              </a:spcBef>
            </a:pPr>
            <a:r>
              <a:rPr lang="en-US" sz="4400" dirty="0"/>
              <a:t>Development Methodologies</a:t>
            </a:r>
            <a:endParaRPr lang="bg-BG" sz="4400" dirty="0"/>
          </a:p>
        </p:txBody>
      </p:sp>
      <p:sp>
        <p:nvSpPr>
          <p:cNvPr id="8" name="Subtitle 2"/>
          <p:cNvSpPr>
            <a:spLocks noGrp="1"/>
          </p:cNvSpPr>
          <p:nvPr>
            <p:ph type="subTitle" idx="1"/>
          </p:nvPr>
        </p:nvSpPr>
        <p:spPr>
          <a:xfrm>
            <a:off x="457200" y="3492500"/>
            <a:ext cx="4120664" cy="1600200"/>
          </a:xfrm>
        </p:spPr>
        <p:txBody>
          <a:bodyPr/>
          <a:lstStyle/>
          <a:p>
            <a:r>
              <a:rPr lang="en-US" dirty="0" smtClean="0"/>
              <a:t>Waterfall, Scrum, Lean Development, Kanban, Extreme Programming</a:t>
            </a:r>
            <a:endParaRPr lang="en-US" dirty="0"/>
          </a:p>
        </p:txBody>
      </p:sp>
      <p:pic>
        <p:nvPicPr>
          <p:cNvPr id="9" name="Picture 8" descr="http://www.offshoregridsolutions.com/images/project_management.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4876800" y="1435100"/>
            <a:ext cx="3483428" cy="4191000"/>
          </a:xfrm>
          <a:prstGeom prst="roundRect">
            <a:avLst>
              <a:gd name="adj" fmla="val 2415"/>
            </a:avLst>
          </a:prstGeom>
          <a:noFill/>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a:xfrm>
            <a:off x="1828800" y="228600"/>
            <a:ext cx="7086600" cy="914400"/>
          </a:xfrm>
        </p:spPr>
        <p:txBody>
          <a:bodyPr/>
          <a:lstStyle/>
          <a:p>
            <a:r>
              <a:rPr lang="en-US" dirty="0"/>
              <a:t>What is </a:t>
            </a:r>
            <a:r>
              <a:rPr lang="en-US" dirty="0" smtClean="0"/>
              <a:t>a Development </a:t>
            </a:r>
            <a:r>
              <a:rPr lang="en-US" dirty="0"/>
              <a:t>Methodology?</a:t>
            </a:r>
          </a:p>
        </p:txBody>
      </p:sp>
      <p:sp>
        <p:nvSpPr>
          <p:cNvPr id="501763" name="Rectangle 3"/>
          <p:cNvSpPr>
            <a:spLocks noGrp="1" noChangeArrowheads="1"/>
          </p:cNvSpPr>
          <p:nvPr>
            <p:ph idx="1"/>
          </p:nvPr>
        </p:nvSpPr>
        <p:spPr>
          <a:xfrm>
            <a:off x="228600" y="1447800"/>
            <a:ext cx="8686800" cy="5257800"/>
          </a:xfrm>
        </p:spPr>
        <p:txBody>
          <a:bodyPr/>
          <a:lstStyle/>
          <a:p>
            <a:pPr>
              <a:lnSpc>
                <a:spcPct val="100000"/>
              </a:lnSpc>
            </a:pPr>
            <a:r>
              <a:rPr lang="en-US" dirty="0"/>
              <a:t>A </a:t>
            </a:r>
            <a:r>
              <a:rPr lang="en-US" dirty="0">
                <a:solidFill>
                  <a:schemeClr val="accent5">
                    <a:lumMod val="20000"/>
                    <a:lumOff val="80000"/>
                  </a:schemeClr>
                </a:solidFill>
              </a:rPr>
              <a:t>development methodology </a:t>
            </a:r>
            <a:r>
              <a:rPr lang="en-US" dirty="0"/>
              <a:t>is a set of practices and procedures for </a:t>
            </a:r>
            <a:r>
              <a:rPr lang="en-US" dirty="0" smtClean="0"/>
              <a:t>organizing the software development process</a:t>
            </a:r>
            <a:endParaRPr lang="en-US" dirty="0"/>
          </a:p>
          <a:p>
            <a:pPr lvl="1">
              <a:lnSpc>
                <a:spcPct val="100000"/>
              </a:lnSpc>
            </a:pPr>
            <a:r>
              <a:rPr lang="en-US" dirty="0"/>
              <a:t>A set of rules that developers have to follow</a:t>
            </a:r>
          </a:p>
          <a:p>
            <a:pPr lvl="1">
              <a:lnSpc>
                <a:spcPct val="100000"/>
              </a:lnSpc>
            </a:pPr>
            <a:r>
              <a:rPr lang="en-US" dirty="0"/>
              <a:t>A set of conventions the organization decides to follow</a:t>
            </a:r>
          </a:p>
          <a:p>
            <a:pPr lvl="1">
              <a:lnSpc>
                <a:spcPct val="100000"/>
              </a:lnSpc>
            </a:pPr>
            <a:r>
              <a:rPr lang="en-US" dirty="0"/>
              <a:t>A systematical, engineering approach for organizing </a:t>
            </a:r>
            <a:r>
              <a:rPr lang="en-US" dirty="0" smtClean="0"/>
              <a:t>and managing software </a:t>
            </a:r>
            <a:r>
              <a:rPr lang="en-US" dirty="0"/>
              <a:t>projects</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US" dirty="0"/>
              <a:t>Development Methodologies</a:t>
            </a:r>
          </a:p>
        </p:txBody>
      </p:sp>
      <p:sp>
        <p:nvSpPr>
          <p:cNvPr id="502787" name="Rectangle 3"/>
          <p:cNvSpPr>
            <a:spLocks noGrp="1" noChangeArrowheads="1"/>
          </p:cNvSpPr>
          <p:nvPr>
            <p:ph idx="1"/>
          </p:nvPr>
        </p:nvSpPr>
        <p:spPr>
          <a:xfrm>
            <a:off x="323850" y="1066800"/>
            <a:ext cx="8496300" cy="5454650"/>
          </a:xfrm>
        </p:spPr>
        <p:txBody>
          <a:bodyPr/>
          <a:lstStyle/>
          <a:p>
            <a:r>
              <a:rPr lang="en-US" dirty="0"/>
              <a:t>Back in history</a:t>
            </a:r>
          </a:p>
          <a:p>
            <a:pPr lvl="1"/>
            <a:r>
              <a:rPr lang="en-US" dirty="0"/>
              <a:t>The "</a:t>
            </a:r>
            <a:r>
              <a:rPr lang="en-US" dirty="0">
                <a:solidFill>
                  <a:schemeClr val="accent5">
                    <a:lumMod val="20000"/>
                    <a:lumOff val="80000"/>
                  </a:schemeClr>
                </a:solidFill>
              </a:rPr>
              <a:t>Waterfall</a:t>
            </a:r>
            <a:r>
              <a:rPr lang="en-US" dirty="0"/>
              <a:t>" Process</a:t>
            </a:r>
          </a:p>
          <a:p>
            <a:pPr lvl="2"/>
            <a:r>
              <a:rPr lang="en-US" dirty="0"/>
              <a:t>Old-fashioned, not used today</a:t>
            </a:r>
          </a:p>
          <a:p>
            <a:pPr lvl="1"/>
            <a:r>
              <a:rPr lang="en-US" dirty="0"/>
              <a:t>Rational Unified Process (RUP)</a:t>
            </a:r>
          </a:p>
          <a:p>
            <a:pPr lvl="1"/>
            <a:r>
              <a:rPr lang="en-US" dirty="0"/>
              <a:t>Microsoft Solutions Framework (MSF)</a:t>
            </a:r>
          </a:p>
          <a:p>
            <a:r>
              <a:rPr lang="en-US" dirty="0" smtClean="0"/>
              <a:t>Modern development methodologies</a:t>
            </a:r>
            <a:endParaRPr lang="en-US" dirty="0"/>
          </a:p>
          <a:p>
            <a:pPr lvl="1"/>
            <a:r>
              <a:rPr lang="en-US" dirty="0" smtClean="0">
                <a:solidFill>
                  <a:schemeClr val="accent5">
                    <a:lumMod val="20000"/>
                    <a:lumOff val="80000"/>
                  </a:schemeClr>
                </a:solidFill>
              </a:rPr>
              <a:t>Agile development </a:t>
            </a:r>
            <a:r>
              <a:rPr lang="en-US" dirty="0" smtClean="0"/>
              <a:t>processes</a:t>
            </a:r>
            <a:endParaRPr lang="en-US" dirty="0"/>
          </a:p>
          <a:p>
            <a:pPr lvl="1"/>
            <a:r>
              <a:rPr lang="en-US" dirty="0" smtClean="0"/>
              <a:t>Scrum, Kanban, Lean Development, Extreme Programming (XP), etc.</a:t>
            </a:r>
            <a:endParaRPr lang="en-US" dirty="0"/>
          </a:p>
        </p:txBody>
      </p:sp>
      <p:pic>
        <p:nvPicPr>
          <p:cNvPr id="1026" name="Picture 2" descr="http://jbnassociates.com/images/wheel_of_methodology-trans.pn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a:ext>
            </a:extLst>
          </a:blip>
          <a:srcRect/>
          <a:stretch>
            <a:fillRect/>
          </a:stretch>
        </p:blipFill>
        <p:spPr bwMode="auto">
          <a:xfrm>
            <a:off x="6368480" y="1127760"/>
            <a:ext cx="2394520" cy="22098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43</a:t>
            </a:fld>
            <a:endParaRPr lang="en-US" dirty="0"/>
          </a:p>
        </p:txBody>
      </p:sp>
    </p:spTree>
    <p:extLst>
      <p:ext uri="{BB962C8B-B14F-4D97-AF65-F5344CB8AC3E}">
        <p14:creationId xmlns:p14="http://schemas.microsoft.com/office/powerpoint/2010/main" val="3813944158"/>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ChangeArrowheads="1"/>
          </p:cNvSpPr>
          <p:nvPr/>
        </p:nvSpPr>
        <p:spPr bwMode="auto">
          <a:xfrm>
            <a:off x="609600" y="1485900"/>
            <a:ext cx="7924800" cy="1580562"/>
          </a:xfrm>
          <a:prstGeom prst="rect">
            <a:avLst/>
          </a:prstGeom>
        </p:spPr>
        <p:txBody>
          <a:bodyPr tIns="0" bIns="0" anchor="ctr" anchorCtr="0"/>
          <a:lstStyle/>
          <a:p>
            <a:pPr algn="ctr" eaLnBrk="0" hangingPunct="0">
              <a:lnSpc>
                <a:spcPts val="5800"/>
              </a:lnSpc>
              <a:buClr>
                <a:schemeClr val="tx1"/>
              </a:buClr>
            </a:pPr>
            <a:r>
              <a:rPr lang="en-US" sz="5000" b="1" dirty="0" smtClean="0">
                <a:ln w="500">
                  <a:noFill/>
                </a:ln>
                <a:solidFill>
                  <a:schemeClr val="tx2"/>
                </a:solidFill>
                <a:effectLst>
                  <a:outerShdw blurRad="38100" dist="38100" dir="2700000" algn="tl">
                    <a:srgbClr val="000000">
                      <a:alpha val="43137"/>
                    </a:srgbClr>
                  </a:outerShdw>
                  <a:reflection blurRad="12000" stA="25000" endPos="49000" dist="5000" dir="5400000" sy="-100000" algn="bl" rotWithShape="0"/>
                </a:effectLst>
                <a:latin typeface="+mj-lt"/>
                <a:ea typeface="+mj-ea"/>
                <a:cs typeface="+mj-cs"/>
              </a:rPr>
              <a:t>The Waterfall Development Process</a:t>
            </a:r>
            <a:endParaRPr lang="bg-BG" sz="5000" b="1" dirty="0" smtClean="0">
              <a:ln w="500">
                <a:noFill/>
              </a:ln>
              <a:solidFill>
                <a:schemeClr val="tx2"/>
              </a:solidFill>
              <a:effectLst>
                <a:outerShdw blurRad="38100" dist="38100" dir="2700000" algn="tl">
                  <a:srgbClr val="000000">
                    <a:alpha val="43137"/>
                  </a:srgbClr>
                </a:outerShdw>
                <a:reflection blurRad="12000" stA="25000" endPos="49000" dist="5000" dir="5400000" sy="-100000" algn="bl" rotWithShape="0"/>
              </a:effectLst>
              <a:latin typeface="+mj-lt"/>
              <a:ea typeface="+mj-ea"/>
              <a:cs typeface="+mj-cs"/>
            </a:endParaRPr>
          </a:p>
        </p:txBody>
      </p:sp>
      <p:pic>
        <p:nvPicPr>
          <p:cNvPr id="503811" name="Picture 3" descr="Waterfall-1"/>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684213" y="3081338"/>
            <a:ext cx="1944687" cy="2674937"/>
          </a:xfrm>
          <a:prstGeom prst="roundRect">
            <a:avLst>
              <a:gd name="adj" fmla="val 4401"/>
            </a:avLst>
          </a:prstGeom>
          <a:noFill/>
          <a:ln w="6350">
            <a:solidFill>
              <a:srgbClr val="5DC026">
                <a:alpha val="49804"/>
              </a:srgbClr>
            </a:solidFill>
            <a:miter lim="800000"/>
            <a:headEnd/>
            <a:tailEnd/>
          </a:ln>
        </p:spPr>
      </p:pic>
      <p:pic>
        <p:nvPicPr>
          <p:cNvPr id="503812" name="Picture 4" descr="Waterfall-2"/>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059113" y="3740150"/>
            <a:ext cx="3024187" cy="2279650"/>
          </a:xfrm>
          <a:prstGeom prst="roundRect">
            <a:avLst>
              <a:gd name="adj" fmla="val 4401"/>
            </a:avLst>
          </a:prstGeom>
          <a:noFill/>
          <a:ln w="6350">
            <a:solidFill>
              <a:srgbClr val="5DC026">
                <a:alpha val="49804"/>
              </a:srgbClr>
            </a:solidFill>
            <a:miter lim="800000"/>
            <a:headEnd/>
            <a:tailEnd/>
          </a:ln>
        </p:spPr>
      </p:pic>
      <p:pic>
        <p:nvPicPr>
          <p:cNvPr id="503813" name="Picture 5" descr="Waterfall-3"/>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6516688" y="3081338"/>
            <a:ext cx="1947862" cy="2674937"/>
          </a:xfrm>
          <a:prstGeom prst="roundRect">
            <a:avLst>
              <a:gd name="adj" fmla="val 4401"/>
            </a:avLst>
          </a:prstGeom>
          <a:noFill/>
          <a:ln w="6350">
            <a:solidFill>
              <a:srgbClr val="5DC026">
                <a:alpha val="49804"/>
              </a:srgbClr>
            </a:solidFill>
            <a:miter lim="800000"/>
            <a:headEnd/>
            <a:tailEnd/>
          </a:ln>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5865" name="AutoShape 9"/>
          <p:cNvCxnSpPr>
            <a:cxnSpLocks noChangeShapeType="1"/>
          </p:cNvCxnSpPr>
          <p:nvPr/>
        </p:nvCxnSpPr>
        <p:spPr bwMode="auto">
          <a:xfrm>
            <a:off x="2471709" y="2538413"/>
            <a:ext cx="574466" cy="542021"/>
          </a:xfrm>
          <a:prstGeom prst="curvedConnector2">
            <a:avLst/>
          </a:prstGeom>
          <a:noFill/>
          <a:ln w="38100">
            <a:solidFill>
              <a:schemeClr val="accent5">
                <a:lumMod val="20000"/>
                <a:lumOff val="80000"/>
              </a:schemeClr>
            </a:solidFill>
            <a:round/>
            <a:headEnd/>
            <a:tailEnd type="stealth" w="lg" len="lg"/>
          </a:ln>
          <a:effectLst>
            <a:outerShdw blurRad="50800" dist="38100" dir="2700000" algn="tl" rotWithShape="0">
              <a:schemeClr val="bg1">
                <a:lumMod val="95000"/>
                <a:lumOff val="5000"/>
                <a:alpha val="40000"/>
              </a:schemeClr>
            </a:outerShdw>
          </a:effectLst>
        </p:spPr>
      </p:cxnSp>
      <p:cxnSp>
        <p:nvCxnSpPr>
          <p:cNvPr id="505866" name="AutoShape 10"/>
          <p:cNvCxnSpPr>
            <a:cxnSpLocks noChangeShapeType="1"/>
          </p:cNvCxnSpPr>
          <p:nvPr/>
        </p:nvCxnSpPr>
        <p:spPr bwMode="auto">
          <a:xfrm>
            <a:off x="3596165" y="3403600"/>
            <a:ext cx="853579" cy="540434"/>
          </a:xfrm>
          <a:prstGeom prst="curvedConnector2">
            <a:avLst/>
          </a:prstGeom>
          <a:noFill/>
          <a:ln w="38100">
            <a:solidFill>
              <a:schemeClr val="accent5">
                <a:lumMod val="20000"/>
                <a:lumOff val="80000"/>
              </a:schemeClr>
            </a:solidFill>
            <a:round/>
            <a:headEnd/>
            <a:tailEnd type="stealth" w="lg" len="lg"/>
          </a:ln>
          <a:effectLst>
            <a:outerShdw blurRad="50800" dist="38100" dir="2700000" algn="tl" rotWithShape="0">
              <a:schemeClr val="bg1">
                <a:lumMod val="95000"/>
                <a:lumOff val="5000"/>
                <a:alpha val="40000"/>
              </a:schemeClr>
            </a:outerShdw>
          </a:effectLst>
        </p:spPr>
      </p:cxnSp>
      <p:cxnSp>
        <p:nvCxnSpPr>
          <p:cNvPr id="505867" name="AutoShape 11"/>
          <p:cNvCxnSpPr>
            <a:cxnSpLocks noChangeShapeType="1"/>
          </p:cNvCxnSpPr>
          <p:nvPr/>
        </p:nvCxnSpPr>
        <p:spPr bwMode="auto">
          <a:xfrm>
            <a:off x="5349094" y="4267200"/>
            <a:ext cx="604446" cy="540434"/>
          </a:xfrm>
          <a:prstGeom prst="curvedConnector2">
            <a:avLst/>
          </a:prstGeom>
          <a:noFill/>
          <a:ln w="38100">
            <a:solidFill>
              <a:schemeClr val="accent5">
                <a:lumMod val="20000"/>
                <a:lumOff val="80000"/>
              </a:schemeClr>
            </a:solidFill>
            <a:round/>
            <a:headEnd/>
            <a:tailEnd type="stealth" w="lg" len="lg"/>
          </a:ln>
          <a:effectLst>
            <a:outerShdw blurRad="50800" dist="38100" dir="2700000" algn="tl" rotWithShape="0">
              <a:schemeClr val="bg1">
                <a:lumMod val="95000"/>
                <a:lumOff val="5000"/>
                <a:alpha val="40000"/>
              </a:schemeClr>
            </a:outerShdw>
          </a:effectLst>
        </p:spPr>
      </p:cxnSp>
      <p:cxnSp>
        <p:nvCxnSpPr>
          <p:cNvPr id="505868" name="AutoShape 12"/>
          <p:cNvCxnSpPr>
            <a:cxnSpLocks noChangeShapeType="1"/>
          </p:cNvCxnSpPr>
          <p:nvPr/>
        </p:nvCxnSpPr>
        <p:spPr bwMode="auto">
          <a:xfrm>
            <a:off x="6618594" y="5130800"/>
            <a:ext cx="790058" cy="542022"/>
          </a:xfrm>
          <a:prstGeom prst="curvedConnector2">
            <a:avLst/>
          </a:prstGeom>
          <a:noFill/>
          <a:ln w="38100">
            <a:solidFill>
              <a:schemeClr val="accent5">
                <a:lumMod val="20000"/>
                <a:lumOff val="80000"/>
              </a:schemeClr>
            </a:solidFill>
            <a:round/>
            <a:headEnd/>
            <a:tailEnd type="stealth" w="lg" len="lg"/>
          </a:ln>
          <a:effectLst>
            <a:outerShdw blurRad="50800" dist="38100" dir="2700000" algn="tl" rotWithShape="0">
              <a:schemeClr val="bg1">
                <a:lumMod val="95000"/>
                <a:lumOff val="5000"/>
                <a:alpha val="40000"/>
              </a:schemeClr>
            </a:outerShdw>
          </a:effectLst>
        </p:spPr>
      </p:cxnSp>
      <p:cxnSp>
        <p:nvCxnSpPr>
          <p:cNvPr id="505869" name="AutoShape 13"/>
          <p:cNvCxnSpPr>
            <a:cxnSpLocks noChangeShapeType="1"/>
          </p:cNvCxnSpPr>
          <p:nvPr/>
        </p:nvCxnSpPr>
        <p:spPr bwMode="auto">
          <a:xfrm rot="10800000">
            <a:off x="1599458" y="2861578"/>
            <a:ext cx="876631" cy="542022"/>
          </a:xfrm>
          <a:prstGeom prst="curvedConnector2">
            <a:avLst/>
          </a:prstGeom>
          <a:noFill/>
          <a:ln w="38100">
            <a:solidFill>
              <a:schemeClr val="accent5">
                <a:lumMod val="20000"/>
                <a:lumOff val="80000"/>
              </a:schemeClr>
            </a:solidFill>
            <a:round/>
            <a:headEnd/>
            <a:tailEnd type="stealth" w="lg" len="lg"/>
          </a:ln>
          <a:effectLst>
            <a:outerShdw blurRad="50800" dist="38100" dir="2700000" algn="tl" rotWithShape="0">
              <a:schemeClr val="bg1">
                <a:lumMod val="95000"/>
                <a:lumOff val="5000"/>
                <a:alpha val="40000"/>
              </a:schemeClr>
            </a:outerShdw>
          </a:effectLst>
        </p:spPr>
      </p:cxnSp>
      <p:cxnSp>
        <p:nvCxnSpPr>
          <p:cNvPr id="505870" name="AutoShape 14"/>
          <p:cNvCxnSpPr>
            <a:cxnSpLocks noChangeShapeType="1"/>
          </p:cNvCxnSpPr>
          <p:nvPr/>
        </p:nvCxnSpPr>
        <p:spPr bwMode="auto">
          <a:xfrm rot="10800000">
            <a:off x="3016032" y="3726766"/>
            <a:ext cx="502521" cy="540435"/>
          </a:xfrm>
          <a:prstGeom prst="curvedConnector2">
            <a:avLst/>
          </a:prstGeom>
          <a:noFill/>
          <a:ln w="38100">
            <a:solidFill>
              <a:schemeClr val="accent5">
                <a:lumMod val="20000"/>
                <a:lumOff val="80000"/>
              </a:schemeClr>
            </a:solidFill>
            <a:round/>
            <a:headEnd/>
            <a:tailEnd type="stealth" w="lg" len="lg"/>
          </a:ln>
          <a:effectLst>
            <a:outerShdw blurRad="50800" dist="38100" dir="2700000" algn="tl" rotWithShape="0">
              <a:schemeClr val="bg1">
                <a:lumMod val="95000"/>
                <a:lumOff val="5000"/>
                <a:alpha val="40000"/>
              </a:schemeClr>
            </a:outerShdw>
          </a:effectLst>
        </p:spPr>
      </p:cxnSp>
      <p:cxnSp>
        <p:nvCxnSpPr>
          <p:cNvPr id="505871" name="AutoShape 15"/>
          <p:cNvCxnSpPr>
            <a:cxnSpLocks noChangeShapeType="1"/>
          </p:cNvCxnSpPr>
          <p:nvPr/>
        </p:nvCxnSpPr>
        <p:spPr bwMode="auto">
          <a:xfrm rot="10800000">
            <a:off x="4419600" y="4590366"/>
            <a:ext cx="840440" cy="540435"/>
          </a:xfrm>
          <a:prstGeom prst="curvedConnector2">
            <a:avLst/>
          </a:prstGeom>
          <a:noFill/>
          <a:ln w="38100">
            <a:solidFill>
              <a:schemeClr val="accent5">
                <a:lumMod val="20000"/>
                <a:lumOff val="80000"/>
              </a:schemeClr>
            </a:solidFill>
            <a:round/>
            <a:headEnd/>
            <a:tailEnd type="stealth" w="lg" len="lg"/>
          </a:ln>
          <a:effectLst>
            <a:outerShdw blurRad="50800" dist="38100" dir="2700000" algn="tl" rotWithShape="0">
              <a:schemeClr val="bg1">
                <a:lumMod val="95000"/>
                <a:lumOff val="5000"/>
                <a:alpha val="40000"/>
              </a:schemeClr>
            </a:outerShdw>
          </a:effectLst>
        </p:spPr>
      </p:cxnSp>
      <p:cxnSp>
        <p:nvCxnSpPr>
          <p:cNvPr id="505872" name="AutoShape 16"/>
          <p:cNvCxnSpPr>
            <a:cxnSpLocks noChangeShapeType="1"/>
          </p:cNvCxnSpPr>
          <p:nvPr/>
        </p:nvCxnSpPr>
        <p:spPr bwMode="auto">
          <a:xfrm rot="10800000">
            <a:off x="5933445" y="5453966"/>
            <a:ext cx="644633" cy="542023"/>
          </a:xfrm>
          <a:prstGeom prst="curvedConnector2">
            <a:avLst/>
          </a:prstGeom>
          <a:noFill/>
          <a:ln w="38100">
            <a:solidFill>
              <a:schemeClr val="accent5">
                <a:lumMod val="20000"/>
                <a:lumOff val="80000"/>
              </a:schemeClr>
            </a:solidFill>
            <a:round/>
            <a:headEnd/>
            <a:tailEnd type="stealth" w="lg" len="lg"/>
          </a:ln>
          <a:effectLst>
            <a:outerShdw blurRad="50800" dist="38100" dir="2700000" algn="tl" rotWithShape="0">
              <a:schemeClr val="bg1">
                <a:lumMod val="95000"/>
                <a:lumOff val="5000"/>
                <a:alpha val="40000"/>
              </a:schemeClr>
            </a:outerShdw>
          </a:effectLst>
        </p:spPr>
      </p:cxnSp>
      <p:sp>
        <p:nvSpPr>
          <p:cNvPr id="505858" name="Rectangle 2"/>
          <p:cNvSpPr>
            <a:spLocks noGrp="1" noChangeArrowheads="1"/>
          </p:cNvSpPr>
          <p:nvPr>
            <p:ph type="title"/>
          </p:nvPr>
        </p:nvSpPr>
        <p:spPr/>
        <p:txBody>
          <a:bodyPr/>
          <a:lstStyle/>
          <a:p>
            <a:r>
              <a:rPr lang="en-US"/>
              <a:t>The Waterfall Process</a:t>
            </a:r>
          </a:p>
        </p:txBody>
      </p:sp>
      <p:sp>
        <p:nvSpPr>
          <p:cNvPr id="505859" name="Rectangle 3"/>
          <p:cNvSpPr>
            <a:spLocks noGrp="1" noChangeArrowheads="1"/>
          </p:cNvSpPr>
          <p:nvPr>
            <p:ph idx="1"/>
          </p:nvPr>
        </p:nvSpPr>
        <p:spPr>
          <a:xfrm>
            <a:off x="446088" y="1268413"/>
            <a:ext cx="8199437" cy="612775"/>
          </a:xfrm>
        </p:spPr>
        <p:txBody>
          <a:bodyPr/>
          <a:lstStyle/>
          <a:p>
            <a:pPr>
              <a:lnSpc>
                <a:spcPct val="100000"/>
              </a:lnSpc>
            </a:pPr>
            <a:r>
              <a:rPr lang="en-US" dirty="0"/>
              <a:t>The waterfall development process:</a:t>
            </a:r>
          </a:p>
        </p:txBody>
      </p:sp>
      <p:sp>
        <p:nvSpPr>
          <p:cNvPr id="505860" name="Rectangle 4"/>
          <p:cNvSpPr>
            <a:spLocks noChangeArrowheads="1"/>
          </p:cNvSpPr>
          <p:nvPr/>
        </p:nvSpPr>
        <p:spPr bwMode="auto">
          <a:xfrm>
            <a:off x="755650" y="2215247"/>
            <a:ext cx="1704313" cy="646331"/>
          </a:xfrm>
          <a:prstGeom prst="rect">
            <a:avLst/>
          </a:prstGeom>
          <a:solidFill>
            <a:schemeClr val="accent5">
              <a:lumMod val="40000"/>
              <a:lumOff val="60000"/>
              <a:alpha val="25000"/>
            </a:schemeClr>
          </a:solidFill>
          <a:ln w="12700">
            <a:solidFill>
              <a:schemeClr val="accent5">
                <a:lumMod val="60000"/>
                <a:lumOff val="4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Software</a:t>
            </a:r>
          </a:p>
          <a:p>
            <a:pPr eaLnBrk="0" hangingPunct="0">
              <a:lnSpc>
                <a:spcPct val="100000"/>
              </a:lnSpc>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Requirements</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5861" name="Rectangle 5"/>
          <p:cNvSpPr>
            <a:spLocks noChangeArrowheads="1"/>
          </p:cNvSpPr>
          <p:nvPr/>
        </p:nvSpPr>
        <p:spPr bwMode="auto">
          <a:xfrm>
            <a:off x="2484438" y="3080434"/>
            <a:ext cx="1099981" cy="646331"/>
          </a:xfrm>
          <a:prstGeom prst="rect">
            <a:avLst/>
          </a:prstGeom>
          <a:solidFill>
            <a:schemeClr val="accent5">
              <a:lumMod val="40000"/>
              <a:lumOff val="60000"/>
              <a:alpha val="25000"/>
            </a:schemeClr>
          </a:solidFill>
          <a:ln w="12700">
            <a:solidFill>
              <a:schemeClr val="accent5">
                <a:lumMod val="60000"/>
                <a:lumOff val="4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Software</a:t>
            </a:r>
          </a:p>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Design</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5862" name="Rectangle 6"/>
          <p:cNvSpPr>
            <a:spLocks noChangeArrowheads="1"/>
          </p:cNvSpPr>
          <p:nvPr/>
        </p:nvSpPr>
        <p:spPr bwMode="auto">
          <a:xfrm>
            <a:off x="3536950" y="3944034"/>
            <a:ext cx="1802096" cy="646331"/>
          </a:xfrm>
          <a:prstGeom prst="rect">
            <a:avLst/>
          </a:prstGeom>
          <a:solidFill>
            <a:schemeClr val="accent5">
              <a:lumMod val="40000"/>
              <a:lumOff val="60000"/>
              <a:alpha val="25000"/>
            </a:schemeClr>
          </a:solidFill>
          <a:ln w="12700">
            <a:solidFill>
              <a:schemeClr val="accent5">
                <a:lumMod val="60000"/>
                <a:lumOff val="4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Implementation</a:t>
            </a:r>
          </a:p>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(Coding)</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5863" name="Rectangle 7"/>
          <p:cNvSpPr>
            <a:spLocks noChangeArrowheads="1"/>
          </p:cNvSpPr>
          <p:nvPr/>
        </p:nvSpPr>
        <p:spPr bwMode="auto">
          <a:xfrm>
            <a:off x="5278438" y="4807634"/>
            <a:ext cx="1330108" cy="646331"/>
          </a:xfrm>
          <a:prstGeom prst="rect">
            <a:avLst/>
          </a:prstGeom>
          <a:solidFill>
            <a:schemeClr val="accent5">
              <a:lumMod val="40000"/>
              <a:lumOff val="60000"/>
              <a:alpha val="25000"/>
            </a:schemeClr>
          </a:solidFill>
          <a:ln w="12700">
            <a:solidFill>
              <a:schemeClr val="accent5">
                <a:lumMod val="60000"/>
                <a:lumOff val="4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Verification</a:t>
            </a:r>
          </a:p>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(Testing)</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5864" name="Rectangle 8"/>
          <p:cNvSpPr>
            <a:spLocks noChangeArrowheads="1"/>
          </p:cNvSpPr>
          <p:nvPr/>
        </p:nvSpPr>
        <p:spPr bwMode="auto">
          <a:xfrm>
            <a:off x="6588125" y="5672822"/>
            <a:ext cx="1620957" cy="646331"/>
          </a:xfrm>
          <a:prstGeom prst="rect">
            <a:avLst/>
          </a:prstGeom>
          <a:solidFill>
            <a:schemeClr val="accent5">
              <a:lumMod val="40000"/>
              <a:lumOff val="60000"/>
              <a:alpha val="25000"/>
            </a:schemeClr>
          </a:solidFill>
          <a:ln w="12700">
            <a:solidFill>
              <a:schemeClr val="accent5">
                <a:lumMod val="60000"/>
                <a:lumOff val="4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Operation</a:t>
            </a:r>
          </a:p>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(Maintenance)</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pic>
        <p:nvPicPr>
          <p:cNvPr id="17" name="Picture 3" descr="Waterfall-1"/>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7585406" y="1066800"/>
            <a:ext cx="1218748" cy="1676400"/>
          </a:xfrm>
          <a:prstGeom prst="roundRect">
            <a:avLst>
              <a:gd name="adj" fmla="val 4401"/>
            </a:avLst>
          </a:prstGeom>
          <a:noFill/>
          <a:ln w="6350">
            <a:solidFill>
              <a:srgbClr val="5DC026">
                <a:alpha val="49804"/>
              </a:srgbClr>
            </a:solidFill>
            <a:miter lim="800000"/>
            <a:headEnd/>
            <a:tailEnd/>
          </a:ln>
        </p:spPr>
      </p:pic>
      <p:pic>
        <p:nvPicPr>
          <p:cNvPr id="18" name="Picture 5" descr="Waterfall-3"/>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81000" y="4800600"/>
            <a:ext cx="1226517" cy="1684337"/>
          </a:xfrm>
          <a:prstGeom prst="roundRect">
            <a:avLst>
              <a:gd name="adj" fmla="val 4401"/>
            </a:avLst>
          </a:prstGeom>
          <a:noFill/>
          <a:ln w="6350">
            <a:solidFill>
              <a:srgbClr val="5DC026">
                <a:alpha val="49804"/>
              </a:srgbClr>
            </a:solid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53" name="Rectangle 49"/>
          <p:cNvSpPr>
            <a:spLocks noChangeArrowheads="1"/>
          </p:cNvSpPr>
          <p:nvPr/>
        </p:nvSpPr>
        <p:spPr bwMode="auto">
          <a:xfrm>
            <a:off x="2576513" y="1806059"/>
            <a:ext cx="1581202" cy="369332"/>
          </a:xfrm>
          <a:prstGeom prst="rect">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Requirements</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7906" name="Rectangle 2"/>
          <p:cNvSpPr>
            <a:spLocks noChangeArrowheads="1"/>
          </p:cNvSpPr>
          <p:nvPr/>
        </p:nvSpPr>
        <p:spPr bwMode="auto">
          <a:xfrm>
            <a:off x="399998" y="1944469"/>
            <a:ext cx="1581202" cy="646331"/>
          </a:xfrm>
          <a:prstGeom prst="rect">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System</a:t>
            </a:r>
          </a:p>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Requirements</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7907" name="Rectangle 3"/>
          <p:cNvSpPr>
            <a:spLocks noGrp="1" noChangeArrowheads="1"/>
          </p:cNvSpPr>
          <p:nvPr>
            <p:ph type="title"/>
          </p:nvPr>
        </p:nvSpPr>
        <p:spPr/>
        <p:txBody>
          <a:bodyPr/>
          <a:lstStyle/>
          <a:p>
            <a:r>
              <a:rPr lang="en-US"/>
              <a:t>Formal Methodologies</a:t>
            </a:r>
            <a:endParaRPr lang="bg-BG"/>
          </a:p>
        </p:txBody>
      </p:sp>
      <p:sp>
        <p:nvSpPr>
          <p:cNvPr id="507908" name="Rectangle 4"/>
          <p:cNvSpPr>
            <a:spLocks noGrp="1" noChangeArrowheads="1"/>
          </p:cNvSpPr>
          <p:nvPr>
            <p:ph idx="1"/>
          </p:nvPr>
        </p:nvSpPr>
        <p:spPr>
          <a:xfrm>
            <a:off x="457200" y="973137"/>
            <a:ext cx="8124825" cy="627063"/>
          </a:xfrm>
          <a:noFill/>
          <a:ln/>
          <a:effectLst>
            <a:outerShdw dist="17961" dir="2700000" algn="ctr" rotWithShape="0">
              <a:schemeClr val="bg2"/>
            </a:outerShdw>
          </a:effectLst>
        </p:spPr>
        <p:txBody>
          <a:bodyPr/>
          <a:lstStyle/>
          <a:p>
            <a:pPr>
              <a:lnSpc>
                <a:spcPct val="100000"/>
              </a:lnSpc>
            </a:pPr>
            <a:r>
              <a:rPr lang="en-US" dirty="0"/>
              <a:t>Formal methodologies are heavyweight!</a:t>
            </a:r>
          </a:p>
        </p:txBody>
      </p:sp>
      <p:sp>
        <p:nvSpPr>
          <p:cNvPr id="507909" name="Rectangle 5"/>
          <p:cNvSpPr>
            <a:spLocks noChangeArrowheads="1"/>
          </p:cNvSpPr>
          <p:nvPr/>
        </p:nvSpPr>
        <p:spPr bwMode="auto">
          <a:xfrm>
            <a:off x="1622425" y="2630269"/>
            <a:ext cx="1581202" cy="646331"/>
          </a:xfrm>
          <a:prstGeom prst="rect">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Software</a:t>
            </a:r>
          </a:p>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Requirements</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7910" name="Rectangle 6"/>
          <p:cNvSpPr>
            <a:spLocks noChangeArrowheads="1"/>
          </p:cNvSpPr>
          <p:nvPr/>
        </p:nvSpPr>
        <p:spPr bwMode="auto">
          <a:xfrm>
            <a:off x="3787775" y="3958709"/>
            <a:ext cx="1013419" cy="369332"/>
          </a:xfrm>
          <a:prstGeom prst="rect">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Analysis</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7911" name="Rectangle 7"/>
          <p:cNvSpPr>
            <a:spLocks noChangeArrowheads="1"/>
          </p:cNvSpPr>
          <p:nvPr/>
        </p:nvSpPr>
        <p:spPr bwMode="auto">
          <a:xfrm>
            <a:off x="5862638" y="4985822"/>
            <a:ext cx="888385" cy="369332"/>
          </a:xfrm>
          <a:prstGeom prst="rect">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Coding</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7912" name="Rectangle 8"/>
          <p:cNvSpPr>
            <a:spLocks noChangeArrowheads="1"/>
          </p:cNvSpPr>
          <p:nvPr/>
        </p:nvSpPr>
        <p:spPr bwMode="auto">
          <a:xfrm>
            <a:off x="6661150" y="5489059"/>
            <a:ext cx="918585" cy="369332"/>
          </a:xfrm>
          <a:prstGeom prst="rect">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Testing</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7913" name="Rectangle 9"/>
          <p:cNvSpPr>
            <a:spLocks noChangeArrowheads="1"/>
          </p:cNvSpPr>
          <p:nvPr/>
        </p:nvSpPr>
        <p:spPr bwMode="auto">
          <a:xfrm>
            <a:off x="7023100" y="6136759"/>
            <a:ext cx="1298753" cy="369332"/>
          </a:xfrm>
          <a:prstGeom prst="rect">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Operations</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7914" name="Rectangle 10"/>
          <p:cNvSpPr>
            <a:spLocks noChangeArrowheads="1"/>
          </p:cNvSpPr>
          <p:nvPr/>
        </p:nvSpPr>
        <p:spPr bwMode="auto">
          <a:xfrm>
            <a:off x="3669501" y="2125172"/>
            <a:ext cx="872355" cy="369332"/>
          </a:xfrm>
          <a:prstGeom prst="rect">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Design</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7915" name="Rectangle 11"/>
          <p:cNvSpPr>
            <a:spLocks noChangeArrowheads="1"/>
          </p:cNvSpPr>
          <p:nvPr/>
        </p:nvSpPr>
        <p:spPr bwMode="auto">
          <a:xfrm>
            <a:off x="4495800" y="2331540"/>
            <a:ext cx="1013419" cy="369332"/>
          </a:xfrm>
          <a:prstGeom prst="rect">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Analysis</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7916" name="Rectangle 12"/>
          <p:cNvSpPr>
            <a:spLocks noChangeArrowheads="1"/>
          </p:cNvSpPr>
          <p:nvPr/>
        </p:nvSpPr>
        <p:spPr bwMode="auto">
          <a:xfrm>
            <a:off x="5170488" y="2635935"/>
            <a:ext cx="1031051" cy="646331"/>
          </a:xfrm>
          <a:prstGeom prst="rect">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Detailed</a:t>
            </a:r>
          </a:p>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Design</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7920" name="AutoShape 16"/>
          <p:cNvSpPr>
            <a:spLocks noChangeArrowheads="1"/>
          </p:cNvSpPr>
          <p:nvPr/>
        </p:nvSpPr>
        <p:spPr bwMode="auto">
          <a:xfrm>
            <a:off x="395288" y="4600579"/>
            <a:ext cx="1398587" cy="995928"/>
          </a:xfrm>
          <a:prstGeom prst="foldedCorner">
            <a:avLst>
              <a:gd name="adj" fmla="val 12500"/>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bIns="0">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Preliminary</a:t>
            </a:r>
          </a:p>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Design</a:t>
            </a:r>
          </a:p>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Document</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7921" name="AutoShape 17"/>
          <p:cNvSpPr>
            <a:spLocks noChangeArrowheads="1"/>
          </p:cNvSpPr>
          <p:nvPr/>
        </p:nvSpPr>
        <p:spPr bwMode="auto">
          <a:xfrm>
            <a:off x="468313" y="5795576"/>
            <a:ext cx="1439862" cy="681424"/>
          </a:xfrm>
          <a:prstGeom prst="foldedCorner">
            <a:avLst>
              <a:gd name="adj" fmla="val 12500"/>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bIns="0">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UI Design Document</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7922" name="AutoShape 18"/>
          <p:cNvSpPr>
            <a:spLocks noChangeArrowheads="1"/>
          </p:cNvSpPr>
          <p:nvPr/>
        </p:nvSpPr>
        <p:spPr bwMode="auto">
          <a:xfrm>
            <a:off x="5465763" y="5769352"/>
            <a:ext cx="906462" cy="727859"/>
          </a:xfrm>
          <a:prstGeom prst="foldedCorner">
            <a:avLst>
              <a:gd name="adj" fmla="val 17991"/>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bIns="0">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Test</a:t>
            </a:r>
          </a:p>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Plan</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cxnSp>
        <p:nvCxnSpPr>
          <p:cNvPr id="507924" name="AutoShape 20"/>
          <p:cNvCxnSpPr>
            <a:cxnSpLocks noChangeShapeType="1"/>
            <a:stCxn id="507906" idx="2"/>
            <a:endCxn id="507909" idx="1"/>
          </p:cNvCxnSpPr>
          <p:nvPr/>
        </p:nvCxnSpPr>
        <p:spPr bwMode="auto">
          <a:xfrm rot="16200000" flipH="1">
            <a:off x="1225195" y="2556204"/>
            <a:ext cx="362635" cy="431826"/>
          </a:xfrm>
          <a:prstGeom prst="curvedConnector2">
            <a:avLst/>
          </a:prstGeom>
          <a:noFill/>
          <a:ln w="25400">
            <a:solidFill>
              <a:schemeClr val="accent5">
                <a:lumMod val="20000"/>
                <a:lumOff val="80000"/>
              </a:schemeClr>
            </a:solidFill>
            <a:round/>
            <a:headEnd/>
            <a:tailEnd type="stealth" w="lg" len="lg"/>
          </a:ln>
          <a:effectLst/>
        </p:spPr>
      </p:cxnSp>
      <p:cxnSp>
        <p:nvCxnSpPr>
          <p:cNvPr id="507925" name="AutoShape 21"/>
          <p:cNvCxnSpPr>
            <a:cxnSpLocks noChangeShapeType="1"/>
            <a:stCxn id="507909" idx="2"/>
            <a:endCxn id="507933" idx="1"/>
          </p:cNvCxnSpPr>
          <p:nvPr/>
        </p:nvCxnSpPr>
        <p:spPr bwMode="auto">
          <a:xfrm rot="16200000" flipH="1">
            <a:off x="2358696" y="3330930"/>
            <a:ext cx="362635" cy="253974"/>
          </a:xfrm>
          <a:prstGeom prst="curvedConnector2">
            <a:avLst/>
          </a:prstGeom>
          <a:noFill/>
          <a:ln w="25400">
            <a:solidFill>
              <a:schemeClr val="accent5">
                <a:lumMod val="20000"/>
                <a:lumOff val="80000"/>
              </a:schemeClr>
            </a:solidFill>
            <a:round/>
            <a:headEnd/>
            <a:tailEnd type="stealth" w="lg" len="lg"/>
          </a:ln>
          <a:effectLst/>
        </p:spPr>
      </p:cxnSp>
      <p:cxnSp>
        <p:nvCxnSpPr>
          <p:cNvPr id="507926" name="AutoShape 22"/>
          <p:cNvCxnSpPr>
            <a:cxnSpLocks noChangeShapeType="1"/>
            <a:stCxn id="507910" idx="3"/>
            <a:endCxn id="507946" idx="0"/>
          </p:cNvCxnSpPr>
          <p:nvPr/>
        </p:nvCxnSpPr>
        <p:spPr bwMode="auto">
          <a:xfrm>
            <a:off x="4801194" y="4143375"/>
            <a:ext cx="591241" cy="180072"/>
          </a:xfrm>
          <a:prstGeom prst="curvedConnector2">
            <a:avLst/>
          </a:prstGeom>
          <a:noFill/>
          <a:ln w="25400">
            <a:solidFill>
              <a:schemeClr val="accent5">
                <a:lumMod val="20000"/>
                <a:lumOff val="80000"/>
              </a:schemeClr>
            </a:solidFill>
            <a:round/>
            <a:headEnd/>
            <a:tailEnd type="stealth" w="lg" len="lg"/>
          </a:ln>
          <a:effectLst/>
        </p:spPr>
      </p:cxnSp>
      <p:cxnSp>
        <p:nvCxnSpPr>
          <p:cNvPr id="507927" name="AutoShape 23"/>
          <p:cNvCxnSpPr>
            <a:cxnSpLocks noChangeShapeType="1"/>
            <a:stCxn id="507946" idx="1"/>
            <a:endCxn id="507948" idx="0"/>
          </p:cNvCxnSpPr>
          <p:nvPr/>
        </p:nvCxnSpPr>
        <p:spPr bwMode="auto">
          <a:xfrm rot="10800000" flipV="1">
            <a:off x="4283870" y="4646613"/>
            <a:ext cx="581819" cy="396636"/>
          </a:xfrm>
          <a:prstGeom prst="curvedConnector2">
            <a:avLst/>
          </a:prstGeom>
          <a:noFill/>
          <a:ln w="25400">
            <a:solidFill>
              <a:schemeClr val="accent5">
                <a:lumMod val="20000"/>
                <a:lumOff val="80000"/>
              </a:schemeClr>
            </a:solidFill>
            <a:round/>
            <a:headEnd/>
            <a:tailEnd type="stealth" w="lg" len="lg"/>
          </a:ln>
          <a:effectLst/>
        </p:spPr>
      </p:cxnSp>
      <p:cxnSp>
        <p:nvCxnSpPr>
          <p:cNvPr id="507928" name="AutoShape 24"/>
          <p:cNvCxnSpPr>
            <a:cxnSpLocks noChangeShapeType="1"/>
            <a:stCxn id="507911" idx="2"/>
            <a:endCxn id="507912" idx="1"/>
          </p:cNvCxnSpPr>
          <p:nvPr/>
        </p:nvCxnSpPr>
        <p:spPr bwMode="auto">
          <a:xfrm rot="16200000" flipH="1">
            <a:off x="6324705" y="5337279"/>
            <a:ext cx="318571" cy="354319"/>
          </a:xfrm>
          <a:prstGeom prst="curvedConnector2">
            <a:avLst/>
          </a:prstGeom>
          <a:noFill/>
          <a:ln w="25400">
            <a:solidFill>
              <a:schemeClr val="accent5">
                <a:lumMod val="20000"/>
                <a:lumOff val="80000"/>
              </a:schemeClr>
            </a:solidFill>
            <a:round/>
            <a:headEnd/>
            <a:tailEnd type="stealth" w="lg" len="lg"/>
          </a:ln>
          <a:effectLst/>
        </p:spPr>
      </p:cxnSp>
      <p:cxnSp>
        <p:nvCxnSpPr>
          <p:cNvPr id="507929" name="AutoShape 25"/>
          <p:cNvCxnSpPr>
            <a:cxnSpLocks noChangeShapeType="1"/>
            <a:stCxn id="507912" idx="2"/>
            <a:endCxn id="507913" idx="0"/>
          </p:cNvCxnSpPr>
          <p:nvPr/>
        </p:nvCxnSpPr>
        <p:spPr bwMode="auto">
          <a:xfrm rot="16200000" flipH="1">
            <a:off x="7257276" y="5721558"/>
            <a:ext cx="278368" cy="552034"/>
          </a:xfrm>
          <a:prstGeom prst="curvedConnector3">
            <a:avLst>
              <a:gd name="adj1" fmla="val 50000"/>
            </a:avLst>
          </a:prstGeom>
          <a:noFill/>
          <a:ln w="25400">
            <a:solidFill>
              <a:schemeClr val="accent5">
                <a:lumMod val="20000"/>
                <a:lumOff val="80000"/>
              </a:schemeClr>
            </a:solidFill>
            <a:round/>
            <a:headEnd/>
            <a:tailEnd type="stealth" w="lg" len="lg"/>
          </a:ln>
          <a:effectLst/>
        </p:spPr>
      </p:cxnSp>
      <p:cxnSp>
        <p:nvCxnSpPr>
          <p:cNvPr id="507930" name="AutoShape 26"/>
          <p:cNvCxnSpPr>
            <a:cxnSpLocks noChangeShapeType="1"/>
            <a:stCxn id="507919" idx="2"/>
            <a:endCxn id="507913" idx="0"/>
          </p:cNvCxnSpPr>
          <p:nvPr/>
        </p:nvCxnSpPr>
        <p:spPr bwMode="auto">
          <a:xfrm rot="5400000">
            <a:off x="7041991" y="5200866"/>
            <a:ext cx="1566379" cy="305406"/>
          </a:xfrm>
          <a:prstGeom prst="curvedConnector3">
            <a:avLst>
              <a:gd name="adj1" fmla="val 50000"/>
            </a:avLst>
          </a:prstGeom>
          <a:noFill/>
          <a:ln w="25400">
            <a:solidFill>
              <a:schemeClr val="accent5">
                <a:lumMod val="20000"/>
                <a:lumOff val="80000"/>
              </a:schemeClr>
            </a:solidFill>
            <a:round/>
            <a:headEnd/>
            <a:tailEnd type="stealth" w="lg" len="lg"/>
          </a:ln>
          <a:effectLst/>
        </p:spPr>
      </p:cxnSp>
      <p:cxnSp>
        <p:nvCxnSpPr>
          <p:cNvPr id="507931" name="AutoShape 27"/>
          <p:cNvCxnSpPr>
            <a:cxnSpLocks noChangeShapeType="1"/>
            <a:stCxn id="507909" idx="1"/>
            <a:endCxn id="507943" idx="0"/>
          </p:cNvCxnSpPr>
          <p:nvPr/>
        </p:nvCxnSpPr>
        <p:spPr bwMode="auto">
          <a:xfrm rot="10800000" flipV="1">
            <a:off x="1187451" y="2953434"/>
            <a:ext cx="434974" cy="440107"/>
          </a:xfrm>
          <a:prstGeom prst="curvedConnector2">
            <a:avLst/>
          </a:prstGeom>
          <a:noFill/>
          <a:ln w="25400">
            <a:solidFill>
              <a:schemeClr val="accent5">
                <a:lumMod val="20000"/>
                <a:lumOff val="80000"/>
              </a:schemeClr>
            </a:solidFill>
            <a:round/>
            <a:headEnd/>
            <a:tailEnd type="stealth" w="lg" len="lg"/>
          </a:ln>
          <a:effectLst/>
        </p:spPr>
      </p:cxnSp>
      <p:cxnSp>
        <p:nvCxnSpPr>
          <p:cNvPr id="507932" name="AutoShape 28"/>
          <p:cNvCxnSpPr>
            <a:cxnSpLocks noChangeShapeType="1"/>
            <a:stCxn id="507933" idx="1"/>
            <a:endCxn id="507920" idx="3"/>
          </p:cNvCxnSpPr>
          <p:nvPr/>
        </p:nvCxnSpPr>
        <p:spPr bwMode="auto">
          <a:xfrm rot="10800000" flipV="1">
            <a:off x="1793876" y="3639235"/>
            <a:ext cx="873125" cy="1459308"/>
          </a:xfrm>
          <a:prstGeom prst="curvedConnector3">
            <a:avLst>
              <a:gd name="adj1" fmla="val 50000"/>
            </a:avLst>
          </a:prstGeom>
          <a:noFill/>
          <a:ln w="25400">
            <a:solidFill>
              <a:schemeClr val="accent5">
                <a:lumMod val="20000"/>
                <a:lumOff val="80000"/>
              </a:schemeClr>
            </a:solidFill>
            <a:round/>
            <a:headEnd/>
            <a:tailEnd type="stealth" w="lg" len="lg"/>
          </a:ln>
          <a:effectLst/>
        </p:spPr>
      </p:cxnSp>
      <p:sp>
        <p:nvSpPr>
          <p:cNvPr id="507933" name="Rectangle 29"/>
          <p:cNvSpPr>
            <a:spLocks noChangeArrowheads="1"/>
          </p:cNvSpPr>
          <p:nvPr/>
        </p:nvSpPr>
        <p:spPr bwMode="auto">
          <a:xfrm>
            <a:off x="2667000" y="3316069"/>
            <a:ext cx="1337226" cy="646331"/>
          </a:xfrm>
          <a:prstGeom prst="rect">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Preliminary</a:t>
            </a:r>
          </a:p>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Design</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cxnSp>
        <p:nvCxnSpPr>
          <p:cNvPr id="507934" name="AutoShape 30"/>
          <p:cNvCxnSpPr>
            <a:cxnSpLocks noChangeShapeType="1"/>
            <a:stCxn id="507933" idx="2"/>
            <a:endCxn id="507945" idx="0"/>
          </p:cNvCxnSpPr>
          <p:nvPr/>
        </p:nvCxnSpPr>
        <p:spPr bwMode="auto">
          <a:xfrm rot="5400000">
            <a:off x="2939007" y="3799930"/>
            <a:ext cx="234136" cy="559076"/>
          </a:xfrm>
          <a:prstGeom prst="curvedConnector3">
            <a:avLst>
              <a:gd name="adj1" fmla="val 50000"/>
            </a:avLst>
          </a:prstGeom>
          <a:noFill/>
          <a:ln w="25400">
            <a:solidFill>
              <a:schemeClr val="accent5">
                <a:lumMod val="20000"/>
                <a:lumOff val="80000"/>
              </a:schemeClr>
            </a:solidFill>
            <a:round/>
            <a:headEnd/>
            <a:tailEnd type="stealth" w="lg" len="lg"/>
          </a:ln>
          <a:effectLst/>
        </p:spPr>
      </p:cxnSp>
      <p:cxnSp>
        <p:nvCxnSpPr>
          <p:cNvPr id="507935" name="AutoShape 31"/>
          <p:cNvCxnSpPr>
            <a:cxnSpLocks noChangeShapeType="1"/>
            <a:stCxn id="507946" idx="1"/>
            <a:endCxn id="507921" idx="3"/>
          </p:cNvCxnSpPr>
          <p:nvPr/>
        </p:nvCxnSpPr>
        <p:spPr bwMode="auto">
          <a:xfrm rot="10800000" flipV="1">
            <a:off x="1908176" y="4646612"/>
            <a:ext cx="2957513" cy="1489675"/>
          </a:xfrm>
          <a:prstGeom prst="curvedConnector3">
            <a:avLst>
              <a:gd name="adj1" fmla="val 75142"/>
            </a:avLst>
          </a:prstGeom>
          <a:noFill/>
          <a:ln w="25400">
            <a:solidFill>
              <a:schemeClr val="accent5">
                <a:lumMod val="20000"/>
                <a:lumOff val="80000"/>
              </a:schemeClr>
            </a:solidFill>
            <a:round/>
            <a:headEnd/>
            <a:tailEnd type="stealth" w="lg" len="lg"/>
          </a:ln>
          <a:effectLst/>
        </p:spPr>
      </p:cxnSp>
      <p:cxnSp>
        <p:nvCxnSpPr>
          <p:cNvPr id="507936" name="AutoShape 32"/>
          <p:cNvCxnSpPr>
            <a:cxnSpLocks noChangeShapeType="1"/>
            <a:stCxn id="507945" idx="6"/>
            <a:endCxn id="507910" idx="1"/>
          </p:cNvCxnSpPr>
          <p:nvPr/>
        </p:nvCxnSpPr>
        <p:spPr bwMode="auto">
          <a:xfrm flipV="1">
            <a:off x="3428999" y="4143375"/>
            <a:ext cx="358776" cy="507593"/>
          </a:xfrm>
          <a:prstGeom prst="curvedConnector3">
            <a:avLst>
              <a:gd name="adj1" fmla="val 50000"/>
            </a:avLst>
          </a:prstGeom>
          <a:noFill/>
          <a:ln w="25400">
            <a:solidFill>
              <a:schemeClr val="accent5">
                <a:lumMod val="20000"/>
                <a:lumOff val="80000"/>
              </a:schemeClr>
            </a:solidFill>
            <a:round/>
            <a:headEnd/>
            <a:tailEnd type="stealth" w="lg" len="lg"/>
          </a:ln>
          <a:effectLst/>
        </p:spPr>
      </p:cxnSp>
      <p:cxnSp>
        <p:nvCxnSpPr>
          <p:cNvPr id="507937" name="AutoShape 33"/>
          <p:cNvCxnSpPr>
            <a:cxnSpLocks noChangeShapeType="1"/>
            <a:stCxn id="507948" idx="6"/>
            <a:endCxn id="507911" idx="1"/>
          </p:cNvCxnSpPr>
          <p:nvPr/>
        </p:nvCxnSpPr>
        <p:spPr bwMode="auto">
          <a:xfrm flipV="1">
            <a:off x="5435600" y="5170488"/>
            <a:ext cx="427038" cy="132437"/>
          </a:xfrm>
          <a:prstGeom prst="curvedConnector3">
            <a:avLst>
              <a:gd name="adj1" fmla="val 50000"/>
            </a:avLst>
          </a:prstGeom>
          <a:noFill/>
          <a:ln w="25400">
            <a:solidFill>
              <a:schemeClr val="accent5">
                <a:lumMod val="20000"/>
                <a:lumOff val="80000"/>
              </a:schemeClr>
            </a:solidFill>
            <a:round/>
            <a:headEnd/>
            <a:tailEnd type="stealth" w="lg" len="lg"/>
          </a:ln>
          <a:effectLst/>
        </p:spPr>
      </p:cxnSp>
      <p:cxnSp>
        <p:nvCxnSpPr>
          <p:cNvPr id="507939" name="AutoShape 35"/>
          <p:cNvCxnSpPr>
            <a:cxnSpLocks noChangeShapeType="1"/>
            <a:stCxn id="507919" idx="1"/>
            <a:endCxn id="507910" idx="0"/>
          </p:cNvCxnSpPr>
          <p:nvPr/>
        </p:nvCxnSpPr>
        <p:spPr bwMode="auto">
          <a:xfrm rot="10800000">
            <a:off x="4294485" y="3958710"/>
            <a:ext cx="3279280" cy="427005"/>
          </a:xfrm>
          <a:prstGeom prst="curvedConnector4">
            <a:avLst>
              <a:gd name="adj1" fmla="val 42274"/>
              <a:gd name="adj2" fmla="val 153536"/>
            </a:avLst>
          </a:prstGeom>
          <a:noFill/>
          <a:ln w="25400">
            <a:solidFill>
              <a:schemeClr val="accent5">
                <a:lumMod val="20000"/>
                <a:lumOff val="80000"/>
              </a:schemeClr>
            </a:solidFill>
            <a:round/>
            <a:headEnd/>
            <a:tailEnd type="stealth" w="lg" len="lg"/>
          </a:ln>
          <a:effectLst/>
        </p:spPr>
      </p:cxnSp>
      <p:cxnSp>
        <p:nvCxnSpPr>
          <p:cNvPr id="507940" name="AutoShape 36"/>
          <p:cNvCxnSpPr>
            <a:cxnSpLocks noChangeShapeType="1"/>
            <a:stCxn id="507919" idx="1"/>
            <a:endCxn id="507946" idx="0"/>
          </p:cNvCxnSpPr>
          <p:nvPr/>
        </p:nvCxnSpPr>
        <p:spPr bwMode="auto">
          <a:xfrm rot="10800000">
            <a:off x="5392435" y="4323448"/>
            <a:ext cx="2181330" cy="62267"/>
          </a:xfrm>
          <a:prstGeom prst="curvedConnector4">
            <a:avLst>
              <a:gd name="adj1" fmla="val 37926"/>
              <a:gd name="adj2" fmla="val 467129"/>
            </a:avLst>
          </a:prstGeom>
          <a:noFill/>
          <a:ln w="25400">
            <a:solidFill>
              <a:schemeClr val="accent5">
                <a:lumMod val="20000"/>
                <a:lumOff val="80000"/>
              </a:schemeClr>
            </a:solidFill>
            <a:round/>
            <a:headEnd/>
            <a:tailEnd type="stealth" w="lg" len="lg"/>
          </a:ln>
          <a:effectLst/>
        </p:spPr>
      </p:cxnSp>
      <p:cxnSp>
        <p:nvCxnSpPr>
          <p:cNvPr id="507941" name="AutoShape 37"/>
          <p:cNvCxnSpPr>
            <a:cxnSpLocks noChangeShapeType="1"/>
            <a:stCxn id="507919" idx="1"/>
            <a:endCxn id="507911" idx="0"/>
          </p:cNvCxnSpPr>
          <p:nvPr/>
        </p:nvCxnSpPr>
        <p:spPr bwMode="auto">
          <a:xfrm rot="10800000" flipV="1">
            <a:off x="6306831" y="4385714"/>
            <a:ext cx="1266934" cy="600108"/>
          </a:xfrm>
          <a:prstGeom prst="curvedConnector2">
            <a:avLst/>
          </a:prstGeom>
          <a:noFill/>
          <a:ln w="25400">
            <a:solidFill>
              <a:schemeClr val="accent5">
                <a:lumMod val="20000"/>
                <a:lumOff val="80000"/>
              </a:schemeClr>
            </a:solidFill>
            <a:round/>
            <a:headEnd/>
            <a:tailEnd type="stealth" w="lg" len="lg"/>
          </a:ln>
          <a:effectLst/>
        </p:spPr>
      </p:cxnSp>
      <p:cxnSp>
        <p:nvCxnSpPr>
          <p:cNvPr id="507942" name="AutoShape 38"/>
          <p:cNvCxnSpPr>
            <a:cxnSpLocks noChangeShapeType="1"/>
            <a:stCxn id="507919" idx="1"/>
            <a:endCxn id="507912" idx="0"/>
          </p:cNvCxnSpPr>
          <p:nvPr/>
        </p:nvCxnSpPr>
        <p:spPr bwMode="auto">
          <a:xfrm rot="10800000" flipV="1">
            <a:off x="7120443" y="4385713"/>
            <a:ext cx="453322" cy="1103345"/>
          </a:xfrm>
          <a:prstGeom prst="curvedConnector2">
            <a:avLst/>
          </a:prstGeom>
          <a:noFill/>
          <a:ln w="25400">
            <a:solidFill>
              <a:schemeClr val="accent5">
                <a:lumMod val="20000"/>
                <a:lumOff val="80000"/>
              </a:schemeClr>
            </a:solidFill>
            <a:round/>
            <a:headEnd/>
            <a:tailEnd type="stealth" w="lg" len="lg"/>
          </a:ln>
          <a:effectLst/>
        </p:spPr>
      </p:cxnSp>
      <p:sp>
        <p:nvSpPr>
          <p:cNvPr id="507943" name="AutoShape 39"/>
          <p:cNvSpPr>
            <a:spLocks noChangeArrowheads="1"/>
          </p:cNvSpPr>
          <p:nvPr/>
        </p:nvSpPr>
        <p:spPr bwMode="auto">
          <a:xfrm>
            <a:off x="395288" y="3393542"/>
            <a:ext cx="1584325" cy="1026058"/>
          </a:xfrm>
          <a:prstGeom prst="foldedCorner">
            <a:avLst>
              <a:gd name="adj" fmla="val 12500"/>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tIns="72000" bIns="0">
            <a:spAutoFit/>
          </a:bodyPr>
          <a:lstStyle/>
          <a:p>
            <a:pPr eaLnBrk="0" hangingPunct="0">
              <a:lnSpc>
                <a:spcPct val="100000"/>
              </a:lnSpc>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Software </a:t>
            </a:r>
          </a:p>
          <a:p>
            <a:pPr eaLnBrk="0" hangingPunct="0">
              <a:lnSpc>
                <a:spcPct val="100000"/>
              </a:lnSpc>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Requirements</a:t>
            </a:r>
          </a:p>
          <a:p>
            <a:pPr eaLnBrk="0" hangingPunct="0">
              <a:lnSpc>
                <a:spcPct val="100000"/>
              </a:lnSpc>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Specification</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cxnSp>
        <p:nvCxnSpPr>
          <p:cNvPr id="507944" name="AutoShape 40"/>
          <p:cNvCxnSpPr>
            <a:cxnSpLocks noChangeShapeType="1"/>
            <a:stCxn id="507946" idx="1"/>
            <a:endCxn id="507923" idx="0"/>
          </p:cNvCxnSpPr>
          <p:nvPr/>
        </p:nvCxnSpPr>
        <p:spPr bwMode="auto">
          <a:xfrm rot="10800000" flipV="1">
            <a:off x="2965450" y="4646612"/>
            <a:ext cx="1900238" cy="1144587"/>
          </a:xfrm>
          <a:prstGeom prst="curvedConnector2">
            <a:avLst/>
          </a:prstGeom>
          <a:noFill/>
          <a:ln w="25400">
            <a:solidFill>
              <a:schemeClr val="accent5">
                <a:lumMod val="20000"/>
                <a:lumOff val="80000"/>
              </a:schemeClr>
            </a:solidFill>
            <a:round/>
            <a:headEnd/>
            <a:tailEnd type="stealth" w="lg" len="lg"/>
          </a:ln>
          <a:effectLst/>
        </p:spPr>
      </p:cxnSp>
      <p:sp>
        <p:nvSpPr>
          <p:cNvPr id="507946" name="Rectangle 42"/>
          <p:cNvSpPr>
            <a:spLocks noChangeArrowheads="1"/>
          </p:cNvSpPr>
          <p:nvPr/>
        </p:nvSpPr>
        <p:spPr bwMode="auto">
          <a:xfrm>
            <a:off x="4865688" y="4323447"/>
            <a:ext cx="1053494" cy="646331"/>
          </a:xfrm>
          <a:prstGeom prst="rect">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Program</a:t>
            </a:r>
          </a:p>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Design</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cxnSp>
        <p:nvCxnSpPr>
          <p:cNvPr id="507947" name="AutoShape 43"/>
          <p:cNvCxnSpPr>
            <a:cxnSpLocks noChangeShapeType="1"/>
            <a:stCxn id="507912" idx="1"/>
            <a:endCxn id="507922" idx="3"/>
          </p:cNvCxnSpPr>
          <p:nvPr/>
        </p:nvCxnSpPr>
        <p:spPr bwMode="auto">
          <a:xfrm rot="10800000" flipV="1">
            <a:off x="6372226" y="5673724"/>
            <a:ext cx="288925" cy="459557"/>
          </a:xfrm>
          <a:prstGeom prst="curvedConnector3">
            <a:avLst>
              <a:gd name="adj1" fmla="val 50000"/>
            </a:avLst>
          </a:prstGeom>
          <a:noFill/>
          <a:ln w="25400">
            <a:solidFill>
              <a:schemeClr val="accent5">
                <a:lumMod val="20000"/>
                <a:lumOff val="80000"/>
              </a:schemeClr>
            </a:solidFill>
            <a:round/>
            <a:headEnd/>
            <a:tailEnd type="stealth" w="lg" len="lg"/>
          </a:ln>
          <a:effectLst/>
        </p:spPr>
      </p:cxnSp>
      <p:sp>
        <p:nvSpPr>
          <p:cNvPr id="507948" name="Oval 44"/>
          <p:cNvSpPr>
            <a:spLocks noChangeArrowheads="1"/>
          </p:cNvSpPr>
          <p:nvPr/>
        </p:nvSpPr>
        <p:spPr bwMode="auto">
          <a:xfrm>
            <a:off x="3132138" y="5043249"/>
            <a:ext cx="2303462" cy="519351"/>
          </a:xfrm>
          <a:prstGeom prst="ellipse">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Design Review</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7949" name="AutoShape 45"/>
          <p:cNvSpPr>
            <a:spLocks noChangeArrowheads="1"/>
          </p:cNvSpPr>
          <p:nvPr/>
        </p:nvSpPr>
        <p:spPr bwMode="auto">
          <a:xfrm>
            <a:off x="7380288" y="4675190"/>
            <a:ext cx="1395412" cy="733842"/>
          </a:xfrm>
          <a:prstGeom prst="foldedCorner">
            <a:avLst>
              <a:gd name="adj" fmla="val 12500"/>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Operating</a:t>
            </a:r>
          </a:p>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Instructions</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cxnSp>
        <p:nvCxnSpPr>
          <p:cNvPr id="507950" name="AutoShape 46"/>
          <p:cNvCxnSpPr>
            <a:cxnSpLocks noChangeShapeType="1"/>
            <a:stCxn id="507913" idx="3"/>
            <a:endCxn id="507949" idx="2"/>
          </p:cNvCxnSpPr>
          <p:nvPr/>
        </p:nvCxnSpPr>
        <p:spPr bwMode="auto">
          <a:xfrm flipH="1" flipV="1">
            <a:off x="8077994" y="5409032"/>
            <a:ext cx="243859" cy="912393"/>
          </a:xfrm>
          <a:prstGeom prst="curvedConnector4">
            <a:avLst>
              <a:gd name="adj1" fmla="val -93743"/>
              <a:gd name="adj2" fmla="val 60120"/>
            </a:avLst>
          </a:prstGeom>
          <a:noFill/>
          <a:ln w="25400">
            <a:solidFill>
              <a:schemeClr val="accent5">
                <a:lumMod val="20000"/>
                <a:lumOff val="80000"/>
              </a:schemeClr>
            </a:solidFill>
            <a:round/>
            <a:headEnd/>
            <a:tailEnd type="stealth" w="lg" len="lg"/>
          </a:ln>
          <a:effectLst/>
        </p:spPr>
      </p:cxnSp>
      <p:sp>
        <p:nvSpPr>
          <p:cNvPr id="507917" name="Rectangle 13"/>
          <p:cNvSpPr>
            <a:spLocks noChangeArrowheads="1"/>
          </p:cNvSpPr>
          <p:nvPr/>
        </p:nvSpPr>
        <p:spPr bwMode="auto">
          <a:xfrm>
            <a:off x="5914970" y="3200949"/>
            <a:ext cx="888385" cy="369332"/>
          </a:xfrm>
          <a:prstGeom prst="rect">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Coding</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7951" name="Rectangle 47"/>
          <p:cNvSpPr>
            <a:spLocks noChangeArrowheads="1"/>
          </p:cNvSpPr>
          <p:nvPr/>
        </p:nvSpPr>
        <p:spPr bwMode="auto">
          <a:xfrm>
            <a:off x="6210356" y="3544353"/>
            <a:ext cx="1311578" cy="369332"/>
          </a:xfrm>
          <a:prstGeom prst="rect">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Integration</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7918" name="Rectangle 14"/>
          <p:cNvSpPr>
            <a:spLocks noChangeArrowheads="1"/>
          </p:cNvSpPr>
          <p:nvPr/>
        </p:nvSpPr>
        <p:spPr bwMode="auto">
          <a:xfrm>
            <a:off x="6880225" y="3861853"/>
            <a:ext cx="918585" cy="369332"/>
          </a:xfrm>
          <a:prstGeom prst="rect">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Testing</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7919" name="Rectangle 15"/>
          <p:cNvSpPr>
            <a:spLocks noChangeArrowheads="1"/>
          </p:cNvSpPr>
          <p:nvPr/>
        </p:nvSpPr>
        <p:spPr bwMode="auto">
          <a:xfrm>
            <a:off x="7573765" y="4201048"/>
            <a:ext cx="808235" cy="369332"/>
          </a:xfrm>
          <a:prstGeom prst="rect">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Usage</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cxnSp>
        <p:nvCxnSpPr>
          <p:cNvPr id="507954" name="AutoShape 50"/>
          <p:cNvCxnSpPr>
            <a:cxnSpLocks noChangeShapeType="1"/>
            <a:stCxn id="507953" idx="1"/>
            <a:endCxn id="507906" idx="3"/>
          </p:cNvCxnSpPr>
          <p:nvPr/>
        </p:nvCxnSpPr>
        <p:spPr bwMode="auto">
          <a:xfrm rot="10800000" flipV="1">
            <a:off x="1981201" y="1990725"/>
            <a:ext cx="595313" cy="276910"/>
          </a:xfrm>
          <a:prstGeom prst="curvedConnector3">
            <a:avLst>
              <a:gd name="adj1" fmla="val 50000"/>
            </a:avLst>
          </a:prstGeom>
          <a:noFill/>
          <a:ln w="25400">
            <a:solidFill>
              <a:schemeClr val="accent5">
                <a:lumMod val="20000"/>
                <a:lumOff val="80000"/>
              </a:schemeClr>
            </a:solidFill>
            <a:round/>
            <a:headEnd/>
            <a:tailEnd type="stealth" w="lg" len="lg"/>
          </a:ln>
          <a:effectLst/>
        </p:spPr>
      </p:cxnSp>
      <p:cxnSp>
        <p:nvCxnSpPr>
          <p:cNvPr id="507955" name="AutoShape 51"/>
          <p:cNvCxnSpPr>
            <a:cxnSpLocks noChangeShapeType="1"/>
            <a:stCxn id="507953" idx="1"/>
            <a:endCxn id="507909" idx="0"/>
          </p:cNvCxnSpPr>
          <p:nvPr/>
        </p:nvCxnSpPr>
        <p:spPr bwMode="auto">
          <a:xfrm rot="10800000" flipV="1">
            <a:off x="2413027" y="1990725"/>
            <a:ext cx="163487" cy="639544"/>
          </a:xfrm>
          <a:prstGeom prst="curvedConnector2">
            <a:avLst/>
          </a:prstGeom>
          <a:noFill/>
          <a:ln w="25400">
            <a:solidFill>
              <a:schemeClr val="accent5">
                <a:lumMod val="20000"/>
                <a:lumOff val="80000"/>
              </a:schemeClr>
            </a:solidFill>
            <a:round/>
            <a:headEnd/>
            <a:tailEnd type="stealth" w="lg" len="lg"/>
          </a:ln>
          <a:effectLst/>
        </p:spPr>
      </p:cxnSp>
      <p:cxnSp>
        <p:nvCxnSpPr>
          <p:cNvPr id="507956" name="AutoShape 52"/>
          <p:cNvCxnSpPr>
            <a:cxnSpLocks noChangeShapeType="1"/>
            <a:stCxn id="507914" idx="2"/>
            <a:endCxn id="507933" idx="0"/>
          </p:cNvCxnSpPr>
          <p:nvPr/>
        </p:nvCxnSpPr>
        <p:spPr bwMode="auto">
          <a:xfrm rot="5400000">
            <a:off x="3309864" y="2520253"/>
            <a:ext cx="821565" cy="770066"/>
          </a:xfrm>
          <a:prstGeom prst="curvedConnector3">
            <a:avLst>
              <a:gd name="adj1" fmla="val 50000"/>
            </a:avLst>
          </a:prstGeom>
          <a:noFill/>
          <a:ln w="25400">
            <a:solidFill>
              <a:schemeClr val="accent5">
                <a:lumMod val="20000"/>
                <a:lumOff val="80000"/>
              </a:schemeClr>
            </a:solidFill>
            <a:round/>
            <a:headEnd/>
            <a:tailEnd type="stealth" w="lg" len="lg"/>
          </a:ln>
          <a:effectLst/>
        </p:spPr>
      </p:cxnSp>
      <p:cxnSp>
        <p:nvCxnSpPr>
          <p:cNvPr id="507957" name="AutoShape 53"/>
          <p:cNvCxnSpPr>
            <a:cxnSpLocks noChangeShapeType="1"/>
            <a:stCxn id="507915" idx="2"/>
            <a:endCxn id="507910" idx="0"/>
          </p:cNvCxnSpPr>
          <p:nvPr/>
        </p:nvCxnSpPr>
        <p:spPr bwMode="auto">
          <a:xfrm rot="5400000">
            <a:off x="4019580" y="2975778"/>
            <a:ext cx="1257837" cy="708025"/>
          </a:xfrm>
          <a:prstGeom prst="curvedConnector3">
            <a:avLst>
              <a:gd name="adj1" fmla="val 50000"/>
            </a:avLst>
          </a:prstGeom>
          <a:noFill/>
          <a:ln w="25400">
            <a:solidFill>
              <a:schemeClr val="accent5">
                <a:lumMod val="20000"/>
                <a:lumOff val="80000"/>
              </a:schemeClr>
            </a:solidFill>
            <a:round/>
            <a:headEnd/>
            <a:tailEnd type="stealth" w="lg" len="lg"/>
          </a:ln>
          <a:effectLst/>
        </p:spPr>
      </p:cxnSp>
      <p:cxnSp>
        <p:nvCxnSpPr>
          <p:cNvPr id="507958" name="AutoShape 54"/>
          <p:cNvCxnSpPr>
            <a:cxnSpLocks noChangeShapeType="1"/>
            <a:stCxn id="507916" idx="2"/>
            <a:endCxn id="507946" idx="0"/>
          </p:cNvCxnSpPr>
          <p:nvPr/>
        </p:nvCxnSpPr>
        <p:spPr bwMode="auto">
          <a:xfrm rot="5400000">
            <a:off x="5018635" y="3656067"/>
            <a:ext cx="1041181" cy="293579"/>
          </a:xfrm>
          <a:prstGeom prst="curvedConnector3">
            <a:avLst>
              <a:gd name="adj1" fmla="val 50000"/>
            </a:avLst>
          </a:prstGeom>
          <a:noFill/>
          <a:ln w="25400">
            <a:solidFill>
              <a:schemeClr val="accent5">
                <a:lumMod val="20000"/>
                <a:lumOff val="80000"/>
              </a:schemeClr>
            </a:solidFill>
            <a:round/>
            <a:headEnd/>
            <a:tailEnd type="stealth" w="lg" len="lg"/>
          </a:ln>
          <a:effectLst/>
        </p:spPr>
      </p:cxnSp>
      <p:cxnSp>
        <p:nvCxnSpPr>
          <p:cNvPr id="507959" name="AutoShape 55"/>
          <p:cNvCxnSpPr>
            <a:cxnSpLocks noChangeShapeType="1"/>
            <a:stCxn id="507917" idx="1"/>
            <a:endCxn id="507911" idx="0"/>
          </p:cNvCxnSpPr>
          <p:nvPr/>
        </p:nvCxnSpPr>
        <p:spPr bwMode="auto">
          <a:xfrm rot="10800000" flipH="1" flipV="1">
            <a:off x="5914969" y="3385614"/>
            <a:ext cx="391861" cy="1600207"/>
          </a:xfrm>
          <a:prstGeom prst="curvedConnector4">
            <a:avLst>
              <a:gd name="adj1" fmla="val -58337"/>
              <a:gd name="adj2" fmla="val 55770"/>
            </a:avLst>
          </a:prstGeom>
          <a:noFill/>
          <a:ln w="25400">
            <a:solidFill>
              <a:schemeClr val="accent5">
                <a:lumMod val="20000"/>
                <a:lumOff val="80000"/>
              </a:schemeClr>
            </a:solidFill>
            <a:round/>
            <a:headEnd/>
            <a:tailEnd type="stealth" w="lg" len="lg"/>
          </a:ln>
          <a:effectLst/>
        </p:spPr>
      </p:cxnSp>
      <p:cxnSp>
        <p:nvCxnSpPr>
          <p:cNvPr id="507960" name="AutoShape 56"/>
          <p:cNvCxnSpPr>
            <a:cxnSpLocks noChangeShapeType="1"/>
            <a:stCxn id="507946" idx="2"/>
            <a:endCxn id="507911" idx="1"/>
          </p:cNvCxnSpPr>
          <p:nvPr/>
        </p:nvCxnSpPr>
        <p:spPr bwMode="auto">
          <a:xfrm rot="16200000" flipH="1">
            <a:off x="5527181" y="4835031"/>
            <a:ext cx="200710" cy="470203"/>
          </a:xfrm>
          <a:prstGeom prst="curvedConnector2">
            <a:avLst/>
          </a:prstGeom>
          <a:noFill/>
          <a:ln w="25400">
            <a:solidFill>
              <a:schemeClr val="accent5">
                <a:lumMod val="20000"/>
                <a:lumOff val="80000"/>
              </a:schemeClr>
            </a:solidFill>
            <a:round/>
            <a:headEnd/>
            <a:tailEnd type="stealth" w="lg" len="lg"/>
          </a:ln>
          <a:effectLst/>
        </p:spPr>
      </p:cxnSp>
      <p:sp>
        <p:nvSpPr>
          <p:cNvPr id="507961" name="Oval 57"/>
          <p:cNvSpPr>
            <a:spLocks noChangeArrowheads="1"/>
          </p:cNvSpPr>
          <p:nvPr/>
        </p:nvSpPr>
        <p:spPr bwMode="auto">
          <a:xfrm>
            <a:off x="3657600" y="5638800"/>
            <a:ext cx="1554163" cy="908864"/>
          </a:xfrm>
          <a:prstGeom prst="ellipse">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Code Review</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cxnSp>
        <p:nvCxnSpPr>
          <p:cNvPr id="507962" name="AutoShape 58"/>
          <p:cNvCxnSpPr>
            <a:cxnSpLocks noChangeShapeType="1"/>
            <a:stCxn id="507911" idx="2"/>
            <a:endCxn id="507961" idx="0"/>
          </p:cNvCxnSpPr>
          <p:nvPr/>
        </p:nvCxnSpPr>
        <p:spPr bwMode="auto">
          <a:xfrm rot="5400000">
            <a:off x="5228934" y="4560903"/>
            <a:ext cx="283646" cy="1872149"/>
          </a:xfrm>
          <a:prstGeom prst="curvedConnector3">
            <a:avLst>
              <a:gd name="adj1" fmla="val 50000"/>
            </a:avLst>
          </a:prstGeom>
          <a:noFill/>
          <a:ln w="25400">
            <a:solidFill>
              <a:schemeClr val="accent5">
                <a:lumMod val="20000"/>
                <a:lumOff val="80000"/>
              </a:schemeClr>
            </a:solidFill>
            <a:round/>
            <a:headEnd/>
            <a:tailEnd type="stealth" w="lg" len="lg"/>
          </a:ln>
          <a:effectLst/>
        </p:spPr>
      </p:cxnSp>
      <p:cxnSp>
        <p:nvCxnSpPr>
          <p:cNvPr id="507963" name="AutoShape 59"/>
          <p:cNvCxnSpPr>
            <a:cxnSpLocks noChangeShapeType="1"/>
            <a:stCxn id="507961" idx="7"/>
            <a:endCxn id="507911" idx="2"/>
          </p:cNvCxnSpPr>
          <p:nvPr/>
        </p:nvCxnSpPr>
        <p:spPr bwMode="auto">
          <a:xfrm rot="5400000" flipH="1" flipV="1">
            <a:off x="5437123" y="4902192"/>
            <a:ext cx="416746" cy="1322670"/>
          </a:xfrm>
          <a:prstGeom prst="curvedConnector3">
            <a:avLst>
              <a:gd name="adj1" fmla="val 50000"/>
            </a:avLst>
          </a:prstGeom>
          <a:noFill/>
          <a:ln w="25400">
            <a:solidFill>
              <a:schemeClr val="accent5">
                <a:lumMod val="20000"/>
                <a:lumOff val="80000"/>
              </a:schemeClr>
            </a:solidFill>
            <a:round/>
            <a:headEnd/>
            <a:tailEnd type="stealth" w="lg" len="lg"/>
          </a:ln>
          <a:effectLst/>
        </p:spPr>
      </p:cxnSp>
      <p:sp>
        <p:nvSpPr>
          <p:cNvPr id="507923" name="AutoShape 19"/>
          <p:cNvSpPr>
            <a:spLocks noChangeArrowheads="1"/>
          </p:cNvSpPr>
          <p:nvPr/>
        </p:nvSpPr>
        <p:spPr bwMode="auto">
          <a:xfrm>
            <a:off x="2501900" y="5791200"/>
            <a:ext cx="927100" cy="681424"/>
          </a:xfrm>
          <a:prstGeom prst="foldedCorner">
            <a:avLst>
              <a:gd name="adj" fmla="val 12500"/>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bIns="0">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Final</a:t>
            </a:r>
          </a:p>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Design</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75" name="TextBox 74"/>
          <p:cNvSpPr txBox="1"/>
          <p:nvPr/>
        </p:nvSpPr>
        <p:spPr>
          <a:xfrm>
            <a:off x="6065543" y="1729026"/>
            <a:ext cx="2749471" cy="861774"/>
          </a:xfrm>
          <a:prstGeom prst="rect">
            <a:avLst/>
          </a:prstGeom>
          <a:noFill/>
        </p:spPr>
        <p:txBody>
          <a:bodyPr wrap="none" rtlCol="0">
            <a:spAutoFit/>
          </a:bodyPr>
          <a:lstStyle/>
          <a:p>
            <a:pPr algn="r"/>
            <a:r>
              <a:rPr lang="en-US" b="1" dirty="0" smtClean="0">
                <a:effectLst>
                  <a:outerShdw blurRad="38100" dist="38100" dir="2700000" algn="tl">
                    <a:srgbClr val="000000">
                      <a:alpha val="43137"/>
                    </a:srgbClr>
                  </a:outerShdw>
                </a:effectLst>
              </a:rPr>
              <a:t>Full of documents,</a:t>
            </a:r>
          </a:p>
          <a:p>
            <a:pPr algn="r"/>
            <a:r>
              <a:rPr lang="en-US" b="1" dirty="0" smtClean="0">
                <a:effectLst>
                  <a:outerShdw blurRad="38100" dist="38100" dir="2700000" algn="tl">
                    <a:srgbClr val="000000">
                      <a:alpha val="43137"/>
                    </a:srgbClr>
                  </a:outerShdw>
                </a:effectLst>
              </a:rPr>
              <a:t> diagrams, etc.</a:t>
            </a:r>
            <a:endParaRPr lang="en-US" b="1" dirty="0">
              <a:effectLst>
                <a:outerShdw blurRad="38100" dist="38100" dir="2700000" algn="tl">
                  <a:srgbClr val="000000">
                    <a:alpha val="43137"/>
                  </a:srgbClr>
                </a:outerShdw>
              </a:effectLst>
            </a:endParaRPr>
          </a:p>
        </p:txBody>
      </p:sp>
      <p:sp>
        <p:nvSpPr>
          <p:cNvPr id="507945" name="Oval 41"/>
          <p:cNvSpPr>
            <a:spLocks noChangeArrowheads="1"/>
          </p:cNvSpPr>
          <p:nvPr/>
        </p:nvSpPr>
        <p:spPr bwMode="auto">
          <a:xfrm>
            <a:off x="2124074" y="4196536"/>
            <a:ext cx="1304925" cy="908864"/>
          </a:xfrm>
          <a:prstGeom prst="ellipse">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Prelim.</a:t>
            </a:r>
          </a:p>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Review</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8931" name="Picture 3" descr="Gymnast%20for%20AD%200606-1"/>
          <p:cNvPicPr>
            <a:picLocks noChangeAspect="1" noChangeArrowheads="1"/>
          </p:cNvPicPr>
          <p:nvPr/>
        </p:nvPicPr>
        <p:blipFill>
          <a:blip r:embed="rId3" cstate="print">
            <a:lum bright="6000" contrast="-24000"/>
            <a:extLst>
              <a:ext uri="{28A0092B-C50C-407E-A947-70E740481C1C}">
                <a14:useLocalDpi xmlns:a14="http://schemas.microsoft.com/office/drawing/2010/main"/>
              </a:ext>
            </a:extLst>
          </a:blip>
          <a:srcRect/>
          <a:stretch>
            <a:fillRect/>
          </a:stretch>
        </p:blipFill>
        <p:spPr bwMode="auto">
          <a:xfrm rot="-151345">
            <a:off x="1745634" y="3156890"/>
            <a:ext cx="5509858" cy="2666756"/>
          </a:xfrm>
          <a:prstGeom prst="roundRect">
            <a:avLst>
              <a:gd name="adj" fmla="val 7614"/>
            </a:avLst>
          </a:prstGeom>
          <a:noFill/>
          <a:ln w="9525">
            <a:solidFill>
              <a:srgbClr val="416791"/>
            </a:solidFill>
            <a:miter lim="800000"/>
            <a:headEnd/>
            <a:tailEnd/>
          </a:ln>
        </p:spPr>
      </p:pic>
      <p:sp>
        <p:nvSpPr>
          <p:cNvPr id="4" name="Title 1"/>
          <p:cNvSpPr>
            <a:spLocks noGrp="1"/>
          </p:cNvSpPr>
          <p:nvPr>
            <p:ph type="ctrTitle"/>
          </p:nvPr>
        </p:nvSpPr>
        <p:spPr>
          <a:xfrm>
            <a:off x="457200" y="1828800"/>
            <a:ext cx="8229600" cy="685800"/>
          </a:xfrm>
        </p:spPr>
        <p:txBody>
          <a:bodyPr/>
          <a:lstStyle/>
          <a:p>
            <a:r>
              <a:rPr lang="en-US" dirty="0" smtClean="0"/>
              <a:t>Agile Development</a:t>
            </a:r>
            <a:endParaRPr 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a:t>The Agile Manifesto</a:t>
            </a:r>
          </a:p>
        </p:txBody>
      </p:sp>
      <p:sp>
        <p:nvSpPr>
          <p:cNvPr id="510979" name="Rectangle 3"/>
          <p:cNvSpPr>
            <a:spLocks noGrp="1" noChangeArrowheads="1"/>
          </p:cNvSpPr>
          <p:nvPr>
            <p:ph idx="1"/>
          </p:nvPr>
        </p:nvSpPr>
        <p:spPr>
          <a:xfrm>
            <a:off x="609600" y="1416050"/>
            <a:ext cx="7924800" cy="3173818"/>
          </a:xfr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lvl="1" indent="0">
              <a:lnSpc>
                <a:spcPct val="105000"/>
              </a:lnSpc>
              <a:spcBef>
                <a:spcPts val="0"/>
              </a:spcBef>
              <a:spcAft>
                <a:spcPct val="0"/>
              </a:spcAft>
              <a:buClr>
                <a:schemeClr val="accent5">
                  <a:lumMod val="40000"/>
                  <a:lumOff val="60000"/>
                </a:schemeClr>
              </a:buClr>
              <a:buSzPct val="70000"/>
              <a:buNone/>
              <a:tabLst>
                <a:tab pos="282575" algn="l"/>
              </a:tabLst>
            </a:pPr>
            <a:endParaRPr lang="en-US" sz="3200" noProof="1" smtClean="0">
              <a:solidFill>
                <a:schemeClr val="accent5">
                  <a:lumMod val="20000"/>
                  <a:lumOff val="80000"/>
                </a:schemeClr>
              </a:solidFill>
              <a:cs typeface="Consolas" pitchFamily="49" charset="0"/>
            </a:endParaRPr>
          </a:p>
          <a:p>
            <a:pPr marL="0" lvl="1" indent="0">
              <a:lnSpc>
                <a:spcPct val="105000"/>
              </a:lnSpc>
              <a:spcBef>
                <a:spcPts val="0"/>
              </a:spcBef>
              <a:spcAft>
                <a:spcPct val="0"/>
              </a:spcAft>
              <a:buClr>
                <a:schemeClr val="accent5">
                  <a:lumMod val="40000"/>
                  <a:lumOff val="60000"/>
                </a:schemeClr>
              </a:buClr>
              <a:buSzPct val="70000"/>
              <a:buNone/>
              <a:tabLst>
                <a:tab pos="282575" algn="l"/>
              </a:tabLst>
            </a:pPr>
            <a:r>
              <a:rPr lang="en-US" sz="3200" noProof="1" smtClean="0">
                <a:cs typeface="Consolas" pitchFamily="49" charset="0"/>
              </a:rPr>
              <a:t>“Our highest priority is to satisfy the </a:t>
            </a:r>
          </a:p>
          <a:p>
            <a:pPr marL="0" lvl="1" indent="0">
              <a:lnSpc>
                <a:spcPct val="105000"/>
              </a:lnSpc>
              <a:spcBef>
                <a:spcPts val="0"/>
              </a:spcBef>
              <a:spcAft>
                <a:spcPct val="0"/>
              </a:spcAft>
              <a:buClr>
                <a:schemeClr val="accent5">
                  <a:lumMod val="40000"/>
                  <a:lumOff val="60000"/>
                </a:schemeClr>
              </a:buClr>
              <a:buSzPct val="70000"/>
              <a:buNone/>
              <a:tabLst>
                <a:tab pos="282575" algn="l"/>
              </a:tabLst>
            </a:pPr>
            <a:r>
              <a:rPr lang="en-US" sz="3200" noProof="1" smtClean="0">
                <a:cs typeface="Consolas" pitchFamily="49" charset="0"/>
              </a:rPr>
              <a:t>customer through early and continuous</a:t>
            </a:r>
          </a:p>
          <a:p>
            <a:pPr marL="0" lvl="1" indent="0">
              <a:lnSpc>
                <a:spcPct val="105000"/>
              </a:lnSpc>
              <a:spcBef>
                <a:spcPts val="0"/>
              </a:spcBef>
              <a:spcAft>
                <a:spcPct val="0"/>
              </a:spcAft>
              <a:buClr>
                <a:schemeClr val="accent5">
                  <a:lumMod val="40000"/>
                  <a:lumOff val="60000"/>
                </a:schemeClr>
              </a:buClr>
              <a:buSzPct val="70000"/>
              <a:buNone/>
              <a:tabLst>
                <a:tab pos="282575" algn="l"/>
              </a:tabLst>
            </a:pPr>
            <a:r>
              <a:rPr lang="en-US" sz="3200" noProof="1" smtClean="0">
                <a:cs typeface="Consolas" pitchFamily="49" charset="0"/>
              </a:rPr>
              <a:t>delivery of valuable software“</a:t>
            </a:r>
          </a:p>
          <a:p>
            <a:pPr marL="0" lvl="1" indent="0">
              <a:lnSpc>
                <a:spcPct val="105000"/>
              </a:lnSpc>
              <a:spcBef>
                <a:spcPts val="0"/>
              </a:spcBef>
              <a:spcAft>
                <a:spcPct val="0"/>
              </a:spcAft>
              <a:buClr>
                <a:schemeClr val="accent5">
                  <a:lumMod val="40000"/>
                  <a:lumOff val="60000"/>
                </a:schemeClr>
              </a:buClr>
              <a:buSzPct val="70000"/>
              <a:buNone/>
              <a:tabLst>
                <a:tab pos="282575" algn="l"/>
              </a:tabLst>
            </a:pPr>
            <a:endParaRPr lang="en-US" sz="3200" noProof="1" smtClean="0">
              <a:cs typeface="Consolas" pitchFamily="49" charset="0"/>
            </a:endParaRPr>
          </a:p>
          <a:p>
            <a:pPr marL="0" lvl="1" indent="0">
              <a:lnSpc>
                <a:spcPct val="105000"/>
              </a:lnSpc>
              <a:spcBef>
                <a:spcPts val="0"/>
              </a:spcBef>
              <a:spcAft>
                <a:spcPct val="0"/>
              </a:spcAft>
              <a:buClr>
                <a:schemeClr val="accent5">
                  <a:lumMod val="40000"/>
                  <a:lumOff val="60000"/>
                </a:schemeClr>
              </a:buClr>
              <a:buSzPct val="70000"/>
              <a:buNone/>
              <a:tabLst>
                <a:tab pos="282575" algn="l"/>
              </a:tabLst>
            </a:pPr>
            <a:r>
              <a:rPr lang="en-US" sz="3200" noProof="1" smtClean="0">
                <a:cs typeface="Consolas" pitchFamily="49" charset="0"/>
              </a:rPr>
              <a:t>                            </a:t>
            </a:r>
            <a:r>
              <a:rPr lang="en-US" sz="3200" noProof="1" smtClean="0">
                <a:solidFill>
                  <a:schemeClr val="accent5">
                    <a:lumMod val="20000"/>
                    <a:lumOff val="80000"/>
                  </a:schemeClr>
                </a:solidFill>
                <a:cs typeface="Consolas" pitchFamily="49" charset="0"/>
              </a:rPr>
              <a:t>		</a:t>
            </a:r>
            <a:endParaRPr lang="en-US" sz="3200" noProof="1">
              <a:solidFill>
                <a:schemeClr val="accent5">
                  <a:lumMod val="20000"/>
                  <a:lumOff val="80000"/>
                </a:schemeClr>
              </a:solidFill>
              <a:cs typeface="Consolas" pitchFamily="49" charset="0"/>
            </a:endParaRPr>
          </a:p>
        </p:txBody>
      </p:sp>
      <p:sp>
        <p:nvSpPr>
          <p:cNvPr id="4" name="TextBox 3"/>
          <p:cNvSpPr txBox="1"/>
          <p:nvPr/>
        </p:nvSpPr>
        <p:spPr>
          <a:xfrm>
            <a:off x="5386269" y="3972580"/>
            <a:ext cx="3071931" cy="523220"/>
          </a:xfrm>
          <a:prstGeom prst="rect">
            <a:avLst/>
          </a:prstGeom>
          <a:noFill/>
        </p:spPr>
        <p:txBody>
          <a:bodyPr wrap="none" rtlCol="0">
            <a:spAutoFit/>
          </a:bodyPr>
          <a:lstStyle/>
          <a:p>
            <a:r>
              <a:rPr lang="en-US" sz="2800" b="1" i="1" noProof="1" smtClean="0">
                <a:solidFill>
                  <a:schemeClr val="accent5">
                    <a:lumMod val="20000"/>
                    <a:lumOff val="80000"/>
                  </a:schemeClr>
                </a:solidFill>
                <a:effectLst>
                  <a:outerShdw blurRad="38100" dist="38100" dir="2700000" algn="tl">
                    <a:srgbClr val="000000">
                      <a:alpha val="43137"/>
                    </a:srgbClr>
                  </a:outerShdw>
                </a:effectLst>
                <a:cs typeface="Consolas" pitchFamily="49" charset="0"/>
              </a:rPr>
              <a:t>Manifesto for Agile</a:t>
            </a:r>
            <a:endParaRPr lang="en-US" sz="2800" b="1" i="1" dirty="0">
              <a:solidFill>
                <a:schemeClr val="accent5">
                  <a:lumMod val="20000"/>
                  <a:lumOff val="80000"/>
                </a:schemeClr>
              </a:solidFill>
              <a:effectLst>
                <a:outerShdw blurRad="38100" dist="38100" dir="2700000" algn="tl">
                  <a:srgbClr val="000000">
                    <a:alpha val="43137"/>
                  </a:srgbClr>
                </a:outerShdw>
              </a:effectLst>
            </a:endParaRPr>
          </a:p>
        </p:txBody>
      </p:sp>
      <p:pic>
        <p:nvPicPr>
          <p:cNvPr id="10242" name="Picture 2" descr="http://cis.scc.spokane.edu/_images/bhit/cis/agile.jpg"/>
          <p:cNvPicPr>
            <a:picLocks noChangeAspect="1" noChangeArrowheads="1"/>
          </p:cNvPicPr>
          <p:nvPr/>
        </p:nvPicPr>
        <p:blipFill>
          <a:blip r:embed="rId2" cstate="print">
            <a:lum bright="-10000"/>
            <a:extLst>
              <a:ext uri="{28A0092B-C50C-407E-A947-70E740481C1C}">
                <a14:useLocalDpi xmlns:a14="http://schemas.microsoft.com/office/drawing/2010/main"/>
              </a:ext>
            </a:extLst>
          </a:blip>
          <a:srcRect/>
          <a:stretch>
            <a:fillRect/>
          </a:stretch>
        </p:blipFill>
        <p:spPr bwMode="auto">
          <a:xfrm>
            <a:off x="609600" y="5105400"/>
            <a:ext cx="7924800" cy="1219200"/>
          </a:xfrm>
          <a:prstGeom prst="roundRect">
            <a:avLst>
              <a:gd name="adj" fmla="val 4401"/>
            </a:avLst>
          </a:prstGeom>
          <a:noFill/>
          <a:ln w="3175">
            <a:solidFill>
              <a:schemeClr val="tx1">
                <a:lumMod val="40000"/>
                <a:lumOff val="60000"/>
                <a:alpha val="70000"/>
              </a:schemeClr>
            </a:solid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03" name="Rectangle 3"/>
          <p:cNvSpPr>
            <a:spLocks noGrp="1" noChangeArrowheads="1"/>
          </p:cNvSpPr>
          <p:nvPr>
            <p:ph type="title"/>
          </p:nvPr>
        </p:nvSpPr>
        <p:spPr/>
        <p:txBody>
          <a:bodyPr/>
          <a:lstStyle/>
          <a:p>
            <a:r>
              <a:rPr lang="en-US"/>
              <a:t>The Agile Spirit</a:t>
            </a:r>
            <a:endParaRPr lang="bg-BG"/>
          </a:p>
        </p:txBody>
      </p:sp>
      <p:sp>
        <p:nvSpPr>
          <p:cNvPr id="512002" name="Rectangle 2"/>
          <p:cNvSpPr>
            <a:spLocks noGrp="1" noChangeArrowheads="1"/>
          </p:cNvSpPr>
          <p:nvPr>
            <p:ph idx="1"/>
          </p:nvPr>
        </p:nvSpPr>
        <p:spPr/>
        <p:txBody>
          <a:bodyPr/>
          <a:lstStyle/>
          <a:p>
            <a:r>
              <a:rPr lang="en-US" sz="3000" dirty="0"/>
              <a:t>Incremental</a:t>
            </a:r>
          </a:p>
          <a:p>
            <a:pPr lvl="1"/>
            <a:r>
              <a:rPr lang="en-US" sz="2700" dirty="0">
                <a:solidFill>
                  <a:schemeClr val="accent5">
                    <a:lumMod val="20000"/>
                    <a:lumOff val="80000"/>
                  </a:schemeClr>
                </a:solidFill>
                <a:effectLst>
                  <a:outerShdw blurRad="38100" dist="38100" dir="2700000" algn="tl">
                    <a:srgbClr val="000000"/>
                  </a:outerShdw>
                </a:effectLst>
              </a:rPr>
              <a:t>Working software</a:t>
            </a:r>
            <a:r>
              <a:rPr lang="en-US" sz="2700" dirty="0">
                <a:solidFill>
                  <a:schemeClr val="accent5">
                    <a:lumMod val="20000"/>
                    <a:lumOff val="80000"/>
                  </a:schemeClr>
                </a:solidFill>
              </a:rPr>
              <a:t> </a:t>
            </a:r>
            <a:r>
              <a:rPr lang="en-US" sz="2700" dirty="0"/>
              <a:t>over comprehensive documentation</a:t>
            </a:r>
          </a:p>
          <a:p>
            <a:r>
              <a:rPr lang="en-US" sz="3000" dirty="0"/>
              <a:t>Cooperation</a:t>
            </a:r>
          </a:p>
          <a:p>
            <a:pPr lvl="1"/>
            <a:r>
              <a:rPr lang="en-US" sz="2700" dirty="0">
                <a:solidFill>
                  <a:schemeClr val="accent5">
                    <a:lumMod val="20000"/>
                    <a:lumOff val="80000"/>
                  </a:schemeClr>
                </a:solidFill>
                <a:effectLst>
                  <a:outerShdw blurRad="38100" dist="38100" dir="2700000" algn="tl">
                    <a:srgbClr val="000000"/>
                  </a:outerShdw>
                </a:effectLst>
              </a:rPr>
              <a:t>Customer collaboration</a:t>
            </a:r>
            <a:r>
              <a:rPr lang="en-US" sz="2700" dirty="0">
                <a:solidFill>
                  <a:schemeClr val="accent5">
                    <a:lumMod val="20000"/>
                    <a:lumOff val="80000"/>
                  </a:schemeClr>
                </a:solidFill>
              </a:rPr>
              <a:t> </a:t>
            </a:r>
            <a:r>
              <a:rPr lang="en-US" sz="2700" dirty="0"/>
              <a:t>over contract negotiation</a:t>
            </a:r>
          </a:p>
          <a:p>
            <a:r>
              <a:rPr lang="en-US" sz="3000" dirty="0"/>
              <a:t>Straightforward</a:t>
            </a:r>
          </a:p>
          <a:p>
            <a:pPr lvl="1"/>
            <a:r>
              <a:rPr lang="en-US" sz="2700" dirty="0">
                <a:solidFill>
                  <a:schemeClr val="accent5">
                    <a:lumMod val="20000"/>
                    <a:lumOff val="80000"/>
                  </a:schemeClr>
                </a:solidFill>
                <a:effectLst>
                  <a:outerShdw blurRad="38100" dist="38100" dir="2700000" algn="tl">
                    <a:srgbClr val="000000"/>
                  </a:outerShdw>
                </a:effectLst>
              </a:rPr>
              <a:t>Individuals and interactions</a:t>
            </a:r>
            <a:r>
              <a:rPr lang="en-US" sz="2700" dirty="0">
                <a:solidFill>
                  <a:schemeClr val="accent5">
                    <a:lumMod val="20000"/>
                    <a:lumOff val="80000"/>
                  </a:schemeClr>
                </a:solidFill>
              </a:rPr>
              <a:t> </a:t>
            </a:r>
            <a:r>
              <a:rPr lang="en-US" sz="2700" dirty="0"/>
              <a:t>over processes and tools</a:t>
            </a:r>
          </a:p>
          <a:p>
            <a:r>
              <a:rPr lang="en-US" sz="3000" dirty="0"/>
              <a:t>Adaptive</a:t>
            </a:r>
          </a:p>
          <a:p>
            <a:pPr lvl="1"/>
            <a:r>
              <a:rPr lang="en-US" sz="2700" dirty="0">
                <a:solidFill>
                  <a:schemeClr val="accent5">
                    <a:lumMod val="20000"/>
                    <a:lumOff val="80000"/>
                  </a:schemeClr>
                </a:solidFill>
                <a:effectLst>
                  <a:outerShdw blurRad="38100" dist="38100" dir="2700000" algn="tl">
                    <a:srgbClr val="000000"/>
                  </a:outerShdw>
                </a:effectLst>
              </a:rPr>
              <a:t>Responding to change</a:t>
            </a:r>
            <a:r>
              <a:rPr lang="en-US" sz="2700" dirty="0">
                <a:solidFill>
                  <a:schemeClr val="accent5">
                    <a:lumMod val="20000"/>
                    <a:lumOff val="80000"/>
                  </a:schemeClr>
                </a:solidFill>
              </a:rPr>
              <a:t> </a:t>
            </a:r>
            <a:r>
              <a:rPr lang="en-US" sz="2700" dirty="0"/>
              <a:t>over following a plan</a:t>
            </a:r>
          </a:p>
        </p:txBody>
      </p:sp>
      <p:pic>
        <p:nvPicPr>
          <p:cNvPr id="9218" name="Picture 2" descr="http://www.rcasf.com/images/holy_spirit1.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979920" y="1219198"/>
            <a:ext cx="1676404" cy="16764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49</a:t>
            </a:fld>
            <a:endParaRPr lang="en-US" dirty="0"/>
          </a:p>
        </p:txBody>
      </p:sp>
    </p:spTree>
    <p:extLst>
      <p:ext uri="{BB962C8B-B14F-4D97-AF65-F5344CB8AC3E}">
        <p14:creationId xmlns:p14="http://schemas.microsoft.com/office/powerpoint/2010/main" val="2040450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dirty="0"/>
              <a:t>Software Engineering</a:t>
            </a:r>
          </a:p>
        </p:txBody>
      </p:sp>
      <p:sp>
        <p:nvSpPr>
          <p:cNvPr id="467971"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Software engineering</a:t>
            </a:r>
            <a:r>
              <a:rPr lang="en-US" dirty="0"/>
              <a:t> is:</a:t>
            </a:r>
          </a:p>
          <a:p>
            <a:pPr lvl="1">
              <a:lnSpc>
                <a:spcPct val="100000"/>
              </a:lnSpc>
            </a:pPr>
            <a:r>
              <a:rPr lang="en-US" dirty="0"/>
              <a:t>An engineering discipline that provides knowledge, tools, and methods for:</a:t>
            </a:r>
          </a:p>
          <a:p>
            <a:pPr lvl="2">
              <a:lnSpc>
                <a:spcPct val="100000"/>
              </a:lnSpc>
            </a:pPr>
            <a:r>
              <a:rPr lang="en-US" dirty="0"/>
              <a:t>Defining software requirements</a:t>
            </a:r>
          </a:p>
          <a:p>
            <a:pPr lvl="2">
              <a:lnSpc>
                <a:spcPct val="100000"/>
              </a:lnSpc>
            </a:pPr>
            <a:r>
              <a:rPr lang="en-US" dirty="0"/>
              <a:t>Performing software design</a:t>
            </a:r>
          </a:p>
          <a:p>
            <a:pPr lvl="2">
              <a:lnSpc>
                <a:spcPct val="100000"/>
              </a:lnSpc>
            </a:pPr>
            <a:r>
              <a:rPr lang="en-US" dirty="0"/>
              <a:t>Software construction</a:t>
            </a:r>
          </a:p>
          <a:p>
            <a:pPr lvl="2">
              <a:lnSpc>
                <a:spcPct val="100000"/>
              </a:lnSpc>
            </a:pPr>
            <a:r>
              <a:rPr lang="en-US" dirty="0"/>
              <a:t>Software testing</a:t>
            </a:r>
          </a:p>
          <a:p>
            <a:pPr lvl="2">
              <a:lnSpc>
                <a:spcPct val="100000"/>
              </a:lnSpc>
            </a:pPr>
            <a:r>
              <a:rPr lang="en-US" dirty="0"/>
              <a:t>Software maintenance tasks</a:t>
            </a:r>
          </a:p>
          <a:p>
            <a:pPr lvl="2">
              <a:lnSpc>
                <a:spcPct val="100000"/>
              </a:lnSpc>
            </a:pPr>
            <a:r>
              <a:rPr lang="en-US" dirty="0"/>
              <a:t>Software project management</a:t>
            </a:r>
          </a:p>
        </p:txBody>
      </p:sp>
      <p:pic>
        <p:nvPicPr>
          <p:cNvPr id="62466" name="Picture 2" descr="http://cs.njit.edu/images/software-engineering.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210300" y="3733800"/>
            <a:ext cx="2400300" cy="1600200"/>
          </a:xfrm>
          <a:prstGeom prst="roundRect">
            <a:avLst>
              <a:gd name="adj" fmla="val 8875"/>
            </a:avLst>
          </a:prstGeom>
          <a:noFill/>
          <a:ln w="3175">
            <a:solidFill>
              <a:schemeClr val="tx1">
                <a:lumMod val="50000"/>
                <a:alpha val="50000"/>
              </a:schemeClr>
            </a:solidFill>
          </a:ln>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en-US" sz="4400"/>
              <a:t>Agile Methodologies</a:t>
            </a:r>
          </a:p>
        </p:txBody>
      </p:sp>
      <p:sp>
        <p:nvSpPr>
          <p:cNvPr id="513027" name="Rectangle 3"/>
          <p:cNvSpPr>
            <a:spLocks noGrp="1" noChangeArrowheads="1"/>
          </p:cNvSpPr>
          <p:nvPr>
            <p:ph idx="1"/>
          </p:nvPr>
        </p:nvSpPr>
        <p:spPr>
          <a:xfrm>
            <a:off x="304801" y="1143000"/>
            <a:ext cx="8534400" cy="5354638"/>
          </a:xfrm>
        </p:spPr>
        <p:txBody>
          <a:bodyPr/>
          <a:lstStyle/>
          <a:p>
            <a:pPr>
              <a:lnSpc>
                <a:spcPct val="100000"/>
              </a:lnSpc>
            </a:pPr>
            <a:r>
              <a:rPr lang="en-US" sz="3000" dirty="0" smtClean="0"/>
              <a:t>Scrum</a:t>
            </a:r>
          </a:p>
          <a:p>
            <a:pPr>
              <a:lnSpc>
                <a:spcPct val="100000"/>
              </a:lnSpc>
            </a:pPr>
            <a:r>
              <a:rPr lang="en-US" sz="3000" dirty="0" smtClean="0"/>
              <a:t>Kanban</a:t>
            </a:r>
          </a:p>
          <a:p>
            <a:pPr>
              <a:lnSpc>
                <a:spcPct val="100000"/>
              </a:lnSpc>
            </a:pPr>
            <a:r>
              <a:rPr lang="en-US" sz="3000" dirty="0"/>
              <a:t>Lean </a:t>
            </a:r>
            <a:r>
              <a:rPr lang="en-US" sz="3000" dirty="0" smtClean="0"/>
              <a:t>Software Development</a:t>
            </a:r>
            <a:endParaRPr lang="en-US" sz="3000" dirty="0"/>
          </a:p>
          <a:p>
            <a:pPr>
              <a:lnSpc>
                <a:spcPct val="100000"/>
              </a:lnSpc>
            </a:pPr>
            <a:r>
              <a:rPr lang="en-US" sz="3000" dirty="0" smtClean="0"/>
              <a:t>e</a:t>
            </a:r>
            <a:r>
              <a:rPr lang="en-US" sz="3000" dirty="0" smtClean="0">
                <a:solidFill>
                  <a:schemeClr val="accent5">
                    <a:lumMod val="20000"/>
                    <a:lumOff val="80000"/>
                  </a:schemeClr>
                </a:solidFill>
                <a:latin typeface="Consolas" pitchFamily="49" charset="0"/>
                <a:cs typeface="Consolas" pitchFamily="49" charset="0"/>
              </a:rPr>
              <a:t>X</a:t>
            </a:r>
            <a:r>
              <a:rPr lang="en-US" sz="3000" dirty="0" smtClean="0"/>
              <a:t>treme </a:t>
            </a:r>
            <a:r>
              <a:rPr lang="en-US" sz="3000" dirty="0">
                <a:solidFill>
                  <a:schemeClr val="accent5">
                    <a:lumMod val="20000"/>
                    <a:lumOff val="80000"/>
                  </a:schemeClr>
                </a:solidFill>
                <a:latin typeface="Consolas" pitchFamily="49" charset="0"/>
                <a:cs typeface="Consolas" pitchFamily="49" charset="0"/>
              </a:rPr>
              <a:t>P</a:t>
            </a:r>
            <a:r>
              <a:rPr lang="en-US" sz="3000" dirty="0"/>
              <a:t>rogramming (XP)</a:t>
            </a:r>
          </a:p>
          <a:p>
            <a:pPr>
              <a:lnSpc>
                <a:spcPct val="100000"/>
              </a:lnSpc>
            </a:pPr>
            <a:r>
              <a:rPr lang="en-US" sz="3000" dirty="0" smtClean="0"/>
              <a:t>Feature-Driven Development (FDD)</a:t>
            </a:r>
          </a:p>
          <a:p>
            <a:pPr>
              <a:lnSpc>
                <a:spcPct val="100000"/>
              </a:lnSpc>
            </a:pPr>
            <a:r>
              <a:rPr lang="en-US" sz="3000" dirty="0" smtClean="0"/>
              <a:t>Crystal </a:t>
            </a:r>
            <a:r>
              <a:rPr lang="en-US" sz="3000" dirty="0"/>
              <a:t>family of methodologies</a:t>
            </a:r>
          </a:p>
          <a:p>
            <a:pPr>
              <a:lnSpc>
                <a:spcPct val="100000"/>
              </a:lnSpc>
            </a:pPr>
            <a:r>
              <a:rPr lang="en-US" sz="3000" dirty="0" smtClean="0"/>
              <a:t>Adaptive </a:t>
            </a:r>
            <a:r>
              <a:rPr lang="en-US" sz="3000" dirty="0"/>
              <a:t>Software Development (ASD)</a:t>
            </a:r>
          </a:p>
          <a:p>
            <a:pPr>
              <a:lnSpc>
                <a:spcPct val="100000"/>
              </a:lnSpc>
            </a:pPr>
            <a:r>
              <a:rPr lang="en-US" sz="3000" dirty="0"/>
              <a:t>Dynamic System Development Model (DSDM)</a:t>
            </a:r>
          </a:p>
          <a:p>
            <a:pPr>
              <a:lnSpc>
                <a:spcPct val="100000"/>
              </a:lnSpc>
            </a:pPr>
            <a:r>
              <a:rPr lang="en-US" sz="3000" dirty="0"/>
              <a:t>Agile Unified Process (AUP)</a:t>
            </a:r>
          </a:p>
        </p:txBody>
      </p:sp>
      <p:pic>
        <p:nvPicPr>
          <p:cNvPr id="8194" name="Picture 2" descr="http://www.bacollective.com/images/stories/agile.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095481" y="1295400"/>
            <a:ext cx="2394857"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sz="3600" dirty="0"/>
              <a:t>Extreme Programming:</a:t>
            </a:r>
            <a:br>
              <a:rPr lang="en-US" sz="3600" dirty="0"/>
            </a:br>
            <a:r>
              <a:rPr lang="en-US" sz="3600" dirty="0"/>
              <a:t>The 12 Key Practices</a:t>
            </a:r>
          </a:p>
        </p:txBody>
      </p:sp>
      <p:sp>
        <p:nvSpPr>
          <p:cNvPr id="514051" name="Rectangle 3"/>
          <p:cNvSpPr>
            <a:spLocks noGrp="1" noChangeArrowheads="1"/>
          </p:cNvSpPr>
          <p:nvPr>
            <p:ph idx="1"/>
          </p:nvPr>
        </p:nvSpPr>
        <p:spPr>
          <a:xfrm>
            <a:off x="228600" y="1019300"/>
            <a:ext cx="8686800" cy="5638800"/>
          </a:xfrm>
        </p:spPr>
        <p:txBody>
          <a:bodyPr/>
          <a:lstStyle/>
          <a:p>
            <a:pPr marL="357188" indent="-357188">
              <a:lnSpc>
                <a:spcPct val="80000"/>
              </a:lnSpc>
            </a:pPr>
            <a:r>
              <a:rPr lang="en-US" sz="2600" dirty="0"/>
              <a:t>The Planning Game</a:t>
            </a:r>
          </a:p>
          <a:p>
            <a:pPr marL="357188" indent="-357188">
              <a:lnSpc>
                <a:spcPct val="80000"/>
              </a:lnSpc>
            </a:pPr>
            <a:r>
              <a:rPr lang="en-US" sz="2600" dirty="0"/>
              <a:t>Small Releases</a:t>
            </a:r>
          </a:p>
          <a:p>
            <a:pPr marL="357188" indent="-357188">
              <a:lnSpc>
                <a:spcPct val="80000"/>
              </a:lnSpc>
            </a:pPr>
            <a:r>
              <a:rPr lang="en-US" sz="2600" dirty="0"/>
              <a:t>Metaphor</a:t>
            </a:r>
          </a:p>
          <a:p>
            <a:pPr marL="357188" indent="-357188">
              <a:lnSpc>
                <a:spcPct val="80000"/>
              </a:lnSpc>
            </a:pPr>
            <a:r>
              <a:rPr lang="en-US" sz="2600" dirty="0"/>
              <a:t>Simple Design</a:t>
            </a:r>
          </a:p>
          <a:p>
            <a:pPr marL="357188" indent="-357188">
              <a:lnSpc>
                <a:spcPct val="80000"/>
              </a:lnSpc>
            </a:pPr>
            <a:r>
              <a:rPr lang="en-US" sz="2600" dirty="0"/>
              <a:t>Test-Driven Development</a:t>
            </a:r>
          </a:p>
          <a:p>
            <a:pPr marL="357188" indent="-357188">
              <a:lnSpc>
                <a:spcPct val="80000"/>
              </a:lnSpc>
            </a:pPr>
            <a:r>
              <a:rPr lang="en-US" sz="2600" dirty="0"/>
              <a:t>Refactoring</a:t>
            </a:r>
          </a:p>
          <a:p>
            <a:pPr marL="357188" indent="-357188">
              <a:lnSpc>
                <a:spcPct val="80000"/>
              </a:lnSpc>
            </a:pPr>
            <a:r>
              <a:rPr lang="en-US" sz="2600" dirty="0"/>
              <a:t>Pair Programming</a:t>
            </a:r>
          </a:p>
          <a:p>
            <a:pPr marL="357188" indent="-357188">
              <a:lnSpc>
                <a:spcPct val="80000"/>
              </a:lnSpc>
            </a:pPr>
            <a:r>
              <a:rPr lang="en-US" sz="2600" dirty="0"/>
              <a:t>Collective Ownership</a:t>
            </a:r>
          </a:p>
          <a:p>
            <a:pPr marL="357188" indent="-357188">
              <a:lnSpc>
                <a:spcPct val="80000"/>
              </a:lnSpc>
            </a:pPr>
            <a:r>
              <a:rPr lang="en-US" sz="2600" dirty="0"/>
              <a:t>Continuous Integration</a:t>
            </a:r>
          </a:p>
          <a:p>
            <a:pPr marL="357188" indent="-357188">
              <a:lnSpc>
                <a:spcPct val="80000"/>
              </a:lnSpc>
            </a:pPr>
            <a:r>
              <a:rPr lang="en-US" sz="2600" dirty="0"/>
              <a:t>40-Hour Workweek</a:t>
            </a:r>
          </a:p>
          <a:p>
            <a:pPr marL="357188" indent="-357188">
              <a:lnSpc>
                <a:spcPct val="80000"/>
              </a:lnSpc>
            </a:pPr>
            <a:r>
              <a:rPr lang="en-US" sz="2600" dirty="0"/>
              <a:t>On-site Customer</a:t>
            </a:r>
          </a:p>
          <a:p>
            <a:pPr marL="357188" indent="-357188">
              <a:lnSpc>
                <a:spcPct val="80000"/>
              </a:lnSpc>
            </a:pPr>
            <a:r>
              <a:rPr lang="en-US" sz="2600" dirty="0"/>
              <a:t>Coding Standards</a:t>
            </a:r>
          </a:p>
        </p:txBody>
      </p:sp>
      <p:pic>
        <p:nvPicPr>
          <p:cNvPr id="514052" name="Picture 4" descr="XP_Circles"/>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343400" y="1700213"/>
            <a:ext cx="4379913" cy="4321175"/>
          </a:xfrm>
          <a:prstGeom prst="rect">
            <a:avLst/>
          </a:prstGeom>
          <a:noFill/>
          <a:ln w="9525" algn="ctr">
            <a:noFill/>
            <a:miter lim="800000"/>
            <a:headEnd/>
            <a:tailEnd/>
          </a:ln>
          <a:effectLst>
            <a:softEdge rad="12700"/>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lstStyle/>
          <a:p>
            <a:pPr>
              <a:lnSpc>
                <a:spcPct val="100000"/>
              </a:lnSpc>
            </a:pPr>
            <a:r>
              <a:rPr lang="en-US" dirty="0" smtClean="0"/>
              <a:t>Scrum is an iterative incremental framework for managing complex projects</a:t>
            </a:r>
          </a:p>
          <a:p>
            <a:pPr>
              <a:lnSpc>
                <a:spcPct val="100000"/>
              </a:lnSpc>
            </a:pPr>
            <a:endParaRPr lang="en-US" dirty="0"/>
          </a:p>
          <a:p>
            <a:pPr>
              <a:lnSpc>
                <a:spcPct val="100000"/>
              </a:lnSpc>
            </a:pPr>
            <a:r>
              <a:rPr lang="en-US" dirty="0" smtClean="0"/>
              <a:t>Scrum roles:</a:t>
            </a:r>
          </a:p>
          <a:p>
            <a:pPr lvl="1">
              <a:lnSpc>
                <a:spcPct val="100000"/>
              </a:lnSpc>
            </a:pPr>
            <a:r>
              <a:rPr lang="en-US" dirty="0" smtClean="0">
                <a:solidFill>
                  <a:schemeClr val="accent5">
                    <a:lumMod val="20000"/>
                    <a:lumOff val="80000"/>
                  </a:schemeClr>
                </a:solidFill>
              </a:rPr>
              <a:t>Scrum Master </a:t>
            </a:r>
            <a:r>
              <a:rPr lang="en-US" dirty="0" smtClean="0"/>
              <a:t>– maintains the Scrum processes</a:t>
            </a:r>
          </a:p>
          <a:p>
            <a:pPr lvl="1">
              <a:lnSpc>
                <a:spcPct val="100000"/>
              </a:lnSpc>
            </a:pPr>
            <a:r>
              <a:rPr lang="en-US" dirty="0" smtClean="0">
                <a:solidFill>
                  <a:schemeClr val="accent5">
                    <a:lumMod val="20000"/>
                    <a:lumOff val="80000"/>
                  </a:schemeClr>
                </a:solidFill>
              </a:rPr>
              <a:t>Product Owner </a:t>
            </a:r>
            <a:r>
              <a:rPr lang="en-US" dirty="0" smtClean="0"/>
              <a:t>– represents the stakeholders </a:t>
            </a:r>
          </a:p>
          <a:p>
            <a:pPr lvl="1">
              <a:lnSpc>
                <a:spcPct val="100000"/>
              </a:lnSpc>
            </a:pPr>
            <a:r>
              <a:rPr lang="en-US" dirty="0" smtClean="0">
                <a:solidFill>
                  <a:schemeClr val="accent5">
                    <a:lumMod val="20000"/>
                    <a:lumOff val="80000"/>
                  </a:schemeClr>
                </a:solidFill>
              </a:rPr>
              <a:t>Team</a:t>
            </a:r>
            <a:r>
              <a:rPr lang="en-US" dirty="0" smtClean="0"/>
              <a:t> – a group of about </a:t>
            </a:r>
            <a:r>
              <a:rPr lang="en-US" dirty="0" smtClean="0">
                <a:latin typeface="Consolas" pitchFamily="49" charset="0"/>
                <a:cs typeface="Consolas" pitchFamily="49" charset="0"/>
              </a:rPr>
              <a:t>7</a:t>
            </a:r>
            <a:r>
              <a:rPr lang="en-US" dirty="0" smtClean="0"/>
              <a:t> people</a:t>
            </a:r>
          </a:p>
          <a:p>
            <a:pPr lvl="2">
              <a:lnSpc>
                <a:spcPct val="100000"/>
              </a:lnSpc>
            </a:pPr>
            <a:r>
              <a:rPr lang="en-US" dirty="0" smtClean="0"/>
              <a:t>The team does the actual development: analysis, design, implementation, testing, etc.</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pic>
        <p:nvPicPr>
          <p:cNvPr id="6146" name="Picture 2" descr="http://www.rugby.com.au/verve/_resources/scrum%7B79207%7D.gif"/>
          <p:cNvPicPr>
            <a:picLocks noChangeAspect="1" noChangeArrowheads="1"/>
          </p:cNvPicPr>
          <p:nvPr/>
        </p:nvPicPr>
        <p:blipFill>
          <a:blip r:embed="rId2" cstate="print">
            <a:lum bright="10000"/>
            <a:extLst>
              <a:ext uri="{28A0092B-C50C-407E-A947-70E740481C1C}">
                <a14:useLocalDpi xmlns:a14="http://schemas.microsoft.com/office/drawing/2010/main"/>
              </a:ext>
            </a:extLst>
          </a:blip>
          <a:srcRect t="18286" b="17714"/>
          <a:stretch>
            <a:fillRect/>
          </a:stretch>
        </p:blipFill>
        <p:spPr bwMode="auto">
          <a:xfrm>
            <a:off x="6248400" y="2128520"/>
            <a:ext cx="2296886" cy="10718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a:t>
            </a:r>
            <a:endParaRPr lang="en-US" dirty="0"/>
          </a:p>
        </p:txBody>
      </p:sp>
      <p:sp>
        <p:nvSpPr>
          <p:cNvPr id="3" name="Content Placeholder 2"/>
          <p:cNvSpPr>
            <a:spLocks noGrp="1"/>
          </p:cNvSpPr>
          <p:nvPr>
            <p:ph idx="1"/>
          </p:nvPr>
        </p:nvSpPr>
        <p:spPr>
          <a:xfrm>
            <a:off x="228600" y="1143000"/>
            <a:ext cx="8686800" cy="5410200"/>
          </a:xfrm>
        </p:spPr>
        <p:txBody>
          <a:bodyPr/>
          <a:lstStyle/>
          <a:p>
            <a:pPr>
              <a:lnSpc>
                <a:spcPct val="100000"/>
              </a:lnSpc>
            </a:pPr>
            <a:r>
              <a:rPr lang="en-US" dirty="0" smtClean="0">
                <a:solidFill>
                  <a:schemeClr val="accent5">
                    <a:lumMod val="20000"/>
                    <a:lumOff val="80000"/>
                  </a:schemeClr>
                </a:solidFill>
              </a:rPr>
              <a:t>Sprint</a:t>
            </a:r>
          </a:p>
          <a:p>
            <a:pPr lvl="1">
              <a:lnSpc>
                <a:spcPct val="100000"/>
              </a:lnSpc>
            </a:pPr>
            <a:r>
              <a:rPr lang="en-US" dirty="0" smtClean="0"/>
              <a:t>An iteration in the						 Scrum development</a:t>
            </a:r>
          </a:p>
          <a:p>
            <a:pPr lvl="1">
              <a:lnSpc>
                <a:spcPct val="100000"/>
              </a:lnSpc>
            </a:pPr>
            <a:r>
              <a:rPr lang="en-US" dirty="0" smtClean="0"/>
              <a:t>Usually few weeks</a:t>
            </a:r>
          </a:p>
          <a:p>
            <a:pPr>
              <a:lnSpc>
                <a:spcPct val="100000"/>
              </a:lnSpc>
              <a:spcBef>
                <a:spcPts val="1200"/>
              </a:spcBef>
            </a:pPr>
            <a:r>
              <a:rPr lang="en-US" dirty="0" smtClean="0">
                <a:solidFill>
                  <a:schemeClr val="accent5">
                    <a:lumMod val="20000"/>
                    <a:lumOff val="80000"/>
                  </a:schemeClr>
                </a:solidFill>
              </a:rPr>
              <a:t>Product Backlog</a:t>
            </a:r>
          </a:p>
          <a:p>
            <a:pPr lvl="1">
              <a:lnSpc>
                <a:spcPct val="100000"/>
              </a:lnSpc>
            </a:pPr>
            <a:r>
              <a:rPr lang="en-US" dirty="0" smtClean="0"/>
              <a:t>All features that have to be developed</a:t>
            </a:r>
          </a:p>
          <a:p>
            <a:pPr>
              <a:lnSpc>
                <a:spcPct val="100000"/>
              </a:lnSpc>
              <a:spcBef>
                <a:spcPts val="1200"/>
              </a:spcBef>
            </a:pPr>
            <a:r>
              <a:rPr lang="en-US" dirty="0" smtClean="0">
                <a:solidFill>
                  <a:schemeClr val="accent5">
                    <a:lumMod val="20000"/>
                    <a:lumOff val="80000"/>
                  </a:schemeClr>
                </a:solidFill>
              </a:rPr>
              <a:t>Sprint Backlog</a:t>
            </a:r>
          </a:p>
          <a:p>
            <a:pPr lvl="1">
              <a:lnSpc>
                <a:spcPct val="100000"/>
              </a:lnSpc>
            </a:pPr>
            <a:r>
              <a:rPr lang="en-US" dirty="0" smtClean="0"/>
              <a:t>All features planned for the current sprint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pic>
        <p:nvPicPr>
          <p:cNvPr id="5122" name="Picture 2" descr="http://www.tallan.com/Admin/Tallan%20Images%20Content/scrum_2-4_week.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4648200" y="1266321"/>
            <a:ext cx="4057650" cy="13244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Scrum Process Framework</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pic>
        <p:nvPicPr>
          <p:cNvPr id="1026" name="Picture 2" descr="http://upload.wikimedia.org/wikipedia/commons/d/d1/ScrumLargeLabelled.png"/>
          <p:cNvPicPr>
            <a:picLocks noChangeAspect="1" noChangeArrowheads="1"/>
          </p:cNvPicPr>
          <p:nvPr/>
        </p:nvPicPr>
        <p:blipFill>
          <a:blip r:embed="rId2" cstate="print">
            <a:lum contrast="10000"/>
            <a:extLst>
              <a:ext uri="{28A0092B-C50C-407E-A947-70E740481C1C}">
                <a14:useLocalDpi xmlns:a14="http://schemas.microsoft.com/office/drawing/2010/main"/>
              </a:ext>
            </a:extLst>
          </a:blip>
          <a:srcRect l="-1001" t="-6469" r="-1126" b="-5660"/>
          <a:stretch>
            <a:fillRect/>
          </a:stretch>
        </p:blipFill>
        <p:spPr bwMode="auto">
          <a:xfrm>
            <a:off x="609600" y="1371600"/>
            <a:ext cx="7924800" cy="4876800"/>
          </a:xfrm>
          <a:prstGeom prst="roundRect">
            <a:avLst>
              <a:gd name="adj" fmla="val 3480"/>
            </a:avLst>
          </a:prstGeom>
          <a:solidFill>
            <a:schemeClr val="accent5">
              <a:lumMod val="20000"/>
              <a:lumOff val="80000"/>
            </a:schemeClr>
          </a:solid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Practices</a:t>
            </a:r>
            <a:endParaRPr lang="en-US" dirty="0"/>
          </a:p>
        </p:txBody>
      </p:sp>
      <p:sp>
        <p:nvSpPr>
          <p:cNvPr id="3" name="Content Placeholder 2"/>
          <p:cNvSpPr>
            <a:spLocks noGrp="1"/>
          </p:cNvSpPr>
          <p:nvPr>
            <p:ph idx="1"/>
          </p:nvPr>
        </p:nvSpPr>
        <p:spPr/>
        <p:txBody>
          <a:bodyPr/>
          <a:lstStyle/>
          <a:p>
            <a:pPr>
              <a:lnSpc>
                <a:spcPct val="100000"/>
              </a:lnSpc>
            </a:pPr>
            <a:r>
              <a:rPr lang="en-US" dirty="0" smtClean="0"/>
              <a:t>Sprint Planning Meeting</a:t>
            </a:r>
          </a:p>
          <a:p>
            <a:pPr lvl="1">
              <a:lnSpc>
                <a:spcPct val="100000"/>
              </a:lnSpc>
            </a:pPr>
            <a:r>
              <a:rPr lang="en-US" dirty="0" smtClean="0"/>
              <a:t>At the beginning of the sprint cycle</a:t>
            </a:r>
          </a:p>
          <a:p>
            <a:pPr lvl="1">
              <a:lnSpc>
                <a:spcPct val="100000"/>
              </a:lnSpc>
            </a:pPr>
            <a:r>
              <a:rPr lang="en-US" dirty="0" smtClean="0"/>
              <a:t>Establish the Sprint backlog</a:t>
            </a:r>
          </a:p>
          <a:p>
            <a:pPr>
              <a:lnSpc>
                <a:spcPct val="100000"/>
              </a:lnSpc>
            </a:pPr>
            <a:r>
              <a:rPr lang="en-US" dirty="0" smtClean="0"/>
              <a:t>Daily Scrum stand-up meeting</a:t>
            </a:r>
          </a:p>
          <a:p>
            <a:pPr lvl="1">
              <a:lnSpc>
                <a:spcPct val="100000"/>
              </a:lnSpc>
            </a:pPr>
            <a:r>
              <a:rPr lang="en-US" dirty="0" smtClean="0"/>
              <a:t>Each day during the sprint – project status from each team member</a:t>
            </a:r>
          </a:p>
          <a:p>
            <a:pPr lvl="1">
              <a:lnSpc>
                <a:spcPct val="100000"/>
              </a:lnSpc>
            </a:pPr>
            <a:r>
              <a:rPr lang="en-US" dirty="0" smtClean="0"/>
              <a:t>Timeboxed to 15 minutes</a:t>
            </a:r>
          </a:p>
          <a:p>
            <a:pPr>
              <a:lnSpc>
                <a:spcPct val="100000"/>
              </a:lnSpc>
            </a:pPr>
            <a:r>
              <a:rPr lang="en-US" dirty="0" smtClean="0"/>
              <a:t>Sprint Review Meeting</a:t>
            </a:r>
          </a:p>
          <a:p>
            <a:pPr lvl="1">
              <a:lnSpc>
                <a:spcPct val="100000"/>
              </a:lnSpc>
            </a:pPr>
            <a:r>
              <a:rPr lang="en-US" dirty="0" smtClean="0"/>
              <a:t>Review the work completed / not completed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pic>
        <p:nvPicPr>
          <p:cNvPr id="3074" name="Picture 2" descr="http://4.bp.blogspot.com/_pwMHzqjHPX4/SCgSQOK16OI/AAAAAAAAAWg/eZhWwsOsGUs/s400/scrumProductBacklog.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7010400" y="1142238"/>
            <a:ext cx="1676400" cy="16009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a:xfrm>
            <a:off x="1828800" y="152400"/>
            <a:ext cx="7086600" cy="914400"/>
          </a:xfrm>
        </p:spPr>
        <p:txBody>
          <a:bodyPr/>
          <a:lstStyle/>
          <a:p>
            <a:r>
              <a:rPr lang="en-US" dirty="0" smtClean="0"/>
              <a:t>Software Engineering Fundamentals</a:t>
            </a:r>
            <a:endParaRPr lang="bg-BG" dirty="0"/>
          </a:p>
        </p:txBody>
      </p:sp>
      <p:sp>
        <p:nvSpPr>
          <p:cNvPr id="5" name="Content Placeholder 2"/>
          <p:cNvSpPr>
            <a:spLocks noGrp="1"/>
          </p:cNvSpPr>
          <p:nvPr>
            <p:ph idx="1"/>
          </p:nvPr>
        </p:nvSpPr>
        <p:spPr>
          <a:xfrm>
            <a:off x="1748416" y="2971799"/>
            <a:ext cx="5642984" cy="13716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6" name="TextBox 5"/>
          <p:cNvSpPr txBox="1"/>
          <p:nvPr/>
        </p:nvSpPr>
        <p:spPr>
          <a:xfrm rot="12041701" flipH="1">
            <a:off x="7527114" y="4715840"/>
            <a:ext cx="949687" cy="1803953"/>
          </a:xfrm>
          <a:prstGeom prst="rect">
            <a:avLst/>
          </a:prstGeom>
          <a:noFill/>
        </p:spPr>
        <p:txBody>
          <a:bodyPr wrap="square" rtlCol="0">
            <a:spAutoFit/>
            <a:scene3d>
              <a:camera prst="orthographicFront"/>
              <a:lightRig rig="threePt" dir="t"/>
            </a:scene3d>
            <a:sp3d extrusionH="57150">
              <a:bevelT w="38100" h="38100" prst="angle"/>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3464797" flipH="1">
            <a:off x="968763" y="4574331"/>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74335"/>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756950" flipH="1">
            <a:off x="4765843" y="1417276"/>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104110"/>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904475" y="836467"/>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604700" y="49512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222010"/>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5" name="TextBox 14"/>
          <p:cNvSpPr txBox="1"/>
          <p:nvPr/>
        </p:nvSpPr>
        <p:spPr>
          <a:xfrm rot="1186146" flipH="1">
            <a:off x="6185957" y="4402802"/>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4" name="TextBox 13"/>
          <p:cNvSpPr txBox="1"/>
          <p:nvPr/>
        </p:nvSpPr>
        <p:spPr>
          <a:xfrm rot="19460650" flipH="1">
            <a:off x="2921606" y="2280258"/>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6" name="TextBox 15"/>
          <p:cNvSpPr txBox="1"/>
          <p:nvPr/>
        </p:nvSpPr>
        <p:spPr>
          <a:xfrm>
            <a:off x="5925145" y="6400800"/>
            <a:ext cx="3195105" cy="369332"/>
          </a:xfrm>
          <a:prstGeom prst="rect">
            <a:avLst/>
          </a:prstGeom>
          <a:noFill/>
        </p:spPr>
        <p:txBody>
          <a:bodyPr wrap="none" rtlCol="0">
            <a:spAutoFit/>
          </a:bodyPr>
          <a:lstStyle/>
          <a:p>
            <a:r>
              <a:rPr lang="en-US" sz="1800" b="1" dirty="0" smtClean="0">
                <a:hlinkClick r:id="rId2"/>
              </a:rPr>
              <a:t>http://codecourse.telerik.com</a:t>
            </a:r>
            <a:endParaRPr lang="en-US" sz="1800" b="1"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lstStyle/>
          <a:p>
            <a:r>
              <a:rPr lang="en-US" sz="2800" dirty="0" smtClean="0"/>
              <a:t>You are assigned to develop a simple Web-based software for conversion between different units, e.g. inches to meters, EUR to USD, radians to degrees, …</a:t>
            </a:r>
          </a:p>
          <a:p>
            <a:pPr marL="514350" indent="-514350">
              <a:buFont typeface="+mj-lt"/>
              <a:buAutoNum type="arabicPeriod"/>
            </a:pPr>
            <a:r>
              <a:rPr lang="en-US" sz="2800" dirty="0" smtClean="0"/>
              <a:t>Define the software requirements for the project as user stories (</a:t>
            </a:r>
            <a:r>
              <a:rPr lang="en-US" sz="2800" dirty="0" smtClean="0">
                <a:latin typeface="Consolas" pitchFamily="49" charset="0"/>
                <a:cs typeface="Consolas" pitchFamily="49" charset="0"/>
              </a:rPr>
              <a:t>3</a:t>
            </a:r>
            <a:r>
              <a:rPr lang="en-US" sz="2800" dirty="0" smtClean="0"/>
              <a:t>-</a:t>
            </a:r>
            <a:r>
              <a:rPr lang="en-US" sz="2800" dirty="0" smtClean="0">
                <a:latin typeface="Consolas" pitchFamily="49" charset="0"/>
                <a:cs typeface="Consolas" pitchFamily="49" charset="0"/>
              </a:rPr>
              <a:t>4</a:t>
            </a:r>
            <a:r>
              <a:rPr lang="en-US" sz="2800" dirty="0" smtClean="0"/>
              <a:t> user story cards</a:t>
            </a:r>
            <a:r>
              <a:rPr lang="en-US" sz="2800" dirty="0" smtClean="0"/>
              <a:t>).</a:t>
            </a:r>
          </a:p>
          <a:p>
            <a:pPr marL="514350" indent="-514350">
              <a:buFont typeface="+mj-lt"/>
              <a:buAutoNum type="arabicPeriod"/>
            </a:pPr>
            <a:r>
              <a:rPr lang="en-US" sz="2800" dirty="0" smtClean="0"/>
              <a:t>Create a UI prototype for the software.</a:t>
            </a:r>
            <a:endParaRPr lang="en-US" sz="2800" dirty="0" smtClean="0"/>
          </a:p>
          <a:p>
            <a:pPr marL="514350" indent="-514350">
              <a:buFont typeface="+mj-lt"/>
              <a:buAutoNum type="arabicPeriod"/>
            </a:pPr>
            <a:r>
              <a:rPr lang="en-US" sz="2800" dirty="0" smtClean="0"/>
              <a:t>Create a simple SDD for the software (</a:t>
            </a:r>
            <a:r>
              <a:rPr lang="en-US" sz="2800" dirty="0" smtClean="0">
                <a:latin typeface="Consolas" pitchFamily="49" charset="0"/>
                <a:cs typeface="Consolas" pitchFamily="49" charset="0"/>
              </a:rPr>
              <a:t>1</a:t>
            </a:r>
            <a:r>
              <a:rPr lang="en-US" sz="2800" dirty="0" smtClean="0"/>
              <a:t> page).</a:t>
            </a:r>
          </a:p>
          <a:p>
            <a:pPr marL="514350" indent="-514350">
              <a:buFont typeface="+mj-lt"/>
              <a:buAutoNum type="arabicPeriod"/>
            </a:pPr>
            <a:r>
              <a:rPr lang="en-US" sz="2800" dirty="0" smtClean="0"/>
              <a:t>Create a simple test plan for the software (describe </a:t>
            </a:r>
            <a:r>
              <a:rPr lang="en-US" sz="2800" dirty="0" smtClean="0">
                <a:latin typeface="Consolas" pitchFamily="49" charset="0"/>
                <a:cs typeface="Consolas" pitchFamily="49" charset="0"/>
              </a:rPr>
              <a:t>5</a:t>
            </a:r>
            <a:r>
              <a:rPr lang="en-US" sz="2800" dirty="0" smtClean="0"/>
              <a:t>-</a:t>
            </a:r>
            <a:r>
              <a:rPr lang="en-US" sz="2800" dirty="0" smtClean="0">
                <a:latin typeface="Consolas" pitchFamily="49" charset="0"/>
                <a:cs typeface="Consolas" pitchFamily="49" charset="0"/>
              </a:rPr>
              <a:t>6</a:t>
            </a:r>
            <a:r>
              <a:rPr lang="en-US" sz="2800" dirty="0" smtClean="0"/>
              <a:t> test cases).</a:t>
            </a:r>
          </a:p>
          <a:p>
            <a:pPr marL="514350" indent="-514350">
              <a:buFont typeface="+mj-lt"/>
              <a:buAutoNum type="arabicPeriod"/>
            </a:pPr>
            <a:r>
              <a:rPr lang="en-US" sz="2800" dirty="0" smtClean="0"/>
              <a:t>Create a project plan for the software (</a:t>
            </a:r>
            <a:r>
              <a:rPr lang="en-US" sz="2800" dirty="0" smtClean="0">
                <a:latin typeface="Consolas" pitchFamily="49" charset="0"/>
                <a:cs typeface="Consolas" pitchFamily="49" charset="0"/>
              </a:rPr>
              <a:t>1</a:t>
            </a:r>
            <a:r>
              <a:rPr lang="en-US" sz="2800" dirty="0" smtClean="0"/>
              <a:t> page).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spTree>
    <p:extLst>
      <p:ext uri="{BB962C8B-B14F-4D97-AF65-F5344CB8AC3E}">
        <p14:creationId xmlns:p14="http://schemas.microsoft.com/office/powerpoint/2010/main" val="3729440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noFill/>
          <a:ln/>
          <a:effectLst/>
        </p:spPr>
        <p:txBody>
          <a:bodyPr lIns="92075" tIns="46038" rIns="92075" bIns="46038"/>
          <a:lstStyle/>
          <a:p>
            <a:r>
              <a:rPr lang="en-US" sz="3600" dirty="0"/>
              <a:t>Software Development Activities</a:t>
            </a:r>
          </a:p>
        </p:txBody>
      </p:sp>
      <p:sp>
        <p:nvSpPr>
          <p:cNvPr id="468995" name="Rectangle 3"/>
          <p:cNvSpPr>
            <a:spLocks noGrp="1" noChangeArrowheads="1"/>
          </p:cNvSpPr>
          <p:nvPr>
            <p:ph idx="1"/>
          </p:nvPr>
        </p:nvSpPr>
        <p:spPr>
          <a:noFill/>
          <a:ln/>
          <a:effectLst/>
        </p:spPr>
        <p:txBody>
          <a:bodyPr/>
          <a:lstStyle/>
          <a:p>
            <a:pPr>
              <a:lnSpc>
                <a:spcPct val="100000"/>
              </a:lnSpc>
            </a:pPr>
            <a:r>
              <a:rPr lang="en-US" dirty="0"/>
              <a:t>Software development always includes the following activities (to some extent)</a:t>
            </a:r>
            <a:r>
              <a:rPr lang="bg-BG" dirty="0"/>
              <a:t>:</a:t>
            </a:r>
            <a:endParaRPr lang="en-US" dirty="0"/>
          </a:p>
          <a:p>
            <a:pPr lvl="1">
              <a:lnSpc>
                <a:spcPct val="100000"/>
              </a:lnSpc>
            </a:pPr>
            <a:r>
              <a:rPr lang="en-US" dirty="0"/>
              <a:t>Requirements analysis</a:t>
            </a:r>
          </a:p>
          <a:p>
            <a:pPr lvl="1">
              <a:lnSpc>
                <a:spcPct val="100000"/>
              </a:lnSpc>
            </a:pPr>
            <a:r>
              <a:rPr lang="en-US" dirty="0"/>
              <a:t>Design</a:t>
            </a:r>
          </a:p>
          <a:p>
            <a:pPr lvl="1">
              <a:lnSpc>
                <a:spcPct val="100000"/>
              </a:lnSpc>
            </a:pPr>
            <a:r>
              <a:rPr lang="en-US" dirty="0"/>
              <a:t>Construction</a:t>
            </a:r>
          </a:p>
          <a:p>
            <a:pPr lvl="1">
              <a:lnSpc>
                <a:spcPct val="100000"/>
              </a:lnSpc>
            </a:pPr>
            <a:r>
              <a:rPr lang="en-US" dirty="0"/>
              <a:t>Testing (sometimes)</a:t>
            </a:r>
          </a:p>
          <a:p>
            <a:pPr>
              <a:lnSpc>
                <a:spcPct val="100000"/>
              </a:lnSpc>
            </a:pPr>
            <a:r>
              <a:rPr lang="en-US" dirty="0"/>
              <a:t>These activities do not follow strictly one after </a:t>
            </a:r>
            <a:r>
              <a:rPr lang="en-US" dirty="0" smtClean="0"/>
              <a:t>another (depends on the methodology)!</a:t>
            </a:r>
            <a:endParaRPr lang="bg-BG" dirty="0"/>
          </a:p>
          <a:p>
            <a:pPr lvl="1">
              <a:lnSpc>
                <a:spcPct val="100000"/>
              </a:lnSpc>
            </a:pPr>
            <a:r>
              <a:rPr lang="en-US" dirty="0"/>
              <a:t>Often overlap and interact</a:t>
            </a:r>
            <a:endParaRPr lang="bg-BG" dirty="0"/>
          </a:p>
        </p:txBody>
      </p:sp>
      <p:sp>
        <p:nvSpPr>
          <p:cNvPr id="468996" name="AutoShape 4"/>
          <p:cNvSpPr>
            <a:spLocks/>
          </p:cNvSpPr>
          <p:nvPr/>
        </p:nvSpPr>
        <p:spPr bwMode="auto">
          <a:xfrm>
            <a:off x="5105400" y="2339975"/>
            <a:ext cx="433388" cy="2232025"/>
          </a:xfrm>
          <a:prstGeom prst="rightBrace">
            <a:avLst>
              <a:gd name="adj1" fmla="val 42918"/>
              <a:gd name="adj2" fmla="val 50000"/>
            </a:avLst>
          </a:prstGeom>
          <a:noFill/>
          <a:ln w="38100">
            <a:solidFill>
              <a:schemeClr val="accent5">
                <a:lumMod val="20000"/>
                <a:lumOff val="80000"/>
              </a:schemeClr>
            </a:solidFill>
            <a:round/>
            <a:headEnd/>
            <a:tailEnd/>
          </a:ln>
          <a:effectLst>
            <a:outerShdw dist="17961" dir="2700000" algn="ctr" rotWithShape="0">
              <a:schemeClr val="bg1">
                <a:lumMod val="95000"/>
                <a:lumOff val="5000"/>
              </a:schemeClr>
            </a:outerShdw>
          </a:effectLst>
        </p:spPr>
        <p:txBody>
          <a:bodyPr wrap="none" anchor="ctr"/>
          <a:lstStyle/>
          <a:p>
            <a:endParaRPr lang="en-US"/>
          </a:p>
        </p:txBody>
      </p:sp>
      <p:sp>
        <p:nvSpPr>
          <p:cNvPr id="6" name="Rectangle 5"/>
          <p:cNvSpPr/>
          <p:nvPr/>
        </p:nvSpPr>
        <p:spPr>
          <a:xfrm>
            <a:off x="5761056" y="2951704"/>
            <a:ext cx="2971800" cy="1015663"/>
          </a:xfrm>
          <a:prstGeom prst="rect">
            <a:avLst/>
          </a:prstGeom>
        </p:spPr>
        <p:txBody>
          <a:bodyPr wrap="square">
            <a:spAutoFit/>
          </a:bodyPr>
          <a:lstStyle/>
          <a:p>
            <a:pPr algn="ctr"/>
            <a:r>
              <a:rPr lang="en-US" sz="3000" b="1" dirty="0" smtClean="0">
                <a:solidFill>
                  <a:srgbClr val="EBFFD2"/>
                </a:solidFill>
                <a:effectLst>
                  <a:outerShdw blurRad="38100" dist="38100" dir="2700000" algn="tl">
                    <a:srgbClr val="000000">
                      <a:alpha val="43137"/>
                    </a:srgbClr>
                  </a:outerShdw>
                </a:effectLst>
                <a:latin typeface="Corbel"/>
              </a:rPr>
              <a:t>Software Project Management</a:t>
            </a:r>
            <a:endParaRPr lang="en-US" sz="30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ctrTitle"/>
          </p:nvPr>
        </p:nvSpPr>
        <p:spPr>
          <a:xfrm>
            <a:off x="860445" y="1219200"/>
            <a:ext cx="7416800" cy="822325"/>
          </a:xfrm>
        </p:spPr>
        <p:txBody>
          <a:bodyPr/>
          <a:lstStyle/>
          <a:p>
            <a:r>
              <a:rPr lang="en-US" dirty="0" smtClean="0"/>
              <a:t>Software Requirements</a:t>
            </a:r>
            <a:endParaRPr lang="bg-BG" dirty="0" smtClean="0"/>
          </a:p>
        </p:txBody>
      </p:sp>
      <p:sp>
        <p:nvSpPr>
          <p:cNvPr id="470020" name="Rectangle 4"/>
          <p:cNvSpPr>
            <a:spLocks noChangeArrowheads="1"/>
          </p:cNvSpPr>
          <p:nvPr/>
        </p:nvSpPr>
        <p:spPr bwMode="auto">
          <a:xfrm>
            <a:off x="838200" y="2081326"/>
            <a:ext cx="7458076" cy="861774"/>
          </a:xfrm>
          <a:prstGeom prst="rect">
            <a:avLst/>
          </a:prstGeom>
          <a:noFill/>
          <a:ln w="9525">
            <a:noFill/>
            <a:miter lim="800000"/>
            <a:headEnd/>
            <a:tailEnd/>
          </a:ln>
          <a:effectLst/>
        </p:spPr>
        <p:txBody>
          <a:bodyPr wrap="square" lIns="0" tIns="0" rIns="0" bIns="0" anchor="b">
            <a:spAutoFit/>
          </a:bodyPr>
          <a:lstStyle/>
          <a:p>
            <a:pPr algn="ctr" eaLnBrk="0" hangingPunct="0">
              <a:lnSpc>
                <a:spcPct val="10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Functional &amp; Non-functional</a:t>
            </a:r>
            <a:br>
              <a:rPr lang="en-US" sz="2800" b="1" dirty="0" smtClean="0">
                <a:solidFill>
                  <a:srgbClr val="FAF7C8"/>
                </a:solidFill>
                <a:effectLst>
                  <a:outerShdw blurRad="38100" dist="38100" dir="2700000" algn="tl">
                    <a:srgbClr val="000000">
                      <a:alpha val="43137"/>
                    </a:srgbClr>
                  </a:outerShdw>
                </a:effectLst>
                <a:latin typeface="+mn-lt"/>
              </a:rPr>
            </a:br>
            <a:r>
              <a:rPr lang="en-US" sz="2800" b="1" dirty="0" smtClean="0">
                <a:solidFill>
                  <a:srgbClr val="FAF7C8"/>
                </a:solidFill>
                <a:effectLst>
                  <a:outerShdw blurRad="38100" dist="38100" dir="2700000" algn="tl">
                    <a:srgbClr val="000000">
                      <a:alpha val="43137"/>
                    </a:srgbClr>
                  </a:outerShdw>
                </a:effectLst>
                <a:latin typeface="+mn-lt"/>
              </a:rPr>
              <a:t>Requirements, SRS, </a:t>
            </a:r>
            <a:r>
              <a:rPr lang="en-US" sz="2800" b="1" smtClean="0">
                <a:solidFill>
                  <a:srgbClr val="FAF7C8"/>
                </a:solidFill>
                <a:effectLst>
                  <a:outerShdw blurRad="38100" dist="38100" dir="2700000" algn="tl">
                    <a:srgbClr val="000000">
                      <a:alpha val="43137"/>
                    </a:srgbClr>
                  </a:outerShdw>
                </a:effectLst>
                <a:latin typeface="+mn-lt"/>
              </a:rPr>
              <a:t>User Story </a:t>
            </a:r>
            <a:r>
              <a:rPr lang="en-US" sz="2800" b="1" dirty="0" smtClean="0">
                <a:solidFill>
                  <a:srgbClr val="FAF7C8"/>
                </a:solidFill>
                <a:effectLst>
                  <a:outerShdw blurRad="38100" dist="38100" dir="2700000" algn="tl">
                    <a:srgbClr val="000000">
                      <a:alpha val="43137"/>
                    </a:srgbClr>
                  </a:outerShdw>
                </a:effectLst>
                <a:latin typeface="+mn-lt"/>
              </a:rPr>
              <a:t>Cards</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60418" name="Picture 2" descr="http://www.andar360.com/photo9.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426500" y="3310096"/>
            <a:ext cx="4299196" cy="2862104"/>
          </a:xfrm>
          <a:prstGeom prst="roundRect">
            <a:avLst>
              <a:gd name="adj" fmla="val 7384"/>
            </a:avLst>
          </a:prstGeom>
          <a:noFill/>
          <a:effectLst>
            <a:softEdge rad="31750"/>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a:noFill/>
          <a:ln/>
          <a:effectLst/>
        </p:spPr>
        <p:txBody>
          <a:bodyPr lIns="92075" tIns="46038" rIns="92075" bIns="46038"/>
          <a:lstStyle/>
          <a:p>
            <a:r>
              <a:rPr lang="en-US" dirty="0"/>
              <a:t>Software Requirements</a:t>
            </a:r>
          </a:p>
        </p:txBody>
      </p:sp>
      <p:sp>
        <p:nvSpPr>
          <p:cNvPr id="472067" name="Rectangle 3"/>
          <p:cNvSpPr>
            <a:spLocks noGrp="1" noChangeArrowheads="1"/>
          </p:cNvSpPr>
          <p:nvPr>
            <p:ph idx="1"/>
          </p:nvPr>
        </p:nvSpPr>
        <p:spPr>
          <a:xfrm>
            <a:off x="228600" y="1268413"/>
            <a:ext cx="8686800" cy="5329237"/>
          </a:xfrm>
          <a:noFill/>
          <a:ln/>
          <a:effectLst/>
        </p:spPr>
        <p:txBody>
          <a:bodyPr/>
          <a:lstStyle/>
          <a:p>
            <a:pPr>
              <a:lnSpc>
                <a:spcPct val="100000"/>
              </a:lnSpc>
            </a:pPr>
            <a:r>
              <a:rPr lang="en-US" dirty="0">
                <a:solidFill>
                  <a:schemeClr val="accent5">
                    <a:lumMod val="20000"/>
                    <a:lumOff val="80000"/>
                  </a:schemeClr>
                </a:solidFill>
              </a:rPr>
              <a:t>Software requirements</a:t>
            </a:r>
            <a:r>
              <a:rPr lang="en-US" dirty="0"/>
              <a:t> define </a:t>
            </a:r>
            <a:r>
              <a:rPr lang="en-US" dirty="0" smtClean="0"/>
              <a:t>the functionality </a:t>
            </a:r>
            <a:r>
              <a:rPr lang="en-US" dirty="0"/>
              <a:t>of the system</a:t>
            </a:r>
          </a:p>
          <a:p>
            <a:pPr lvl="1">
              <a:lnSpc>
                <a:spcPct val="100000"/>
              </a:lnSpc>
            </a:pPr>
            <a:r>
              <a:rPr lang="en-US" dirty="0"/>
              <a:t>Answer the question "what?", not "how?"</a:t>
            </a:r>
          </a:p>
          <a:p>
            <a:pPr lvl="1">
              <a:lnSpc>
                <a:spcPct val="100000"/>
              </a:lnSpc>
            </a:pPr>
            <a:r>
              <a:rPr lang="en-US" dirty="0"/>
              <a:t>Define constraints on the system</a:t>
            </a:r>
            <a:endParaRPr lang="bg-BG" dirty="0"/>
          </a:p>
          <a:p>
            <a:pPr>
              <a:lnSpc>
                <a:spcPct val="100000"/>
              </a:lnSpc>
            </a:pPr>
            <a:r>
              <a:rPr lang="en-US" dirty="0"/>
              <a:t>Two kinds of requirements</a:t>
            </a:r>
          </a:p>
          <a:p>
            <a:pPr lvl="1">
              <a:lnSpc>
                <a:spcPct val="100000"/>
              </a:lnSpc>
            </a:pPr>
            <a:r>
              <a:rPr lang="en-US" dirty="0">
                <a:solidFill>
                  <a:schemeClr val="accent5">
                    <a:lumMod val="20000"/>
                    <a:lumOff val="80000"/>
                  </a:schemeClr>
                </a:solidFill>
              </a:rPr>
              <a:t>Functional</a:t>
            </a:r>
            <a:r>
              <a:rPr lang="en-US" dirty="0"/>
              <a:t> requirements</a:t>
            </a:r>
            <a:endParaRPr lang="en-US" dirty="0">
              <a:solidFill>
                <a:schemeClr val="folHlink"/>
              </a:solidFill>
            </a:endParaRPr>
          </a:p>
          <a:p>
            <a:pPr lvl="1">
              <a:lnSpc>
                <a:spcPct val="100000"/>
              </a:lnSpc>
            </a:pPr>
            <a:r>
              <a:rPr lang="en-US" dirty="0">
                <a:solidFill>
                  <a:schemeClr val="accent5">
                    <a:lumMod val="20000"/>
                    <a:lumOff val="80000"/>
                  </a:schemeClr>
                </a:solidFill>
              </a:rPr>
              <a:t>Non-functional </a:t>
            </a:r>
            <a:r>
              <a:rPr lang="en-US" dirty="0"/>
              <a:t>requirements</a:t>
            </a:r>
          </a:p>
        </p:txBody>
      </p:sp>
      <p:pic>
        <p:nvPicPr>
          <p:cNvPr id="58369" name="Picture 1"/>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172201" y="4376599"/>
            <a:ext cx="2437182" cy="1953948"/>
          </a:xfrm>
          <a:prstGeom prst="roundRect">
            <a:avLst>
              <a:gd name="adj" fmla="val 9294"/>
            </a:avLst>
          </a:prstGeom>
          <a:noFill/>
          <a:ln w="9525">
            <a:solidFill>
              <a:schemeClr val="accent5">
                <a:lumMod val="40000"/>
                <a:lumOff val="60000"/>
                <a:alpha val="50000"/>
              </a:schemeClr>
            </a:solid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noFill/>
          <a:ln/>
          <a:effectLst/>
        </p:spPr>
        <p:txBody>
          <a:bodyPr lIns="92075" tIns="46038" rIns="92075" bIns="46038"/>
          <a:lstStyle/>
          <a:p>
            <a:r>
              <a:rPr lang="en-US" dirty="0"/>
              <a:t>Requirements Analysis</a:t>
            </a:r>
          </a:p>
        </p:txBody>
      </p:sp>
      <p:sp>
        <p:nvSpPr>
          <p:cNvPr id="473091" name="Rectangle 3"/>
          <p:cNvSpPr>
            <a:spLocks noGrp="1" noChangeArrowheads="1"/>
          </p:cNvSpPr>
          <p:nvPr>
            <p:ph idx="1"/>
          </p:nvPr>
        </p:nvSpPr>
        <p:spPr>
          <a:xfrm>
            <a:off x="228600" y="1268413"/>
            <a:ext cx="8686800" cy="5329237"/>
          </a:xfrm>
          <a:noFill/>
          <a:ln/>
          <a:effectLst/>
        </p:spPr>
        <p:txBody>
          <a:bodyPr/>
          <a:lstStyle/>
          <a:p>
            <a:pPr>
              <a:lnSpc>
                <a:spcPct val="100000"/>
              </a:lnSpc>
            </a:pPr>
            <a:r>
              <a:rPr lang="en-US" dirty="0">
                <a:solidFill>
                  <a:schemeClr val="accent5">
                    <a:lumMod val="20000"/>
                    <a:lumOff val="80000"/>
                  </a:schemeClr>
                </a:solidFill>
              </a:rPr>
              <a:t>Requirements analysis</a:t>
            </a:r>
            <a:r>
              <a:rPr lang="en-US" dirty="0"/>
              <a:t> starts from a vision about the system</a:t>
            </a:r>
          </a:p>
          <a:p>
            <a:pPr lvl="1">
              <a:lnSpc>
                <a:spcPct val="100000"/>
              </a:lnSpc>
            </a:pPr>
            <a:r>
              <a:rPr lang="en-US" dirty="0"/>
              <a:t>Customers don't know what they need!</a:t>
            </a:r>
          </a:p>
          <a:p>
            <a:pPr lvl="1">
              <a:lnSpc>
                <a:spcPct val="100000"/>
              </a:lnSpc>
            </a:pPr>
            <a:r>
              <a:rPr lang="en-US" dirty="0"/>
              <a:t>Requirements come roughly and are specified and extended iteratively</a:t>
            </a:r>
          </a:p>
          <a:p>
            <a:pPr>
              <a:lnSpc>
                <a:spcPct val="100000"/>
              </a:lnSpc>
            </a:pPr>
            <a:r>
              <a:rPr lang="en-US" dirty="0" smtClean="0"/>
              <a:t>The </a:t>
            </a:r>
            <a:r>
              <a:rPr lang="en-US" dirty="0"/>
              <a:t>outcome is the </a:t>
            </a:r>
            <a:r>
              <a:rPr lang="en-US" dirty="0">
                <a:solidFill>
                  <a:schemeClr val="accent5">
                    <a:lumMod val="20000"/>
                    <a:lumOff val="80000"/>
                  </a:schemeClr>
                </a:solidFill>
              </a:rPr>
              <a:t>Software Requirements Specification (SRS</a:t>
            </a:r>
            <a:r>
              <a:rPr lang="en-US" dirty="0" smtClean="0">
                <a:solidFill>
                  <a:schemeClr val="accent5">
                    <a:lumMod val="20000"/>
                    <a:lumOff val="80000"/>
                  </a:schemeClr>
                </a:solidFill>
              </a:rPr>
              <a:t>)</a:t>
            </a:r>
            <a:r>
              <a:rPr lang="en-US" dirty="0" smtClean="0"/>
              <a:t> or set of </a:t>
            </a:r>
            <a:r>
              <a:rPr lang="en-US" dirty="0" smtClean="0">
                <a:solidFill>
                  <a:schemeClr val="accent5">
                    <a:lumMod val="20000"/>
                    <a:lumOff val="80000"/>
                  </a:schemeClr>
                </a:solidFill>
              </a:rPr>
              <a:t>User Stories</a:t>
            </a:r>
          </a:p>
          <a:p>
            <a:pPr>
              <a:lnSpc>
                <a:spcPct val="100000"/>
              </a:lnSpc>
            </a:pPr>
            <a:r>
              <a:rPr lang="en-US" dirty="0">
                <a:solidFill>
                  <a:schemeClr val="accent5">
                    <a:lumMod val="20000"/>
                    <a:lumOff val="80000"/>
                  </a:schemeClr>
                </a:solidFill>
              </a:rPr>
              <a:t>Prototyping</a:t>
            </a:r>
            <a:r>
              <a:rPr lang="en-US" dirty="0"/>
              <a:t> is often used, especially for the user interface (UI</a:t>
            </a:r>
            <a:r>
              <a:rPr lang="en-US" dirty="0" smtClean="0"/>
              <a:t>)</a:t>
            </a:r>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PowerPoint-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Telerik-PowerPoint-Theme</Template>
  <TotalTime>1425</TotalTime>
  <Words>2264</Words>
  <Application>Microsoft Office PowerPoint</Application>
  <PresentationFormat>On-screen Show (4:3)</PresentationFormat>
  <Paragraphs>451</Paragraphs>
  <Slides>57</Slides>
  <Notes>13</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Telerik-PowerPoint-Theme</vt:lpstr>
      <vt:lpstr>Practical Software Engineering Fundamentals</vt:lpstr>
      <vt:lpstr>Table of Contents</vt:lpstr>
      <vt:lpstr>Software Engineering</vt:lpstr>
      <vt:lpstr>What is Software Engineering?</vt:lpstr>
      <vt:lpstr>Software Engineering</vt:lpstr>
      <vt:lpstr>Software Development Activities</vt:lpstr>
      <vt:lpstr>Software Requirements</vt:lpstr>
      <vt:lpstr>Software Requirements</vt:lpstr>
      <vt:lpstr>Requirements Analysis</vt:lpstr>
      <vt:lpstr>Software Requirements Specification (SRS)</vt:lpstr>
      <vt:lpstr>Agile Requirements and User Stories</vt:lpstr>
      <vt:lpstr>What is User Story?</vt:lpstr>
      <vt:lpstr>User Story – Example</vt:lpstr>
      <vt:lpstr>Software Requirements</vt:lpstr>
      <vt:lpstr>Software Requirements Specifications (SRS), User Stories and UI Prototypes</vt:lpstr>
      <vt:lpstr>Software Architecture and Software Design</vt:lpstr>
      <vt:lpstr>Software Architecture and Software Design</vt:lpstr>
      <vt:lpstr>System Architecture Diagram – Example</vt:lpstr>
      <vt:lpstr>Software Architecture Diagram – Example</vt:lpstr>
      <vt:lpstr>Software Design</vt:lpstr>
      <vt:lpstr>Software Design Document (SDD)</vt:lpstr>
      <vt:lpstr>Software Design Document</vt:lpstr>
      <vt:lpstr>Software Construction</vt:lpstr>
      <vt:lpstr>Software Construction</vt:lpstr>
      <vt:lpstr>Writing the Code</vt:lpstr>
      <vt:lpstr>Testing the Code</vt:lpstr>
      <vt:lpstr>Debugging</vt:lpstr>
      <vt:lpstr>Integration</vt:lpstr>
      <vt:lpstr>Coding != Software Engineering</vt:lpstr>
      <vt:lpstr>Software Verification and Testing</vt:lpstr>
      <vt:lpstr>Software Verification</vt:lpstr>
      <vt:lpstr>Software Testing</vt:lpstr>
      <vt:lpstr>Software Testing Process</vt:lpstr>
      <vt:lpstr>Test Plan and Test Cases</vt:lpstr>
      <vt:lpstr>Test Plans and Test Cases</vt:lpstr>
      <vt:lpstr>Software Project Management</vt:lpstr>
      <vt:lpstr>What is Project Management?</vt:lpstr>
      <vt:lpstr>What is Software Project Management?</vt:lpstr>
      <vt:lpstr>What is Project Plan?</vt:lpstr>
      <vt:lpstr>Project Plan – Example</vt:lpstr>
      <vt:lpstr>Development Methodologies</vt:lpstr>
      <vt:lpstr>What is a Development Methodology?</vt:lpstr>
      <vt:lpstr>Development Methodologies</vt:lpstr>
      <vt:lpstr>PowerPoint Presentation</vt:lpstr>
      <vt:lpstr>The Waterfall Process</vt:lpstr>
      <vt:lpstr>Formal Methodologies</vt:lpstr>
      <vt:lpstr>Agile Development</vt:lpstr>
      <vt:lpstr>The Agile Manifesto</vt:lpstr>
      <vt:lpstr>The Agile Spirit</vt:lpstr>
      <vt:lpstr>Agile Methodologies</vt:lpstr>
      <vt:lpstr>Extreme Programming: The 12 Key Practices</vt:lpstr>
      <vt:lpstr>Scrum</vt:lpstr>
      <vt:lpstr>Scrum Terminology</vt:lpstr>
      <vt:lpstr>The Scrum Process Framework</vt:lpstr>
      <vt:lpstr>Scrum Practices</vt:lpstr>
      <vt:lpstr>Software Engineering Fundamentals</vt:lpstr>
      <vt:lpstr>Homework</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Fundamentals</dc:title>
  <dc:creator>Svetlin Nakov</dc:creator>
  <dc:description>Telerik Academy - http://academy.telerik.com</dc:description>
  <cp:lastModifiedBy>Svetlin Nakov</cp:lastModifiedBy>
  <cp:revision>432</cp:revision>
  <dcterms:created xsi:type="dcterms:W3CDTF">2007-12-08T16:03:35Z</dcterms:created>
  <dcterms:modified xsi:type="dcterms:W3CDTF">2012-03-19T18:52:45Z</dcterms:modified>
</cp:coreProperties>
</file>