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3" r:id="rId4"/>
    <p:sldId id="306" r:id="rId5"/>
    <p:sldId id="272" r:id="rId6"/>
    <p:sldId id="275" r:id="rId7"/>
    <p:sldId id="276" r:id="rId8"/>
    <p:sldId id="277" r:id="rId9"/>
    <p:sldId id="278" r:id="rId10"/>
    <p:sldId id="279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0" r:id="rId19"/>
    <p:sldId id="289" r:id="rId20"/>
    <p:sldId id="290" r:id="rId21"/>
    <p:sldId id="291" r:id="rId22"/>
    <p:sldId id="281" r:id="rId23"/>
    <p:sldId id="292" r:id="rId24"/>
    <p:sldId id="294" r:id="rId25"/>
    <p:sldId id="293" r:id="rId26"/>
    <p:sldId id="295" r:id="rId27"/>
    <p:sldId id="297" r:id="rId28"/>
    <p:sldId id="296" r:id="rId29"/>
    <p:sldId id="298" r:id="rId30"/>
    <p:sldId id="300" r:id="rId31"/>
    <p:sldId id="301" r:id="rId32"/>
    <p:sldId id="299" r:id="rId33"/>
    <p:sldId id="302" r:id="rId34"/>
    <p:sldId id="303" r:id="rId35"/>
    <p:sldId id="304" r:id="rId36"/>
    <p:sldId id="305" r:id="rId37"/>
    <p:sldId id="27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8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3CCE995-4A32-4547-9FFC-A38D66C5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3CCE995-4A32-4547-9FFC-A38D66C5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4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94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8006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295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811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13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Remote Data with JavaScript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Request Through HTTP using </a:t>
            </a:r>
            <a:r>
              <a:rPr lang="en-US" dirty="0" err="1" smtClean="0"/>
              <a:t>XmlHttpRequest</a:t>
            </a:r>
            <a:r>
              <a:rPr lang="en-US" dirty="0" smtClean="0"/>
              <a:t> object and jQuery AJAX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Doncho Minkov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Technical 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Cross-browser </a:t>
            </a:r>
            <a:br>
              <a:rPr lang="en-US" dirty="0" smtClean="0"/>
            </a:br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Client </a:t>
            </a:r>
            <a:r>
              <a:rPr lang="en-US" dirty="0">
                <a:effectLst/>
              </a:rPr>
              <a:t>–</a:t>
            </a:r>
            <a:r>
              <a:rPr lang="en-US" dirty="0"/>
              <a:t>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Client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the response data?</a:t>
            </a:r>
          </a:p>
          <a:p>
            <a:pPr lvl="1"/>
            <a:r>
              <a:rPr lang="en-US" dirty="0" smtClean="0"/>
              <a:t>When a client sends an HTTP request to a server, the server always returns a response to this request</a:t>
            </a:r>
          </a:p>
          <a:p>
            <a:pPr lvl="1"/>
            <a:r>
              <a:rPr lang="en-US" dirty="0" smtClean="0"/>
              <a:t>The response should be handled on the client</a:t>
            </a:r>
          </a:p>
          <a:p>
            <a:r>
              <a:rPr lang="en-US" dirty="0" smtClean="0"/>
              <a:t>XMLHttpRequest introduces an event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onreadystatechanged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Event handlers are executed for each the states of this request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0161"/>
            <a:ext cx="7086600" cy="838200"/>
          </a:xfrm>
        </p:spPr>
        <p:txBody>
          <a:bodyPr/>
          <a:lstStyle/>
          <a:p>
            <a:r>
              <a:rPr lang="en-US" dirty="0" smtClean="0"/>
              <a:t>XMLHttpRequest:</a:t>
            </a:r>
            <a:br>
              <a:rPr lang="en-US" dirty="0" smtClean="0"/>
            </a:br>
            <a:r>
              <a:rPr lang="en-US" dirty="0" smtClean="0"/>
              <a:t> Ready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0054"/>
            <a:ext cx="8686800" cy="53955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HTTP request goes through five states during its execution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uninitialized)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loading)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loaded)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interactive)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complete)</a:t>
            </a:r>
          </a:p>
        </p:txBody>
      </p:sp>
    </p:spTree>
    <p:extLst>
      <p:ext uri="{BB962C8B-B14F-4D97-AF65-F5344CB8AC3E}">
        <p14:creationId xmlns:p14="http://schemas.microsoft.com/office/powerpoint/2010/main" val="13719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XMLHttpRequest:</a:t>
            </a:r>
            <a:br>
              <a:rPr lang="en-US" dirty="0"/>
            </a:br>
            <a:r>
              <a:rPr lang="en-US" dirty="0"/>
              <a:t> Ready </a:t>
            </a:r>
            <a:r>
              <a:rPr lang="en-US" dirty="0" smtClean="0"/>
              <a:t>States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6314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(complete) means the client has received a HTTP response from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Yet the response can be success or error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Check the </a:t>
            </a:r>
            <a:r>
              <a:rPr lang="en-US" sz="2800" dirty="0" err="1" smtClean="0"/>
              <a:t>statusCode</a:t>
            </a:r>
            <a:r>
              <a:rPr lang="en-US" sz="2800" dirty="0" smtClean="0"/>
              <a:t> to see the type of the response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748453"/>
            <a:ext cx="8077200" cy="1938992"/>
          </a:xfrm>
        </p:spPr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httpRequest</a:t>
            </a:r>
            <a:r>
              <a:rPr lang="en-US" dirty="0" smtClean="0"/>
              <a:t> is created</a:t>
            </a:r>
          </a:p>
          <a:p>
            <a:r>
              <a:rPr lang="en-US" dirty="0" err="1" smtClean="0"/>
              <a:t>httpRequest.onreadystatechange</a:t>
            </a:r>
            <a:r>
              <a:rPr lang="en-US" dirty="0" smtClean="0"/>
              <a:t> </a:t>
            </a:r>
            <a:r>
              <a:rPr lang="en-US" dirty="0"/>
              <a:t>= function 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if </a:t>
            </a:r>
            <a:r>
              <a:rPr lang="en-US" dirty="0"/>
              <a:t>(</a:t>
            </a:r>
            <a:r>
              <a:rPr lang="en-US" dirty="0" err="1"/>
              <a:t>httpRequest.readyState</a:t>
            </a:r>
            <a:r>
              <a:rPr lang="en-US" dirty="0"/>
              <a:t> === </a:t>
            </a:r>
            <a:r>
              <a:rPr lang="en-US" dirty="0" smtClean="0"/>
              <a:t>4) {</a:t>
            </a:r>
          </a:p>
          <a:p>
            <a:r>
              <a:rPr lang="en-US" dirty="0"/>
              <a:t>  </a:t>
            </a:r>
            <a:r>
              <a:rPr lang="en-US" dirty="0" smtClean="0"/>
              <a:t> console.log("Request done");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65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XMLHttpRequest:</a:t>
            </a:r>
            <a:br>
              <a:rPr lang="en-US" dirty="0" smtClean="0"/>
            </a:br>
            <a:r>
              <a:rPr lang="en-US" dirty="0" smtClean="0"/>
              <a:t> Ready States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2996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529171"/>
          </a:xfrm>
        </p:spPr>
        <p:txBody>
          <a:bodyPr/>
          <a:lstStyle/>
          <a:p>
            <a:r>
              <a:rPr lang="en-US" dirty="0" smtClean="0"/>
              <a:t>Ready state tell us that the response has arrived</a:t>
            </a:r>
          </a:p>
          <a:p>
            <a:pPr lvl="1"/>
            <a:r>
              <a:rPr lang="en-US" sz="2800" dirty="0" smtClean="0"/>
              <a:t>But what is the actual response type?</a:t>
            </a:r>
          </a:p>
          <a:p>
            <a:pPr lvl="1"/>
            <a:r>
              <a:rPr lang="en-US" sz="2800" dirty="0" smtClean="0"/>
              <a:t>Remember HTTP status codes?</a:t>
            </a:r>
            <a:endParaRPr lang="en-US" dirty="0" smtClean="0"/>
          </a:p>
          <a:p>
            <a:pPr lvl="2"/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600" dirty="0" smtClean="0"/>
              <a:t> means OK (the request done its job and we have the requested data in the response)</a:t>
            </a:r>
          </a:p>
          <a:p>
            <a:pPr lvl="2"/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4XX</a:t>
            </a:r>
            <a:r>
              <a:rPr lang="en-US" sz="2600" dirty="0" smtClean="0"/>
              <a:t>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5XX</a:t>
            </a:r>
            <a:r>
              <a:rPr lang="en-US" sz="2600" dirty="0" smtClean="0"/>
              <a:t> mean something is wrong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618891"/>
            <a:ext cx="8077200" cy="1323439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httpRequest.readyState</a:t>
            </a:r>
            <a:r>
              <a:rPr lang="en-US" dirty="0"/>
              <a:t> === 4) {</a:t>
            </a:r>
          </a:p>
          <a:p>
            <a:r>
              <a:rPr lang="en-US" dirty="0" smtClean="0"/>
              <a:t> if </a:t>
            </a:r>
            <a:r>
              <a:rPr lang="en-US" dirty="0"/>
              <a:t>(</a:t>
            </a:r>
            <a:r>
              <a:rPr lang="en-US" dirty="0" err="1"/>
              <a:t>httpRequest.status</a:t>
            </a:r>
            <a:r>
              <a:rPr lang="en-US" dirty="0"/>
              <a:t> === 200) </a:t>
            </a:r>
            <a:r>
              <a:rPr lang="en-US" dirty="0" smtClean="0"/>
              <a:t>{ … }</a:t>
            </a:r>
          </a:p>
          <a:p>
            <a:r>
              <a:rPr lang="en-US" dirty="0"/>
              <a:t> </a:t>
            </a:r>
            <a:r>
              <a:rPr lang="en-US" dirty="0" smtClean="0"/>
              <a:t>else { … 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1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the Response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the Response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5414"/>
            <a:ext cx="8686800" cy="5580185"/>
          </a:xfrm>
        </p:spPr>
        <p:txBody>
          <a:bodyPr/>
          <a:lstStyle/>
          <a:p>
            <a:r>
              <a:rPr lang="en-US" dirty="0" smtClean="0"/>
              <a:t>The body of the response can be accessed using the property </a:t>
            </a:r>
            <a:r>
              <a:rPr lang="en-US" dirty="0" err="1" smtClean="0"/>
              <a:t>responseText</a:t>
            </a:r>
            <a:r>
              <a:rPr lang="en-US" dirty="0" smtClean="0"/>
              <a:t> of an instance of XMLHttpRequest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 err="1" smtClean="0"/>
              <a:t>readyState</a:t>
            </a:r>
            <a:r>
              <a:rPr lang="en-US" dirty="0" smtClean="0"/>
              <a:t> is 4</a:t>
            </a:r>
          </a:p>
          <a:p>
            <a:r>
              <a:rPr lang="en-US" dirty="0" err="1" smtClean="0"/>
              <a:t>responseText</a:t>
            </a:r>
            <a:r>
              <a:rPr lang="en-US" dirty="0" smtClean="0"/>
              <a:t> contains a string with the data</a:t>
            </a:r>
          </a:p>
          <a:p>
            <a:pPr lvl="1"/>
            <a:r>
              <a:rPr lang="en-US" dirty="0" smtClean="0"/>
              <a:t>Based on the value of the Accept HTTP header it is in format HTML, XML, JSON or plain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XMLHttpRequest object (xhr)</a:t>
            </a:r>
          </a:p>
          <a:p>
            <a:pPr lvl="1"/>
            <a:r>
              <a:rPr lang="en-US" dirty="0" smtClean="0"/>
              <a:t>History and meaning</a:t>
            </a:r>
          </a:p>
          <a:p>
            <a:pPr lvl="1"/>
            <a:r>
              <a:rPr lang="en-US" dirty="0" smtClean="0"/>
              <a:t>Making it work on all browsers</a:t>
            </a:r>
          </a:p>
          <a:p>
            <a:r>
              <a:rPr lang="en-US" dirty="0" smtClean="0"/>
              <a:t>Building a http request with xhr</a:t>
            </a:r>
          </a:p>
          <a:p>
            <a:pPr lvl="1"/>
            <a:r>
              <a:rPr lang="en-US" dirty="0" err="1" smtClean="0"/>
              <a:t>onreadystatechange</a:t>
            </a:r>
            <a:r>
              <a:rPr lang="en-US" dirty="0" smtClean="0"/>
              <a:t> event</a:t>
            </a:r>
          </a:p>
          <a:p>
            <a:pPr lvl="2"/>
            <a:r>
              <a:rPr lang="en-US" dirty="0" err="1" smtClean="0"/>
              <a:t>readyState</a:t>
            </a:r>
            <a:endParaRPr lang="en-US" dirty="0"/>
          </a:p>
          <a:p>
            <a:pPr lvl="1"/>
            <a:r>
              <a:rPr lang="en-US" dirty="0" smtClean="0"/>
              <a:t>Status code</a:t>
            </a:r>
          </a:p>
          <a:p>
            <a:r>
              <a:rPr lang="en-US" dirty="0" smtClean="0"/>
              <a:t>Making requests with xhr</a:t>
            </a:r>
          </a:p>
          <a:p>
            <a:pPr lvl="1"/>
            <a:r>
              <a:rPr lang="en-US" dirty="0" smtClean="0"/>
              <a:t>Making a cross-browser requests</a:t>
            </a:r>
          </a:p>
        </p:txBody>
      </p:sp>
    </p:spTree>
    <p:extLst>
      <p:ext uri="{BB962C8B-B14F-4D97-AF65-F5344CB8AC3E}">
        <p14:creationId xmlns:p14="http://schemas.microsoft.com/office/powerpoint/2010/main" val="1454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the Response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15762"/>
            <a:ext cx="7924800" cy="685800"/>
          </a:xfrm>
        </p:spPr>
        <p:txBody>
          <a:bodyPr/>
          <a:lstStyle/>
          <a:p>
            <a:r>
              <a:rPr lang="en-US" dirty="0"/>
              <a:t>Building an HTTP Request</a:t>
            </a:r>
          </a:p>
        </p:txBody>
      </p:sp>
    </p:spTree>
    <p:extLst>
      <p:ext uri="{BB962C8B-B14F-4D97-AF65-F5344CB8AC3E}">
        <p14:creationId xmlns:p14="http://schemas.microsoft.com/office/powerpoint/2010/main" val="39677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HTTP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XMLHttpRequest creates a HTTP request with default characteristics</a:t>
            </a:r>
          </a:p>
          <a:p>
            <a:pPr lvl="1"/>
            <a:r>
              <a:rPr lang="en-US" dirty="0" smtClean="0"/>
              <a:t>The HTTP method is "GET"</a:t>
            </a:r>
          </a:p>
          <a:p>
            <a:pPr lvl="1"/>
            <a:r>
              <a:rPr lang="en-US" dirty="0" smtClean="0"/>
              <a:t>Content-Type and Accept have different values based on the client</a:t>
            </a:r>
          </a:p>
          <a:p>
            <a:pPr lvl="1"/>
            <a:r>
              <a:rPr lang="en-US" dirty="0" smtClean="0"/>
              <a:t>HTTP body is empty (NULL)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All of these can be customized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an HTTP </a:t>
            </a:r>
            <a:r>
              <a:rPr lang="en-US" dirty="0"/>
              <a:t>Request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00859"/>
          </a:xfrm>
        </p:spPr>
        <p:txBody>
          <a:bodyPr/>
          <a:lstStyle/>
          <a:p>
            <a:r>
              <a:rPr lang="en-US" dirty="0" smtClean="0"/>
              <a:t>To set an HTTP header on the request use </a:t>
            </a:r>
            <a:r>
              <a:rPr lang="en-US" dirty="0" err="1" smtClean="0"/>
              <a:t>httpRequest.setRequestHeader</a:t>
            </a:r>
            <a:r>
              <a:rPr lang="en-US" dirty="0" smtClean="0"/>
              <a:t>(header, value)</a:t>
            </a:r>
          </a:p>
          <a:p>
            <a:pPr lvl="1"/>
            <a:r>
              <a:rPr lang="en-US" dirty="0" smtClean="0"/>
              <a:t>After the request is open</a:t>
            </a:r>
          </a:p>
          <a:p>
            <a:pPr lvl="1"/>
            <a:r>
              <a:rPr lang="en-US" dirty="0" smtClean="0"/>
              <a:t>And before the request is sent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47346" y="3660531"/>
            <a:ext cx="7649308" cy="1846659"/>
          </a:xfrm>
        </p:spPr>
        <p:txBody>
          <a:bodyPr/>
          <a:lstStyle/>
          <a:p>
            <a:r>
              <a:rPr lang="en-US" sz="1900" dirty="0" err="1" smtClean="0"/>
              <a:t>httpRequest.open</a:t>
            </a:r>
            <a:r>
              <a:rPr lang="en-US" sz="1900" dirty="0"/>
              <a:t>("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  <a:r>
              <a:rPr lang="en-US" sz="1900" dirty="0"/>
              <a:t>", "scripts/data.js", true);</a:t>
            </a:r>
          </a:p>
          <a:p>
            <a:r>
              <a:rPr lang="en-US" sz="1900" dirty="0" err="1"/>
              <a:t>httpRequest.setRequestHeader</a:t>
            </a:r>
            <a:r>
              <a:rPr lang="en-US" sz="1900" dirty="0"/>
              <a:t>("Content-type",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</a:t>
            </a:r>
            <a:r>
              <a:rPr lang="en-US" sz="1900" dirty="0" smtClean="0"/>
              <a:t>"</a:t>
            </a:r>
            <a:r>
              <a:rPr lang="en-US" sz="1900" dirty="0"/>
              <a:t>application/</a:t>
            </a:r>
            <a:r>
              <a:rPr lang="en-US" sz="1900" dirty="0" err="1"/>
              <a:t>json</a:t>
            </a:r>
            <a:r>
              <a:rPr lang="en-US" sz="1900" dirty="0" smtClean="0"/>
              <a:t>");</a:t>
            </a:r>
          </a:p>
          <a:p>
            <a:r>
              <a:rPr lang="en-US" sz="1900" dirty="0" err="1" smtClean="0"/>
              <a:t>httpRequest.setRequestHeader</a:t>
            </a:r>
            <a:r>
              <a:rPr lang="en-US" sz="1900" dirty="0" smtClean="0"/>
              <a:t>("Accept", 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                     "application/</a:t>
            </a:r>
            <a:r>
              <a:rPr lang="en-US" sz="1900" dirty="0" err="1" smtClean="0"/>
              <a:t>json</a:t>
            </a:r>
            <a:r>
              <a:rPr lang="en-US" sz="1900" dirty="0" smtClean="0"/>
              <a:t>");</a:t>
            </a:r>
            <a:endParaRPr lang="en-US" sz="1900" dirty="0"/>
          </a:p>
          <a:p>
            <a:r>
              <a:rPr lang="en-US" sz="1900" dirty="0" err="1" smtClean="0"/>
              <a:t>httpRequest.send</a:t>
            </a:r>
            <a:r>
              <a:rPr lang="en-US" sz="1900" dirty="0" smtClean="0"/>
              <a:t>(null</a:t>
            </a:r>
            <a:r>
              <a:rPr lang="en-US" sz="1900" dirty="0"/>
              <a:t>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5725" y="3132727"/>
            <a:ext cx="4255614" cy="527804"/>
          </a:xfrm>
          <a:prstGeom prst="wedgeRoundRectCallout">
            <a:avLst>
              <a:gd name="adj1" fmla="val -53505"/>
              <a:gd name="adj2" fmla="val 478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be any HTTP method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44292" y="5712360"/>
            <a:ext cx="4941345" cy="953453"/>
          </a:xfrm>
          <a:prstGeom prst="wedgeRoundRectCallout">
            <a:avLst>
              <a:gd name="adj1" fmla="val -41625"/>
              <a:gd name="adj2" fmla="val -729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pass an JSON object or string as body of the request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4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XHR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it will be nice is we can make something like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2246769"/>
          </a:xfrm>
        </p:spPr>
        <p:txBody>
          <a:bodyPr/>
          <a:lstStyle/>
          <a:p>
            <a:r>
              <a:rPr lang="en-US" dirty="0" err="1" smtClean="0"/>
              <a:t>httpRequest.make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url:"scripts/data.js",</a:t>
            </a:r>
          </a:p>
          <a:p>
            <a:r>
              <a:rPr lang="en-US" dirty="0"/>
              <a:t> </a:t>
            </a:r>
            <a:r>
              <a:rPr lang="en-US" dirty="0" smtClean="0"/>
              <a:t>type: "GET",</a:t>
            </a:r>
          </a:p>
          <a:p>
            <a:r>
              <a:rPr lang="en-US" dirty="0"/>
              <a:t> </a:t>
            </a:r>
            <a:r>
              <a:rPr lang="en-US" dirty="0" err="1" smtClean="0"/>
              <a:t>contentType</a:t>
            </a:r>
            <a:r>
              <a:rPr lang="en-US" dirty="0" smtClean="0"/>
              <a:t>: "application/</a:t>
            </a:r>
            <a:r>
              <a:rPr lang="en-US" dirty="0" err="1" smtClean="0"/>
              <a:t>json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success: </a:t>
            </a:r>
            <a:r>
              <a:rPr lang="en-US" dirty="0" err="1" smtClean="0"/>
              <a:t>successCallback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error: </a:t>
            </a:r>
            <a:r>
              <a:rPr lang="en-US" dirty="0" err="1" smtClean="0"/>
              <a:t>errorCallback</a:t>
            </a:r>
            <a:endParaRPr lang="en-US" dirty="0" smtClean="0"/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184007"/>
            <a:ext cx="8686800" cy="122084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Fires </a:t>
            </a:r>
            <a:r>
              <a:rPr lang="en-US" dirty="0" err="1" smtClean="0"/>
              <a:t>succesCallback</a:t>
            </a:r>
            <a:r>
              <a:rPr lang="en-US" dirty="0" smtClean="0"/>
              <a:t> in case of success</a:t>
            </a:r>
          </a:p>
          <a:p>
            <a:pPr lvl="1"/>
            <a:r>
              <a:rPr lang="en-US" dirty="0" smtClean="0"/>
              <a:t>Fires </a:t>
            </a:r>
            <a:r>
              <a:rPr lang="en-US" dirty="0" err="1" smtClean="0"/>
              <a:t>errorCallback</a:t>
            </a:r>
            <a:r>
              <a:rPr lang="en-US" dirty="0" smtClean="0"/>
              <a:t> in case of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015764"/>
            <a:ext cx="7924800" cy="685800"/>
          </a:xfrm>
        </p:spPr>
        <p:txBody>
          <a:bodyPr/>
          <a:lstStyle/>
          <a:p>
            <a:r>
              <a:rPr lang="en-US" dirty="0"/>
              <a:t>Building an HTTP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4204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Remote Data from REST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Remote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REST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11114"/>
            <a:ext cx="8686800" cy="5694485"/>
          </a:xfrm>
        </p:spPr>
        <p:txBody>
          <a:bodyPr/>
          <a:lstStyle/>
          <a:p>
            <a:r>
              <a:rPr lang="en-US" dirty="0" smtClean="0"/>
              <a:t>Consuming data from REST services is much like consuming them from the current server</a:t>
            </a:r>
          </a:p>
          <a:p>
            <a:pPr lvl="1"/>
            <a:r>
              <a:rPr lang="en-US" dirty="0" smtClean="0"/>
              <a:t>The only problem is the "Same origin policy"</a:t>
            </a:r>
          </a:p>
          <a:p>
            <a:r>
              <a:rPr lang="en-US" dirty="0" smtClean="0"/>
              <a:t>Supposing we have a service at "http://site.com/services/students/all"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933091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httpRequest.make</a:t>
            </a:r>
            <a:r>
              <a:rPr lang="en-US" dirty="0"/>
              <a:t>({</a:t>
            </a:r>
          </a:p>
          <a:p>
            <a:r>
              <a:rPr lang="en-US" dirty="0"/>
              <a:t> url</a:t>
            </a:r>
            <a:r>
              <a:rPr lang="en-US" dirty="0" smtClean="0"/>
              <a:t>: "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>
                <a:solidFill>
                  <a:schemeClr val="tx1">
                    <a:lumMod val="20000"/>
                    <a:lumOff val="80000"/>
                  </a:schemeClr>
                </a:solidFill>
              </a:rPr>
              <a:t>://</a:t>
            </a:r>
            <a:r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site.com/services/student/all</a:t>
            </a:r>
            <a:r>
              <a:rPr lang="en-US" dirty="0" smtClean="0"/>
              <a:t>",</a:t>
            </a:r>
            <a:endParaRPr lang="en-US" dirty="0"/>
          </a:p>
          <a:p>
            <a:r>
              <a:rPr lang="en-US" dirty="0"/>
              <a:t> type: "GET",</a:t>
            </a:r>
          </a:p>
          <a:p>
            <a:r>
              <a:rPr lang="en-US" dirty="0"/>
              <a:t> </a:t>
            </a:r>
            <a:r>
              <a:rPr lang="en-US" dirty="0" err="1"/>
              <a:t>contentType</a:t>
            </a:r>
            <a:r>
              <a:rPr lang="en-US" dirty="0"/>
              <a:t>: "application/</a:t>
            </a:r>
            <a:r>
              <a:rPr lang="en-US" dirty="0" err="1"/>
              <a:t>json</a:t>
            </a:r>
            <a:r>
              <a:rPr lang="en-US" dirty="0"/>
              <a:t>",</a:t>
            </a:r>
          </a:p>
          <a:p>
            <a:r>
              <a:rPr lang="en-US" dirty="0"/>
              <a:t> success: </a:t>
            </a:r>
            <a:r>
              <a:rPr lang="en-US" dirty="0" err="1"/>
              <a:t>successCallback</a:t>
            </a:r>
            <a:r>
              <a:rPr lang="en-US" dirty="0"/>
              <a:t>,</a:t>
            </a:r>
          </a:p>
          <a:p>
            <a:r>
              <a:rPr lang="en-US" dirty="0"/>
              <a:t> error: </a:t>
            </a:r>
            <a:r>
              <a:rPr lang="en-US" dirty="0" err="1"/>
              <a:t>errorCallback</a:t>
            </a:r>
            <a:endParaRPr lang="en-US" dirty="0"/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054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Remote Data from REST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5962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HTTP request through xhr</a:t>
            </a:r>
          </a:p>
          <a:p>
            <a:pPr lvl="1"/>
            <a:r>
              <a:rPr lang="en-US" dirty="0" smtClean="0"/>
              <a:t>Callback-oriented</a:t>
            </a:r>
          </a:p>
          <a:p>
            <a:r>
              <a:rPr lang="en-US" smtClean="0"/>
              <a:t>jQuery </a:t>
            </a:r>
            <a:r>
              <a:rPr lang="en-US" dirty="0" smtClean="0"/>
              <a:t>Ajax</a:t>
            </a:r>
          </a:p>
          <a:p>
            <a:pPr lvl="1"/>
            <a:r>
              <a:rPr lang="en-US" dirty="0" err="1" smtClean="0"/>
              <a:t>jQuery.ajax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jQuery.getJSON</a:t>
            </a:r>
            <a:r>
              <a:rPr lang="en-US" dirty="0" smtClean="0"/>
              <a:t>() and </a:t>
            </a:r>
            <a:r>
              <a:rPr lang="en-US" dirty="0" err="1" smtClean="0"/>
              <a:t>jQuery.postJSON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jQuery.load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jQuery.get</a:t>
            </a:r>
            <a:r>
              <a:rPr lang="en-US" dirty="0" smtClean="0"/>
              <a:t>();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has a functionality for creating HTTP requests</a:t>
            </a:r>
          </a:p>
          <a:p>
            <a:pPr lvl="1"/>
            <a:r>
              <a:rPr lang="en-US" dirty="0" smtClean="0"/>
              <a:t>A full support only for GET and POST methods</a:t>
            </a:r>
          </a:p>
          <a:p>
            <a:r>
              <a:rPr lang="en-US" dirty="0" smtClean="0"/>
              <a:t>jQuery AJAX methods:</a:t>
            </a:r>
          </a:p>
          <a:p>
            <a:pPr lvl="1"/>
            <a:r>
              <a:rPr lang="en-US" dirty="0" err="1" smtClean="0"/>
              <a:t>jQuery.ajax</a:t>
            </a:r>
            <a:r>
              <a:rPr lang="en-US" dirty="0" smtClean="0"/>
              <a:t>(options)</a:t>
            </a:r>
            <a:endParaRPr lang="en-US" dirty="0"/>
          </a:p>
          <a:p>
            <a:pPr lvl="1"/>
            <a:r>
              <a:rPr lang="en-US" dirty="0" err="1"/>
              <a:t>jQuery.getJSON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success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jQuery.postJSON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/>
              <a:t>, success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jQuery(selector).load(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jQuery.ajax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err="1" smtClean="0"/>
              <a:t>jQuery.ajax</a:t>
            </a:r>
            <a:r>
              <a:rPr lang="en-US" dirty="0" smtClean="0"/>
              <a:t>() is the primary method for creating HTTP requests</a:t>
            </a:r>
          </a:p>
          <a:p>
            <a:pPr lvl="1"/>
            <a:r>
              <a:rPr lang="en-US" sz="2800" dirty="0" smtClean="0"/>
              <a:t>The options parameter contains all the data about building a complete HTTP request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247292"/>
            <a:ext cx="8077200" cy="2246769"/>
          </a:xfrm>
        </p:spPr>
        <p:txBody>
          <a:bodyPr/>
          <a:lstStyle/>
          <a:p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rl:"scripts/data.js",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type:"GET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timeout: 5000,</a:t>
            </a:r>
          </a:p>
          <a:p>
            <a:r>
              <a:rPr lang="en-US" dirty="0"/>
              <a:t> </a:t>
            </a:r>
            <a:r>
              <a:rPr lang="en-US" dirty="0" smtClean="0"/>
              <a:t>success: function(data){ //handle success }</a:t>
            </a:r>
          </a:p>
          <a:p>
            <a:r>
              <a:rPr lang="en-US" dirty="0"/>
              <a:t> </a:t>
            </a:r>
            <a:r>
              <a:rPr lang="en-US" dirty="0" smtClean="0"/>
              <a:t>error: function(err) { //handle error 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jQuery.ajax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jQuery.getJSON</a:t>
            </a:r>
            <a:r>
              <a:rPr lang="en-US" dirty="0" smtClean="0"/>
              <a:t>() and </a:t>
            </a:r>
            <a:br>
              <a:rPr lang="en-US" dirty="0" smtClean="0"/>
            </a:br>
            <a:r>
              <a:rPr lang="en-US" dirty="0" err="1" smtClean="0"/>
              <a:t>jQuery.postJSON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708434"/>
          </a:xfrm>
        </p:spPr>
        <p:txBody>
          <a:bodyPr/>
          <a:lstStyle/>
          <a:p>
            <a:r>
              <a:rPr lang="en-US" dirty="0" err="1" smtClean="0"/>
              <a:t>jQuery.getJSON</a:t>
            </a:r>
            <a:r>
              <a:rPr lang="en-US" dirty="0" smtClean="0"/>
              <a:t> is a shortcut method to make an HTTP request with GET HTTP method</a:t>
            </a:r>
          </a:p>
          <a:p>
            <a:pPr lvl="1"/>
            <a:r>
              <a:rPr lang="en-US" sz="2800" dirty="0" smtClean="0"/>
              <a:t>Takes as parameters URL of the resource and a success callback</a:t>
            </a:r>
          </a:p>
          <a:p>
            <a:pPr lvl="2"/>
            <a:r>
              <a:rPr lang="en-US" sz="2600" dirty="0" smtClean="0"/>
              <a:t>An error handler should be set as a promise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783624"/>
            <a:ext cx="8077200" cy="2054409"/>
          </a:xfrm>
        </p:spPr>
        <p:txBody>
          <a:bodyPr/>
          <a:lstStyle/>
          <a:p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("scripts/data.js", </a:t>
            </a:r>
          </a:p>
          <a:p>
            <a:r>
              <a:rPr lang="en-US" dirty="0"/>
              <a:t> </a:t>
            </a:r>
            <a:r>
              <a:rPr lang="en-US" dirty="0" smtClean="0"/>
              <a:t>function(data){ //handle success })</a:t>
            </a:r>
          </a:p>
          <a:p>
            <a:r>
              <a:rPr lang="en-US" dirty="0"/>
              <a:t> </a:t>
            </a:r>
            <a:r>
              <a:rPr lang="en-US" dirty="0" smtClean="0"/>
              <a:t> .error(function(err){ //handle error });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$.</a:t>
            </a:r>
            <a:r>
              <a:rPr lang="en-US" dirty="0" err="1" smtClean="0"/>
              <a:t>postJSON</a:t>
            </a:r>
            <a:r>
              <a:rPr lang="en-US" dirty="0"/>
              <a:t>("</a:t>
            </a:r>
            <a:r>
              <a:rPr lang="en-US" dirty="0" smtClean="0"/>
              <a:t>scripts/post-data.js</a:t>
            </a:r>
            <a:r>
              <a:rPr lang="en-US" dirty="0"/>
              <a:t>", </a:t>
            </a:r>
          </a:p>
          <a:p>
            <a:r>
              <a:rPr lang="en-US" dirty="0"/>
              <a:t> function(data){ //handle success })</a:t>
            </a:r>
          </a:p>
          <a:p>
            <a:r>
              <a:rPr lang="en-US" dirty="0"/>
              <a:t>  .error(function(err){ //handle error </a:t>
            </a: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jQuery.getJSON</a:t>
            </a:r>
            <a:r>
              <a:rPr lang="en-US" dirty="0"/>
              <a:t>() and </a:t>
            </a:r>
            <a:br>
              <a:rPr lang="en-US" dirty="0"/>
            </a:br>
            <a:r>
              <a:rPr lang="en-US" dirty="0" err="1"/>
              <a:t>jQuery.postJSON</a:t>
            </a:r>
            <a:r>
              <a:rPr lang="en-US" dirty="0"/>
              <a:t>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3218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jQuery.load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jQuery.load</a:t>
            </a:r>
            <a:r>
              <a:rPr lang="en-US" dirty="0" smtClean="0"/>
              <a:t>() is the only </a:t>
            </a:r>
            <a:r>
              <a:rPr lang="en-US" dirty="0" err="1" smtClean="0"/>
              <a:t>ajax</a:t>
            </a:r>
            <a:r>
              <a:rPr lang="en-US" dirty="0" smtClean="0"/>
              <a:t> method that is applied on a DOM element</a:t>
            </a:r>
          </a:p>
          <a:p>
            <a:pPr lvl="1"/>
            <a:r>
              <a:rPr lang="en-US" dirty="0" smtClean="0"/>
              <a:t>Performs a GET HTTP request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ets the innerHTML of the DOM element to the value of the response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380859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$("#http-response").load("scripts/data.js");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jQuery.load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Remote Data</a:t>
            </a:r>
          </a:p>
        </p:txBody>
      </p:sp>
    </p:spTree>
    <p:extLst>
      <p:ext uri="{BB962C8B-B14F-4D97-AF65-F5344CB8AC3E}">
        <p14:creationId xmlns:p14="http://schemas.microsoft.com/office/powerpoint/2010/main" val="7309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XMLHttpRequest is a JavaScript object, that provides a way to retrieve a resource by URL</a:t>
            </a:r>
          </a:p>
          <a:p>
            <a:pPr lvl="1"/>
            <a:r>
              <a:rPr lang="en-US" dirty="0" smtClean="0"/>
              <a:t>Designed by Microsoft, adopted by Mozilla, Apple and Google</a:t>
            </a:r>
          </a:p>
          <a:p>
            <a:pPr lvl="1"/>
            <a:r>
              <a:rPr lang="en-US" dirty="0" smtClean="0"/>
              <a:t>Nowadays standardized in the W3C</a:t>
            </a:r>
          </a:p>
          <a:p>
            <a:r>
              <a:rPr lang="en-US" dirty="0" smtClean="0"/>
              <a:t>XHR can retrieve resources both synchronously and asynchronously</a:t>
            </a:r>
          </a:p>
          <a:p>
            <a:r>
              <a:rPr lang="en-US" dirty="0" smtClean="0"/>
              <a:t>The data can be of any format,</a:t>
            </a:r>
            <a:r>
              <a:rPr lang="en-US" sz="2800" dirty="0" smtClean="0"/>
              <a:t> </a:t>
            </a:r>
            <a:r>
              <a:rPr lang="en-US" dirty="0" smtClean="0"/>
              <a:t>not</a:t>
            </a:r>
            <a:r>
              <a:rPr lang="en-US" sz="2800" dirty="0" smtClean="0"/>
              <a:t> </a:t>
            </a:r>
            <a:r>
              <a:rPr lang="en-US" dirty="0" smtClean="0"/>
              <a:t>strictly</a:t>
            </a:r>
            <a:r>
              <a:rPr lang="en-US" sz="2800" dirty="0" smtClean="0"/>
              <a:t> </a:t>
            </a:r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JSON, HTML or just plain text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3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XMLHttpRequest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XMLHttpRequest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53309"/>
            <a:ext cx="8686800" cy="2067233"/>
          </a:xfrm>
        </p:spPr>
        <p:txBody>
          <a:bodyPr/>
          <a:lstStyle/>
          <a:p>
            <a:r>
              <a:rPr lang="en-US" dirty="0" smtClean="0"/>
              <a:t>To create an HTTP request, xhr must be instantiated</a:t>
            </a:r>
          </a:p>
          <a:p>
            <a:pPr lvl="1"/>
            <a:r>
              <a:rPr lang="en-US" dirty="0" smtClean="0"/>
              <a:t>Then the request must be made and send to the 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871547"/>
            <a:ext cx="8077200" cy="1785104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= new XMLHttpRequest</a:t>
            </a:r>
            <a:r>
              <a:rPr lang="en-US" dirty="0" smtClean="0"/>
              <a:t>();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//Making an async HTTP GET request to "data.js"</a:t>
            </a:r>
          </a:p>
          <a:p>
            <a:r>
              <a:rPr lang="en-US" dirty="0" err="1" smtClean="0"/>
              <a:t>httpRequest.open</a:t>
            </a:r>
            <a:r>
              <a:rPr lang="en-US" dirty="0" smtClean="0"/>
              <a:t>("GET", "data.js", true);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//sending the request with no data</a:t>
            </a:r>
          </a:p>
          <a:p>
            <a:r>
              <a:rPr lang="en-US" dirty="0" err="1" smtClean="0"/>
              <a:t>httpRequest.send</a:t>
            </a:r>
            <a:r>
              <a:rPr lang="en-US" dirty="0" smtClean="0"/>
              <a:t>(null);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XMLHttpRequest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Cross-browser HTTP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20264"/>
            <a:ext cx="8686800" cy="267252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Microsoft first introduced an object to create HTTP requests with JavaScript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XMLHTTP object as an ActiveX object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create cross-browser instance of the HTTP object, you should do feature detection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625362"/>
            <a:ext cx="8077200" cy="310854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window.XMLHttpRequest</a:t>
            </a:r>
            <a:r>
              <a:rPr lang="en-US" dirty="0"/>
              <a:t>)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XMLHttpRequest</a:t>
            </a:r>
            <a:r>
              <a:rPr lang="en-US" dirty="0"/>
              <a:t>();		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else </a:t>
            </a:r>
            <a:r>
              <a:rPr lang="en-US" dirty="0"/>
              <a:t>if (</a:t>
            </a:r>
            <a:r>
              <a:rPr lang="en-US" dirty="0" err="1"/>
              <a:t>window.ActiveXObject</a:t>
            </a:r>
            <a:r>
              <a:rPr lang="en-US" dirty="0"/>
              <a:t>) </a:t>
            </a: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try{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ActiveXObject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("Msxml2.XMLHTTP")</a:t>
            </a:r>
            <a:r>
              <a:rPr lang="en-US" dirty="0"/>
              <a:t>;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}</a:t>
            </a:r>
            <a:endParaRPr lang="en-US" dirty="0"/>
          </a:p>
          <a:p>
            <a:r>
              <a:rPr lang="en-US" dirty="0" smtClean="0"/>
              <a:t> catch </a:t>
            </a:r>
            <a:r>
              <a:rPr lang="en-US" dirty="0"/>
              <a:t>(e)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ActiveXObject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("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Microsoft.XMLHTTP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")</a:t>
            </a:r>
            <a:r>
              <a:rPr lang="en-US" dirty="0"/>
              <a:t>;    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}</a:t>
            </a:r>
            <a:endParaRPr lang="en-US" dirty="0"/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1783</TotalTime>
  <Words>1068</Words>
  <Application>Microsoft Office PowerPoint</Application>
  <PresentationFormat>On-screen Show (4:3)</PresentationFormat>
  <Paragraphs>195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Cambria</vt:lpstr>
      <vt:lpstr>Consolas</vt:lpstr>
      <vt:lpstr>Corbel</vt:lpstr>
      <vt:lpstr>Wingdings 2</vt:lpstr>
      <vt:lpstr>Telerik Academy</vt:lpstr>
      <vt:lpstr>Consuming Remote Data with JavaScript</vt:lpstr>
      <vt:lpstr>Table of Contents</vt:lpstr>
      <vt:lpstr>Table of Contents (2)</vt:lpstr>
      <vt:lpstr>XMLHttpRequest</vt:lpstr>
      <vt:lpstr>XMLHttpRequest</vt:lpstr>
      <vt:lpstr>Using XMLHttpRequest</vt:lpstr>
      <vt:lpstr>Using XMLHttpRequest</vt:lpstr>
      <vt:lpstr>Using XMLHttpRequest</vt:lpstr>
      <vt:lpstr>Cross-browser HTTP Request</vt:lpstr>
      <vt:lpstr>Cross-browser  HTTP Request</vt:lpstr>
      <vt:lpstr>HTTP Client – Server</vt:lpstr>
      <vt:lpstr>HTTP Client – Server</vt:lpstr>
      <vt:lpstr>XMLHttpRequest:  Ready States</vt:lpstr>
      <vt:lpstr>XMLHttpRequest:  Ready States (2)</vt:lpstr>
      <vt:lpstr>XMLHttpRequest:  Ready States</vt:lpstr>
      <vt:lpstr>HTTP Status Code</vt:lpstr>
      <vt:lpstr>HTTP Status Codes</vt:lpstr>
      <vt:lpstr>Consuming the Response</vt:lpstr>
      <vt:lpstr>Consuming the Response</vt:lpstr>
      <vt:lpstr>Consuming the Response</vt:lpstr>
      <vt:lpstr>Building an HTTP Request</vt:lpstr>
      <vt:lpstr>Building an HTTP Request</vt:lpstr>
      <vt:lpstr>Building an HTTP Request (2)</vt:lpstr>
      <vt:lpstr>Building an XHR Object</vt:lpstr>
      <vt:lpstr>Building an HTTP Request</vt:lpstr>
      <vt:lpstr>Consuming Remote Data from REST Services</vt:lpstr>
      <vt:lpstr>Consuming Remote Data  from REST Services</vt:lpstr>
      <vt:lpstr>Consuming Remote Data from REST Services</vt:lpstr>
      <vt:lpstr>jQuery AJAX</vt:lpstr>
      <vt:lpstr>jQuery AJAX</vt:lpstr>
      <vt:lpstr>jQuery.ajax()</vt:lpstr>
      <vt:lpstr>jQuery.ajax()</vt:lpstr>
      <vt:lpstr>jQuery.getJSON() and  jQuery.postJSON()</vt:lpstr>
      <vt:lpstr>jQuery.getJSON() and  jQuery.postJSON()</vt:lpstr>
      <vt:lpstr>jQuery.load()</vt:lpstr>
      <vt:lpstr>jQuery.load()</vt:lpstr>
      <vt:lpstr>Consuming Remote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440</cp:revision>
  <dcterms:created xsi:type="dcterms:W3CDTF">2013-06-17T14:04:21Z</dcterms:created>
  <dcterms:modified xsi:type="dcterms:W3CDTF">2013-06-19T14:21:12Z</dcterms:modified>
</cp:coreProperties>
</file>