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5"/>
  </p:notesMasterIdLst>
  <p:handoutMasterIdLst>
    <p:handoutMasterId r:id="rId46"/>
  </p:handoutMasterIdLst>
  <p:sldIdLst>
    <p:sldId id="320" r:id="rId2"/>
    <p:sldId id="361" r:id="rId3"/>
    <p:sldId id="362" r:id="rId4"/>
    <p:sldId id="363" r:id="rId5"/>
    <p:sldId id="364" r:id="rId6"/>
    <p:sldId id="365" r:id="rId7"/>
    <p:sldId id="400" r:id="rId8"/>
    <p:sldId id="367" r:id="rId9"/>
    <p:sldId id="369" r:id="rId10"/>
    <p:sldId id="370" r:id="rId11"/>
    <p:sldId id="371" r:id="rId12"/>
    <p:sldId id="372" r:id="rId13"/>
    <p:sldId id="373" r:id="rId14"/>
    <p:sldId id="374" r:id="rId15"/>
    <p:sldId id="375" r:id="rId16"/>
    <p:sldId id="376" r:id="rId17"/>
    <p:sldId id="377" r:id="rId18"/>
    <p:sldId id="378" r:id="rId19"/>
    <p:sldId id="379" r:id="rId20"/>
    <p:sldId id="380" r:id="rId21"/>
    <p:sldId id="381" r:id="rId22"/>
    <p:sldId id="382" r:id="rId23"/>
    <p:sldId id="383" r:id="rId24"/>
    <p:sldId id="384" r:id="rId25"/>
    <p:sldId id="385" r:id="rId26"/>
    <p:sldId id="386" r:id="rId27"/>
    <p:sldId id="387" r:id="rId28"/>
    <p:sldId id="388" r:id="rId29"/>
    <p:sldId id="389" r:id="rId30"/>
    <p:sldId id="390" r:id="rId31"/>
    <p:sldId id="401" r:id="rId32"/>
    <p:sldId id="403" r:id="rId33"/>
    <p:sldId id="404" r:id="rId34"/>
    <p:sldId id="402" r:id="rId35"/>
    <p:sldId id="391" r:id="rId36"/>
    <p:sldId id="392" r:id="rId37"/>
    <p:sldId id="393" r:id="rId38"/>
    <p:sldId id="394" r:id="rId39"/>
    <p:sldId id="395" r:id="rId40"/>
    <p:sldId id="325" r:id="rId41"/>
    <p:sldId id="397" r:id="rId42"/>
    <p:sldId id="398" r:id="rId43"/>
    <p:sldId id="399" r:id="rId44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7FFE7"/>
    <a:srgbClr val="9F8471"/>
    <a:srgbClr val="AA9282"/>
    <a:srgbClr val="939282"/>
    <a:srgbClr val="AA9699"/>
    <a:srgbClr val="969699"/>
    <a:srgbClr val="82AA99"/>
    <a:srgbClr val="B4AA99"/>
    <a:srgbClr val="C8AA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53" autoAdjust="0"/>
    <p:restoredTop sz="94660" autoAdjust="0"/>
  </p:normalViewPr>
  <p:slideViewPr>
    <p:cSldViewPr>
      <p:cViewPr>
        <p:scale>
          <a:sx n="66" d="100"/>
          <a:sy n="66" d="100"/>
        </p:scale>
        <p:origin x="-1494" y="-49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1998" y="-84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11/7/2011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3886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11/7/2011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2375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D5BCF37-5080-4293-9E37-8918FA272580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A4ECA75-83AB-4F24-B3BA-D6303D87AFCC}" type="slidenum">
              <a:rPr lang="en-US"/>
              <a:pPr/>
              <a:t>12</a:t>
            </a:fld>
            <a:r>
              <a:rPr lang="en-US" dirty="0"/>
              <a:t>##</a:t>
            </a:r>
          </a:p>
        </p:txBody>
      </p:sp>
      <p:sp>
        <p:nvSpPr>
          <p:cNvPr id="475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5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21E2C31-5E20-425A-8C69-695CD36FCD29}" type="slidenum">
              <a:rPr lang="en-US"/>
              <a:pPr/>
              <a:t>13</a:t>
            </a:fld>
            <a:r>
              <a:rPr lang="en-US" dirty="0"/>
              <a:t>##</a:t>
            </a:r>
          </a:p>
        </p:txBody>
      </p:sp>
      <p:sp>
        <p:nvSpPr>
          <p:cNvPr id="450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9BAF71F-4EC6-4CC6-9B3D-6B0AA1A300CD}" type="slidenum">
              <a:rPr lang="en-US"/>
              <a:pPr/>
              <a:t>14</a:t>
            </a:fld>
            <a:r>
              <a:rPr lang="en-US" dirty="0"/>
              <a:t>##</a:t>
            </a:r>
          </a:p>
        </p:txBody>
      </p:sp>
      <p:sp>
        <p:nvSpPr>
          <p:cNvPr id="452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2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C029299-F8E5-4729-9F6C-CC842CE49CC6}" type="slidenum">
              <a:rPr lang="en-US"/>
              <a:pPr/>
              <a:t>15</a:t>
            </a:fld>
            <a:r>
              <a:rPr lang="en-US" dirty="0"/>
              <a:t>##</a:t>
            </a:r>
          </a:p>
        </p:txBody>
      </p:sp>
      <p:sp>
        <p:nvSpPr>
          <p:cNvPr id="477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7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15E3D7-388B-42CA-ACCD-85B4616B58A3}" type="slidenum">
              <a:rPr lang="en-US"/>
              <a:pPr/>
              <a:t>16</a:t>
            </a:fld>
            <a:r>
              <a:rPr lang="en-US" dirty="0"/>
              <a:t>##</a:t>
            </a:r>
          </a:p>
        </p:txBody>
      </p:sp>
      <p:sp>
        <p:nvSpPr>
          <p:cNvPr id="478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8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CEA6928-F59D-4E3C-AD27-F73851928ECA}" type="slidenum">
              <a:rPr lang="en-US"/>
              <a:pPr/>
              <a:t>19</a:t>
            </a:fld>
            <a:r>
              <a:rPr lang="en-US" dirty="0"/>
              <a:t>##</a:t>
            </a:r>
          </a:p>
        </p:txBody>
      </p:sp>
      <p:sp>
        <p:nvSpPr>
          <p:cNvPr id="454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4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6F943D-32EB-4F12-8A3E-F54BB8C67A3C}" type="slidenum">
              <a:rPr lang="en-US"/>
              <a:pPr/>
              <a:t>20</a:t>
            </a:fld>
            <a:r>
              <a:rPr lang="en-US" dirty="0"/>
              <a:t>##</a:t>
            </a:r>
          </a:p>
        </p:txBody>
      </p:sp>
      <p:sp>
        <p:nvSpPr>
          <p:cNvPr id="479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9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E3BADA9-45DC-4181-AFE2-A8F736E1D422}" type="slidenum">
              <a:rPr lang="en-US"/>
              <a:pPr/>
              <a:t>21</a:t>
            </a:fld>
            <a:r>
              <a:rPr lang="en-US" dirty="0"/>
              <a:t>##</a:t>
            </a:r>
          </a:p>
        </p:txBody>
      </p:sp>
      <p:sp>
        <p:nvSpPr>
          <p:cNvPr id="480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0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11AA23-1F7D-4A48-A481-A1CA167BC779}" type="slidenum">
              <a:rPr lang="en-US"/>
              <a:pPr/>
              <a:t>23</a:t>
            </a:fld>
            <a:r>
              <a:rPr lang="en-US" dirty="0"/>
              <a:t>##</a:t>
            </a:r>
          </a:p>
        </p:txBody>
      </p:sp>
      <p:sp>
        <p:nvSpPr>
          <p:cNvPr id="442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2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68F8BC-7BD5-4737-A2E4-ADF9766D9EC9}" type="slidenum">
              <a:rPr lang="en-US"/>
              <a:pPr/>
              <a:t>26</a:t>
            </a:fld>
            <a:r>
              <a:rPr lang="en-US" dirty="0"/>
              <a:t>##</a:t>
            </a:r>
          </a:p>
        </p:txBody>
      </p:sp>
      <p:sp>
        <p:nvSpPr>
          <p:cNvPr id="481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2619EDD-4925-4CB4-A522-C44FEEDC006C}" type="slidenum">
              <a:rPr lang="en-US"/>
              <a:pPr/>
              <a:t>3</a:t>
            </a:fld>
            <a:r>
              <a:rPr lang="en-US" dirty="0"/>
              <a:t>##</a:t>
            </a:r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DBE2A6-F7F2-45E2-B5BD-B3CF2523E741}" type="slidenum">
              <a:rPr lang="en-US"/>
              <a:pPr/>
              <a:t>27</a:t>
            </a:fld>
            <a:r>
              <a:rPr lang="en-US" dirty="0"/>
              <a:t>##</a:t>
            </a:r>
          </a:p>
        </p:txBody>
      </p:sp>
      <p:sp>
        <p:nvSpPr>
          <p:cNvPr id="482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2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1F15638-BC64-4630-8AAB-A68E09184B14}" type="slidenum">
              <a:rPr lang="en-US"/>
              <a:pPr/>
              <a:t>30</a:t>
            </a:fld>
            <a:r>
              <a:rPr lang="en-US" dirty="0"/>
              <a:t>##</a:t>
            </a:r>
          </a:p>
        </p:txBody>
      </p:sp>
      <p:sp>
        <p:nvSpPr>
          <p:cNvPr id="446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6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E261014-5EAB-4492-9FD1-7A56FB75966D}" type="slidenum">
              <a:rPr lang="en-US"/>
              <a:pPr/>
              <a:t>35</a:t>
            </a:fld>
            <a:r>
              <a:rPr lang="en-US" dirty="0"/>
              <a:t>##</a:t>
            </a:r>
          </a:p>
        </p:txBody>
      </p:sp>
      <p:sp>
        <p:nvSpPr>
          <p:cNvPr id="465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5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E5819AD-1A2D-4442-9802-E92F8E39E2D9}" type="slidenum">
              <a:rPr lang="en-US"/>
              <a:pPr/>
              <a:t>36</a:t>
            </a:fld>
            <a:r>
              <a:rPr lang="en-US" dirty="0"/>
              <a:t>##</a:t>
            </a:r>
          </a:p>
        </p:txBody>
      </p:sp>
      <p:sp>
        <p:nvSpPr>
          <p:cNvPr id="483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3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3FBA21A-D775-47B0-B52D-9C28EC1210BB}" type="slidenum">
              <a:rPr lang="en-US"/>
              <a:pPr/>
              <a:t>38</a:t>
            </a:fld>
            <a:r>
              <a:rPr lang="en-US" dirty="0"/>
              <a:t>##</a:t>
            </a:r>
          </a:p>
        </p:txBody>
      </p:sp>
      <p:sp>
        <p:nvSpPr>
          <p:cNvPr id="484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4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50313D-2E5A-40FD-B764-5F883706E926}" type="slidenum">
              <a:rPr lang="en-US"/>
              <a:pPr/>
              <a:t>39</a:t>
            </a:fld>
            <a:r>
              <a:rPr lang="en-US" dirty="0"/>
              <a:t>##</a:t>
            </a:r>
          </a:p>
        </p:txBody>
      </p:sp>
      <p:sp>
        <p:nvSpPr>
          <p:cNvPr id="470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0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31C7D9B-8327-4781-99F4-73ADCECDA592}" type="slidenum">
              <a:rPr lang="en-US"/>
              <a:pPr/>
              <a:t>41</a:t>
            </a:fld>
            <a:r>
              <a:rPr lang="en-US" dirty="0"/>
              <a:t>##</a:t>
            </a:r>
          </a:p>
        </p:txBody>
      </p:sp>
      <p:sp>
        <p:nvSpPr>
          <p:cNvPr id="427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D46E41A-FB13-499B-87C8-6A6952F7A8C0}" type="slidenum">
              <a:rPr lang="en-US"/>
              <a:pPr/>
              <a:t>42</a:t>
            </a:fld>
            <a:r>
              <a:rPr lang="en-US" dirty="0"/>
              <a:t>##</a:t>
            </a:r>
          </a:p>
        </p:txBody>
      </p:sp>
      <p:sp>
        <p:nvSpPr>
          <p:cNvPr id="460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BC500BE-81B2-4390-B84F-044A23B994E9}" type="slidenum">
              <a:rPr lang="en-US"/>
              <a:pPr/>
              <a:t>43</a:t>
            </a:fld>
            <a:r>
              <a:rPr lang="en-US" dirty="0"/>
              <a:t>##</a:t>
            </a:r>
          </a:p>
        </p:txBody>
      </p:sp>
      <p:sp>
        <p:nvSpPr>
          <p:cNvPr id="495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5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86622D-00FE-4C9C-B9AE-B561ED77D6D4}" type="slidenum">
              <a:rPr lang="en-US"/>
              <a:pPr/>
              <a:t>4</a:t>
            </a:fld>
            <a:r>
              <a:rPr lang="en-US" dirty="0"/>
              <a:t>##</a:t>
            </a:r>
          </a:p>
        </p:txBody>
      </p:sp>
      <p:sp>
        <p:nvSpPr>
          <p:cNvPr id="471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AF04B42-2748-4BD3-BA01-5000E83BA8C8}" type="slidenum">
              <a:rPr lang="en-US"/>
              <a:pPr/>
              <a:t>5</a:t>
            </a:fld>
            <a:r>
              <a:rPr lang="en-US" dirty="0"/>
              <a:t>##</a:t>
            </a:r>
          </a:p>
        </p:txBody>
      </p:sp>
      <p:sp>
        <p:nvSpPr>
          <p:cNvPr id="472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2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229CCED-9F4A-4EAF-B170-870084270365}" type="slidenum">
              <a:rPr lang="en-US"/>
              <a:pPr/>
              <a:t>6</a:t>
            </a:fld>
            <a:r>
              <a:rPr lang="en-US" dirty="0"/>
              <a:t>##</a:t>
            </a:r>
          </a:p>
        </p:txBody>
      </p:sp>
      <p:sp>
        <p:nvSpPr>
          <p:cNvPr id="437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7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D617CB7-C5D8-47F0-ABF7-0945C7C407C0}" type="slidenum">
              <a:rPr lang="en-US"/>
              <a:pPr/>
              <a:t>8</a:t>
            </a:fld>
            <a:r>
              <a:rPr lang="en-US" dirty="0"/>
              <a:t>##</a:t>
            </a:r>
          </a:p>
        </p:txBody>
      </p:sp>
      <p:sp>
        <p:nvSpPr>
          <p:cNvPr id="493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3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EEB5A93-F081-4175-8EB0-4FFAB332ABCB}" type="slidenum">
              <a:rPr lang="en-US"/>
              <a:pPr/>
              <a:t>9</a:t>
            </a:fld>
            <a:r>
              <a:rPr lang="en-US" dirty="0"/>
              <a:t>##</a:t>
            </a:r>
          </a:p>
        </p:txBody>
      </p:sp>
      <p:sp>
        <p:nvSpPr>
          <p:cNvPr id="504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4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F2F637F-660D-4CBB-B651-B5CAA2DEDAD7}" type="slidenum">
              <a:rPr lang="en-US"/>
              <a:pPr/>
              <a:t>10</a:t>
            </a:fld>
            <a:r>
              <a:rPr lang="en-US" dirty="0"/>
              <a:t>##</a:t>
            </a:r>
          </a:p>
        </p:txBody>
      </p:sp>
      <p:sp>
        <p:nvSpPr>
          <p:cNvPr id="506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6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AA2E74B-D282-44E4-B6AE-A4472F78451B}" type="slidenum">
              <a:rPr lang="en-US"/>
              <a:pPr/>
              <a:t>11</a:t>
            </a:fld>
            <a:r>
              <a:rPr lang="en-US" dirty="0"/>
              <a:t>##</a:t>
            </a:r>
          </a:p>
        </p:txBody>
      </p:sp>
      <p:sp>
        <p:nvSpPr>
          <p:cNvPr id="474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4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5000" endPos="49000" dist="50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6388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2743201"/>
            <a:ext cx="82296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5000" endPos="49000" dist="50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469480"/>
            <a:ext cx="82296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282575" indent="-282575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None/>
              <a:tabLst>
                <a:tab pos="282575" algn="l"/>
              </a:tabLst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Example description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42900" y="1828800"/>
            <a:ext cx="8382000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18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Source code box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65000"/>
                <a:lumOff val="35000"/>
              </a:schemeClr>
            </a:gs>
            <a:gs pos="83000">
              <a:schemeClr val="bg1"/>
            </a:gs>
          </a:gsLst>
          <a:path path="circle">
            <a:fillToRect l="20000" t="30000" r="135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owchart: Document 6"/>
          <p:cNvSpPr/>
          <p:nvPr userDrawn="1"/>
        </p:nvSpPr>
        <p:spPr>
          <a:xfrm rot="10800000">
            <a:off x="1" y="411366"/>
            <a:ext cx="9144000" cy="5562705"/>
          </a:xfrm>
          <a:custGeom>
            <a:avLst/>
            <a:gdLst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25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10056" y="24231"/>
                  <a:pt x="0" y="2025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85000"/>
                  <a:lumOff val="1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Flowchart: Document 7"/>
          <p:cNvSpPr/>
          <p:nvPr userDrawn="1"/>
        </p:nvSpPr>
        <p:spPr>
          <a:xfrm rot="10800000">
            <a:off x="1" y="609600"/>
            <a:ext cx="9144000" cy="4480425"/>
          </a:xfrm>
          <a:custGeom>
            <a:avLst/>
            <a:gdLst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03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8684" y="24776"/>
                  <a:pt x="0" y="2003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65000"/>
                  <a:lumOff val="3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34" name="Picture 10" descr="telerik_logo_new-(white).png"/>
          <p:cNvPicPr>
            <a:picLocks noChangeAspect="1"/>
          </p:cNvPicPr>
          <p:nvPr userDrawn="1"/>
        </p:nvPicPr>
        <p:blipFill>
          <a:blip r:embed="rId8" cstate="screen">
            <a:lum bright="-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2400" y="304800"/>
            <a:ext cx="1600200" cy="389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689" r:id="rId3"/>
    <p:sldLayoutId id="2147483703" r:id="rId4"/>
    <p:sldLayoutId id="2147483702" r:id="rId5"/>
    <p:sldLayoutId id="2147483694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elerik.com/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14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gi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gif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gi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gif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6.jpeg"/><Relationship Id="rId4" Type="http://schemas.openxmlformats.org/officeDocument/2006/relationships/image" Target="../media/image35.jpe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jpe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eg"/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academy.telerik.com/" TargetMode="External"/><Relationship Id="rId4" Type="http://schemas.openxmlformats.org/officeDocument/2006/relationships/image" Target="../media/image44.gif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634" name="Picture 2" descr="http://z.hubpages.com/u/244583_f520.jpg"/>
          <p:cNvPicPr>
            <a:picLocks noChangeAspect="1" noChangeArrowheads="1"/>
          </p:cNvPicPr>
          <p:nvPr/>
        </p:nvPicPr>
        <p:blipFill>
          <a:blip r:embed="rId2" cstate="screen">
            <a:lum bright="20000" contrast="30000"/>
          </a:blip>
          <a:srcRect/>
          <a:stretch>
            <a:fillRect/>
          </a:stretch>
        </p:blipFill>
        <p:spPr bwMode="auto">
          <a:xfrm>
            <a:off x="5029200" y="4473380"/>
            <a:ext cx="3670265" cy="199878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676400"/>
            <a:ext cx="8229600" cy="1524000"/>
          </a:xfrm>
        </p:spPr>
        <p:txBody>
          <a:bodyPr/>
          <a:lstStyle/>
          <a:p>
            <a:r>
              <a:rPr lang="en-US" dirty="0" smtClean="0"/>
              <a:t>Introduction to Programming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3317080"/>
            <a:ext cx="8305800" cy="569120"/>
          </a:xfrm>
        </p:spPr>
        <p:txBody>
          <a:bodyPr/>
          <a:lstStyle/>
          <a:p>
            <a:r>
              <a:rPr lang="en-US" dirty="0" smtClean="0"/>
              <a:t>Creating and Running Your First C# Program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57200" y="5224046"/>
            <a:ext cx="3352800" cy="954107"/>
          </a:xfrm>
        </p:spPr>
        <p:txBody>
          <a:bodyPr/>
          <a:lstStyle/>
          <a:p>
            <a:r>
              <a:rPr lang="en-US" dirty="0"/>
              <a:t>Svetlin Nakov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5757446"/>
            <a:ext cx="2090957" cy="646331"/>
          </a:xfrm>
        </p:spPr>
        <p:txBody>
          <a:bodyPr/>
          <a:lstStyle/>
          <a:p>
            <a:r>
              <a:rPr lang="en-US" dirty="0"/>
              <a:t>Telerik Corporation</a:t>
            </a:r>
          </a:p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57200" y="6062246"/>
            <a:ext cx="1707903" cy="338554"/>
          </a:xfrm>
        </p:spPr>
        <p:txBody>
          <a:bodyPr/>
          <a:lstStyle/>
          <a:p>
            <a:r>
              <a:rPr lang="en-US" dirty="0" smtClean="0">
                <a:hlinkClick r:id="rId3"/>
              </a:rPr>
              <a:t>www.telerik.com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Bad Formatting</a:t>
            </a:r>
            <a:endParaRPr lang="bg-BG" dirty="0"/>
          </a:p>
        </p:txBody>
      </p:sp>
      <p:sp>
        <p:nvSpPr>
          <p:cNvPr id="505859" name="Rectangle 3"/>
          <p:cNvSpPr>
            <a:spLocks noChangeArrowheads="1"/>
          </p:cNvSpPr>
          <p:nvPr/>
        </p:nvSpPr>
        <p:spPr bwMode="auto">
          <a:xfrm>
            <a:off x="1333500" y="2868613"/>
            <a:ext cx="6407150" cy="28623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using </a:t>
            </a:r>
            <a:endParaRPr lang="en-US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</a:t>
            </a:r>
            <a:endParaRPr lang="en-US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                                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HelloCSharp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   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    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</a:t>
            </a:r>
            <a:endParaRPr lang="en-US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Main(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  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WriteLine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("Hello, C#"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;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</a:t>
            </a:r>
            <a:endParaRPr lang="en-US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WriteLine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"Hello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again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endParaRPr lang="en-US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    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         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;}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bg-BG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5865" name="AutoShape 9"/>
          <p:cNvSpPr>
            <a:spLocks noChangeArrowheads="1"/>
          </p:cNvSpPr>
          <p:nvPr/>
        </p:nvSpPr>
        <p:spPr bwMode="auto">
          <a:xfrm>
            <a:off x="4267200" y="1219200"/>
            <a:ext cx="3044825" cy="1379101"/>
          </a:xfrm>
          <a:prstGeom prst="wedgeRoundRectCallout">
            <a:avLst>
              <a:gd name="adj1" fmla="val -57594"/>
              <a:gd name="adj2" fmla="val 101615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Such formatting makes the </a:t>
            </a: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source code </a:t>
            </a:r>
            <a:r>
              <a:rPr lang="en-US" sz="28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unreadable.</a:t>
            </a:r>
            <a:endParaRPr lang="bg-BG" sz="2800" b="1" dirty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"C#"?</a:t>
            </a:r>
            <a:endParaRPr lang="bg-BG" dirty="0"/>
          </a:p>
        </p:txBody>
      </p:sp>
      <p:sp>
        <p:nvSpPr>
          <p:cNvPr id="438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ts val="3400"/>
              </a:lnSpc>
              <a:spcBef>
                <a:spcPct val="35000"/>
              </a:spcBef>
            </a:pPr>
            <a:r>
              <a:rPr lang="en-US" sz="2800" dirty="0"/>
              <a:t>Programming language</a:t>
            </a:r>
          </a:p>
          <a:p>
            <a:pPr lvl="1">
              <a:lnSpc>
                <a:spcPts val="3400"/>
              </a:lnSpc>
              <a:spcBef>
                <a:spcPct val="35000"/>
              </a:spcBef>
            </a:pPr>
            <a:r>
              <a:rPr lang="en-US" sz="2800" dirty="0"/>
              <a:t>A </a:t>
            </a:r>
            <a:r>
              <a:rPr lang="en-US" sz="2800" dirty="0" smtClean="0"/>
              <a:t>syntax that </a:t>
            </a:r>
            <a:r>
              <a:rPr lang="en-US" sz="2800" dirty="0"/>
              <a:t>allow to give instructions to the computer</a:t>
            </a:r>
          </a:p>
          <a:p>
            <a:pPr>
              <a:lnSpc>
                <a:spcPts val="3400"/>
              </a:lnSpc>
              <a:spcBef>
                <a:spcPct val="35000"/>
              </a:spcBef>
            </a:pPr>
            <a:r>
              <a:rPr lang="en-US" sz="2800" dirty="0"/>
              <a:t>C# features:</a:t>
            </a:r>
          </a:p>
          <a:p>
            <a:pPr lvl="1">
              <a:lnSpc>
                <a:spcPts val="3400"/>
              </a:lnSpc>
              <a:spcBef>
                <a:spcPct val="35000"/>
              </a:spcBef>
            </a:pPr>
            <a:r>
              <a:rPr lang="en-US" sz="2800" dirty="0"/>
              <a:t>New cutting edge language</a:t>
            </a:r>
          </a:p>
          <a:p>
            <a:pPr lvl="1">
              <a:lnSpc>
                <a:spcPts val="3400"/>
              </a:lnSpc>
              <a:spcBef>
                <a:spcPct val="35000"/>
              </a:spcBef>
            </a:pPr>
            <a:r>
              <a:rPr lang="en-US" sz="2800" dirty="0"/>
              <a:t>Extremely powerful</a:t>
            </a:r>
          </a:p>
          <a:p>
            <a:pPr lvl="1">
              <a:lnSpc>
                <a:spcPts val="3400"/>
              </a:lnSpc>
              <a:spcBef>
                <a:spcPct val="35000"/>
              </a:spcBef>
            </a:pPr>
            <a:r>
              <a:rPr lang="en-US" sz="2800" dirty="0"/>
              <a:t>Easy to learn</a:t>
            </a:r>
          </a:p>
          <a:p>
            <a:pPr lvl="1">
              <a:lnSpc>
                <a:spcPts val="3400"/>
              </a:lnSpc>
              <a:spcBef>
                <a:spcPct val="35000"/>
              </a:spcBef>
            </a:pPr>
            <a:r>
              <a:rPr lang="en-US" sz="2800" dirty="0"/>
              <a:t>Easy to read and understand</a:t>
            </a:r>
          </a:p>
          <a:p>
            <a:pPr lvl="1">
              <a:lnSpc>
                <a:spcPts val="3400"/>
              </a:lnSpc>
              <a:spcBef>
                <a:spcPct val="35000"/>
              </a:spcBef>
            </a:pPr>
            <a:r>
              <a:rPr lang="en-US" sz="2800" dirty="0"/>
              <a:t>Object-oriented</a:t>
            </a:r>
          </a:p>
        </p:txBody>
      </p:sp>
      <p:pic>
        <p:nvPicPr>
          <p:cNvPr id="51204" name="Picture 4" descr="http://podcode.ru/wp-content/uploads/2009/08/WLWMicrosoftRenamesCLanguage_7F72csharp_thumb.gif"/>
          <p:cNvPicPr>
            <a:picLocks noChangeAspect="1" noChangeArrowheads="1"/>
          </p:cNvPicPr>
          <p:nvPr/>
        </p:nvPicPr>
        <p:blipFill>
          <a:blip r:embed="rId3" cstate="screen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096000" y="4258945"/>
            <a:ext cx="2438400" cy="1970405"/>
          </a:xfrm>
          <a:prstGeom prst="rect">
            <a:avLst/>
          </a:prstGeom>
          <a:noFill/>
          <a:effectLst>
            <a:softEdge rad="12700"/>
          </a:effectLst>
        </p:spPr>
      </p:pic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You Need to Program?</a:t>
            </a:r>
            <a:endParaRPr lang="bg-BG" dirty="0"/>
          </a:p>
        </p:txBody>
      </p:sp>
      <p:sp>
        <p:nvSpPr>
          <p:cNvPr id="439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990600"/>
            <a:ext cx="8496300" cy="5534025"/>
          </a:xfrm>
        </p:spPr>
        <p:txBody>
          <a:bodyPr/>
          <a:lstStyle/>
          <a:p>
            <a:pPr>
              <a:lnSpc>
                <a:spcPts val="3600"/>
              </a:lnSpc>
            </a:pPr>
            <a:r>
              <a:rPr lang="en-US" dirty="0"/>
              <a:t>Knowledge of a programming language</a:t>
            </a:r>
          </a:p>
          <a:p>
            <a:pPr lvl="1">
              <a:lnSpc>
                <a:spcPts val="36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C#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>
              <a:lnSpc>
                <a:spcPts val="3600"/>
              </a:lnSpc>
            </a:pPr>
            <a:r>
              <a:rPr lang="en-US" dirty="0"/>
              <a:t>Task to solve</a:t>
            </a:r>
          </a:p>
          <a:p>
            <a:pPr>
              <a:lnSpc>
                <a:spcPts val="3600"/>
              </a:lnSpc>
            </a:pPr>
            <a:r>
              <a:rPr lang="en-US" dirty="0"/>
              <a:t>Development </a:t>
            </a:r>
            <a:r>
              <a:rPr lang="en-US" dirty="0" smtClean="0"/>
              <a:t>environment, compilers, SDK</a:t>
            </a:r>
            <a:endParaRPr lang="en-US" dirty="0"/>
          </a:p>
          <a:p>
            <a:pPr lvl="1">
              <a:lnSpc>
                <a:spcPts val="36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Visual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Studio</a:t>
            </a:r>
            <a:r>
              <a:rPr lang="en-US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.NET Framework SDK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>
              <a:lnSpc>
                <a:spcPts val="3600"/>
              </a:lnSpc>
            </a:pPr>
            <a:r>
              <a:rPr lang="en-US" dirty="0"/>
              <a:t>Set of useful </a:t>
            </a:r>
            <a:r>
              <a:rPr lang="en-US" dirty="0" smtClean="0"/>
              <a:t>standard classes</a:t>
            </a:r>
            <a:endParaRPr lang="en-US" dirty="0"/>
          </a:p>
          <a:p>
            <a:pPr lvl="1">
              <a:lnSpc>
                <a:spcPts val="36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Microsoft .NET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Framework FCL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>
              <a:lnSpc>
                <a:spcPts val="3600"/>
              </a:lnSpc>
            </a:pPr>
            <a:r>
              <a:rPr lang="en-US" dirty="0"/>
              <a:t>Help documentation</a:t>
            </a:r>
          </a:p>
          <a:p>
            <a:pPr lvl="1">
              <a:lnSpc>
                <a:spcPts val="36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MSDN Library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9218" name="Picture 2" descr="http://www.quality-web-solutions.com/images/blog-image/web-tools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6515100" y="4305300"/>
            <a:ext cx="2019300" cy="2019300"/>
          </a:xfrm>
          <a:prstGeom prst="roundRect">
            <a:avLst>
              <a:gd name="adj" fmla="val 9295"/>
            </a:avLst>
          </a:prstGeom>
          <a:noFill/>
        </p:spPr>
      </p:pic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5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1676400"/>
            <a:ext cx="8229600" cy="685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Your First C# Program</a:t>
            </a:r>
            <a:endParaRPr lang="bg-BG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457200" y="2402679"/>
            <a:ext cx="82296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47106" name="Picture 2" descr="http://rlv.zcache.com/babys_first_c_program_hello_world_tshirt-p235489859508198131stvj_400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5867400" y="3581400"/>
            <a:ext cx="2514600" cy="25146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5" name="Picture 2" descr="http://blog.radvision.com/images/2009/20090402-VoipSurvivor-virtual-machine.jpg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762000" y="3581400"/>
            <a:ext cx="4492558" cy="249637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5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1905000"/>
            <a:ext cx="5040312" cy="133985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What is .NET Framework?</a:t>
            </a:r>
            <a:endParaRPr lang="bg-BG" dirty="0"/>
          </a:p>
        </p:txBody>
      </p:sp>
      <p:pic>
        <p:nvPicPr>
          <p:cNvPr id="45058" name="Picture 2" descr="http://www.dnzone.com/downloads/images/framework3_1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5867516" y="3126777"/>
            <a:ext cx="2709186" cy="3091250"/>
          </a:xfrm>
          <a:prstGeom prst="roundRect">
            <a:avLst>
              <a:gd name="adj" fmla="val 7553"/>
            </a:avLst>
          </a:prstGeom>
          <a:solidFill>
            <a:srgbClr val="FFFFFF"/>
          </a:solidFill>
        </p:spPr>
      </p:pic>
      <p:pic>
        <p:nvPicPr>
          <p:cNvPr id="6" name="Picture 4" descr="http://blogs.msdn.com/blogfiles/swiss_dpe_team/WindowsLiveWriter/BetaPhasevonVisua.NETFramework4verlngert_5079/.NET_Logo_6.jp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3656" t="-14872" r="-4961" b="-13678"/>
          <a:stretch>
            <a:fillRect/>
          </a:stretch>
        </p:blipFill>
        <p:spPr bwMode="auto">
          <a:xfrm>
            <a:off x="547291" y="4648200"/>
            <a:ext cx="4862910" cy="1563562"/>
          </a:xfrm>
          <a:prstGeom prst="roundRect">
            <a:avLst>
              <a:gd name="adj" fmla="val 7553"/>
            </a:avLst>
          </a:prstGeom>
          <a:solidFill>
            <a:srgbClr val="FFFFFF"/>
          </a:solidFill>
        </p:spPr>
      </p:pic>
      <p:pic>
        <p:nvPicPr>
          <p:cNvPr id="7" name="Picture 2" descr="http://gabrielrodriguez.net/wp-content/uploads/2009/01/microsoft-net-logo-white-300x192.png"/>
          <p:cNvPicPr>
            <a:picLocks noChangeAspect="1" noChangeArrowheads="1"/>
          </p:cNvPicPr>
          <p:nvPr/>
        </p:nvPicPr>
        <p:blipFill>
          <a:blip r:embed="rId5" cstate="screen">
            <a:lum/>
          </a:blip>
          <a:srcRect/>
          <a:stretch>
            <a:fillRect/>
          </a:stretch>
        </p:blipFill>
        <p:spPr bwMode="auto">
          <a:xfrm>
            <a:off x="5867400" y="734569"/>
            <a:ext cx="2705098" cy="1731262"/>
          </a:xfrm>
          <a:prstGeom prst="roundRect">
            <a:avLst>
              <a:gd name="adj" fmla="val 7553"/>
            </a:avLst>
          </a:prstGeom>
          <a:solidFill>
            <a:srgbClr val="FFFFFF"/>
          </a:solidFill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.NET Framework?</a:t>
            </a:r>
            <a:endParaRPr lang="bg-BG"/>
          </a:p>
        </p:txBody>
      </p:sp>
      <p:sp>
        <p:nvSpPr>
          <p:cNvPr id="455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Environment for execution of .NET </a:t>
            </a:r>
            <a:r>
              <a:rPr lang="en-US" dirty="0" smtClean="0"/>
              <a:t>programs</a:t>
            </a:r>
            <a:endParaRPr lang="en-US" dirty="0"/>
          </a:p>
          <a:p>
            <a:r>
              <a:rPr lang="en-US" dirty="0"/>
              <a:t>Powerful library of classes</a:t>
            </a:r>
          </a:p>
          <a:p>
            <a:r>
              <a:rPr lang="en-US" dirty="0"/>
              <a:t>Programming model</a:t>
            </a:r>
          </a:p>
          <a:p>
            <a:r>
              <a:rPr lang="en-US" dirty="0"/>
              <a:t>Common </a:t>
            </a:r>
            <a:r>
              <a:rPr lang="en-US" dirty="0" smtClean="0"/>
              <a:t>execution engine for </a:t>
            </a:r>
            <a:r>
              <a:rPr lang="en-US" dirty="0"/>
              <a:t>many programming languages</a:t>
            </a:r>
          </a:p>
          <a:p>
            <a:pPr lvl="1"/>
            <a:r>
              <a:rPr lang="en-US" dirty="0"/>
              <a:t>C#</a:t>
            </a:r>
          </a:p>
          <a:p>
            <a:pPr lvl="1"/>
            <a:r>
              <a:rPr lang="en-US" dirty="0"/>
              <a:t>Visual Basic .NET</a:t>
            </a:r>
          </a:p>
          <a:p>
            <a:pPr lvl="1"/>
            <a:r>
              <a:rPr lang="en-US" dirty="0"/>
              <a:t>Managed C++</a:t>
            </a:r>
          </a:p>
          <a:p>
            <a:pPr lvl="1"/>
            <a:r>
              <a:rPr lang="en-US" dirty="0"/>
              <a:t>... and many others</a:t>
            </a:r>
          </a:p>
        </p:txBody>
      </p:sp>
      <p:pic>
        <p:nvPicPr>
          <p:cNvPr id="3073" name="Picture 1" descr="C:\Trash\ms.net-logo-blue.jpg"/>
          <p:cNvPicPr>
            <a:picLocks noChangeAspect="1" noChangeArrowheads="1"/>
          </p:cNvPicPr>
          <p:nvPr/>
        </p:nvPicPr>
        <p:blipFill>
          <a:blip r:embed="rId3" cstate="screen">
            <a:lum bright="10000" contrast="30000"/>
          </a:blip>
          <a:srcRect/>
          <a:stretch>
            <a:fillRect/>
          </a:stretch>
        </p:blipFill>
        <p:spPr bwMode="auto">
          <a:xfrm>
            <a:off x="5181601" y="4677383"/>
            <a:ext cx="3283350" cy="1598984"/>
          </a:xfrm>
          <a:prstGeom prst="roundRect">
            <a:avLst>
              <a:gd name="adj" fmla="val 8327"/>
            </a:avLst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</p:pic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457200" y="2133600"/>
            <a:ext cx="7162800" cy="4267200"/>
            <a:chOff x="457200" y="1962150"/>
            <a:chExt cx="7605208" cy="4438650"/>
          </a:xfrm>
        </p:grpSpPr>
        <p:sp>
          <p:nvSpPr>
            <p:cNvPr id="9" name="Rectangle 2"/>
            <p:cNvSpPr>
              <a:spLocks noChangeArrowheads="1"/>
            </p:cNvSpPr>
            <p:nvPr/>
          </p:nvSpPr>
          <p:spPr bwMode="auto">
            <a:xfrm>
              <a:off x="457200" y="5832475"/>
              <a:ext cx="7594600" cy="568325"/>
            </a:xfrm>
            <a:prstGeom prst="rect">
              <a:avLst/>
            </a:prstGeom>
            <a:solidFill>
              <a:srgbClr val="808080"/>
            </a:solidFill>
            <a:ln w="12700">
              <a:miter lim="800000"/>
              <a:headEnd type="none" w="sm" len="sm"/>
              <a:tailEnd type="none" w="sm" len="sm"/>
            </a:ln>
            <a:effectLst/>
            <a:scene3d>
              <a:camera prst="legacyObliqueTopRight"/>
              <a:lightRig rig="legacyFlat3" dir="b"/>
            </a:scene3d>
            <a:sp3d extrusionH="582600" prstMaterial="legacyMatte">
              <a:bevelT w="13500" h="13500" prst="angle"/>
              <a:bevelB w="13500" h="13500" prst="angle"/>
              <a:extrusionClr>
                <a:srgbClr val="808080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400" b="1" dirty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Operating </a:t>
              </a:r>
              <a:r>
                <a:rPr lang="en-US" sz="2400" b="1" dirty="0" smtClean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System (OS)</a:t>
              </a:r>
              <a:endParaRPr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" name="Rectangle 3"/>
            <p:cNvSpPr>
              <a:spLocks noChangeArrowheads="1"/>
            </p:cNvSpPr>
            <p:nvPr/>
          </p:nvSpPr>
          <p:spPr bwMode="auto">
            <a:xfrm>
              <a:off x="457200" y="5200650"/>
              <a:ext cx="7594600" cy="568325"/>
            </a:xfrm>
            <a:prstGeom prst="rect">
              <a:avLst/>
            </a:prstGeom>
            <a:solidFill>
              <a:schemeClr val="hlink"/>
            </a:solidFill>
            <a:ln w="12700">
              <a:miter lim="800000"/>
              <a:headEnd type="none" w="sm" len="sm"/>
              <a:tailEnd type="none" w="sm" len="sm"/>
            </a:ln>
            <a:effectLst/>
            <a:scene3d>
              <a:camera prst="legacyObliqueTopRight"/>
              <a:lightRig rig="legacyFlat3" dir="b"/>
            </a:scene3d>
            <a:sp3d extrusionH="582600"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400" b="1" dirty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Common Language </a:t>
              </a:r>
              <a:r>
                <a:rPr lang="en-US" sz="2400" b="1" dirty="0" smtClean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Runtime (CLR)</a:t>
              </a:r>
              <a:endParaRPr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Rectangle 4"/>
            <p:cNvSpPr>
              <a:spLocks noChangeArrowheads="1"/>
            </p:cNvSpPr>
            <p:nvPr/>
          </p:nvSpPr>
          <p:spPr bwMode="auto">
            <a:xfrm>
              <a:off x="457200" y="4632325"/>
              <a:ext cx="7594600" cy="504825"/>
            </a:xfrm>
            <a:prstGeom prst="rect">
              <a:avLst/>
            </a:prstGeom>
            <a:solidFill>
              <a:schemeClr val="accent2"/>
            </a:solidFill>
            <a:ln w="12700">
              <a:miter lim="800000"/>
              <a:headEnd type="none" w="sm" len="sm"/>
              <a:tailEnd type="none" w="sm" len="sm"/>
            </a:ln>
            <a:effectLst/>
            <a:scene3d>
              <a:camera prst="legacyObliqueTopRight"/>
              <a:lightRig rig="legacyFlat3" dir="b"/>
            </a:scene3d>
            <a:sp3d extrusionH="582600" prstMaterial="legacyMatte">
              <a:bevelT w="13500" h="13500" prst="angle"/>
              <a:bevelB w="13500" h="13500" prst="angle"/>
              <a:extrusionClr>
                <a:schemeClr val="accent2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400" b="1" dirty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Base Class </a:t>
              </a:r>
              <a:r>
                <a:rPr lang="en-US" sz="2400" b="1" dirty="0" smtClean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Library (BCL)</a:t>
              </a:r>
              <a:endParaRPr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457200" y="4064000"/>
              <a:ext cx="7594600" cy="50482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miter lim="800000"/>
              <a:headEnd type="none" w="sm" len="sm"/>
              <a:tailEnd type="none" w="sm" len="sm"/>
            </a:ln>
            <a:effectLst/>
            <a:scene3d>
              <a:camera prst="legacyObliqueTopRight"/>
              <a:lightRig rig="legacyFlat3" dir="b"/>
            </a:scene3d>
            <a:sp3d extrusionH="582600" prstMaterial="legacyMatte">
              <a:bevelT w="13500" h="13500" prst="angle"/>
              <a:bevelB w="13500" h="13500" prst="angle"/>
              <a:extrusionClr>
                <a:schemeClr val="accent6">
                  <a:lumMod val="60000"/>
                  <a:lumOff val="40000"/>
                </a:schemeClr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ADO.NET, LINQ </a:t>
              </a:r>
              <a:r>
                <a:rPr lang="en-US" sz="2400" b="1" dirty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and </a:t>
              </a:r>
              <a:r>
                <a:rPr lang="en-US" sz="2400" b="1" dirty="0" smtClean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XML (Data Tier)</a:t>
              </a:r>
              <a:endParaRPr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Rectangle 5"/>
            <p:cNvSpPr>
              <a:spLocks noChangeArrowheads="1"/>
            </p:cNvSpPr>
            <p:nvPr/>
          </p:nvSpPr>
          <p:spPr bwMode="auto">
            <a:xfrm>
              <a:off x="467808" y="3495152"/>
              <a:ext cx="7594600" cy="504825"/>
            </a:xfrm>
            <a:prstGeom prst="rect">
              <a:avLst/>
            </a:prstGeom>
            <a:solidFill>
              <a:srgbClr val="FF99FF"/>
            </a:solidFill>
            <a:ln w="12700">
              <a:miter lim="800000"/>
              <a:headEnd type="none" w="sm" len="sm"/>
              <a:tailEnd type="none" w="sm" len="sm"/>
            </a:ln>
            <a:effectLst/>
            <a:scene3d>
              <a:camera prst="legacyObliqueTopRight"/>
              <a:lightRig rig="legacyFlat3" dir="b"/>
            </a:scene3d>
            <a:sp3d extrusionH="582600" prstMaterial="legacyMatte">
              <a:bevelT w="13500" h="13500" prst="angle"/>
              <a:bevelB w="13500" h="13500" prst="angle"/>
              <a:extrusionClr>
                <a:srgbClr val="FF69FF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WCF and WWF (Communication and Workflow Tier)</a:t>
              </a:r>
              <a:endParaRPr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Rectangle 6"/>
            <p:cNvSpPr>
              <a:spLocks noChangeArrowheads="1"/>
            </p:cNvSpPr>
            <p:nvPr/>
          </p:nvSpPr>
          <p:spPr bwMode="auto">
            <a:xfrm>
              <a:off x="461944" y="2534714"/>
              <a:ext cx="3094056" cy="884238"/>
            </a:xfrm>
            <a:prstGeom prst="rect">
              <a:avLst/>
            </a:prstGeom>
            <a:solidFill>
              <a:srgbClr val="F8C15E"/>
            </a:solidFill>
            <a:ln w="12700">
              <a:miter lim="800000"/>
              <a:headEnd type="none" w="sm" len="sm"/>
              <a:tailEnd type="none" w="sm" len="sm"/>
            </a:ln>
            <a:effectLst/>
            <a:scene3d>
              <a:camera prst="legacyObliqueTopRight"/>
              <a:lightRig rig="legacyFlat3" dir="b"/>
            </a:scene3d>
            <a:sp3d extrusionH="582600" prstMaterial="legacyMatte">
              <a:bevelT w="13500" h="13500" prst="angle"/>
              <a:bevelB w="13500" h="13500" prst="angle"/>
              <a:extrusionClr>
                <a:schemeClr val="accent4">
                  <a:lumMod val="75000"/>
                </a:schemeClr>
              </a:extrusionClr>
            </a:sp3d>
          </p:spPr>
          <p:txBody>
            <a:bodyPr wrap="none" anchor="ctr">
              <a:flatTx/>
            </a:bodyPr>
            <a:lstStyle/>
            <a:p>
              <a:pPr algn="ctr">
                <a:lnSpc>
                  <a:spcPts val="2200"/>
                </a:lnSpc>
              </a:pPr>
              <a:r>
                <a:rPr lang="en-US" sz="2400" b="1" dirty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ASP.NET</a:t>
              </a:r>
            </a:p>
            <a:p>
              <a:pPr algn="ctr">
                <a:lnSpc>
                  <a:spcPts val="2200"/>
                </a:lnSpc>
              </a:pPr>
              <a:r>
                <a:rPr lang="en-US" sz="1800" b="1" i="1" dirty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Web </a:t>
              </a:r>
              <a:r>
                <a:rPr lang="en-US" sz="1800" b="1" i="1" dirty="0" smtClean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Forms, MVC, AJAX</a:t>
              </a:r>
              <a:endParaRPr lang="en-US" sz="1800" b="1" i="1" dirty="0">
                <a:solidFill>
                  <a:schemeClr val="tx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pPr algn="ctr">
                <a:lnSpc>
                  <a:spcPts val="1800"/>
                </a:lnSpc>
              </a:pPr>
              <a:r>
                <a:rPr lang="en-US" sz="1800" b="1" i="1" dirty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Mobile Internet Toolkit</a:t>
              </a:r>
            </a:p>
          </p:txBody>
        </p:sp>
        <p:sp>
          <p:nvSpPr>
            <p:cNvPr id="15" name="Rectangle 7"/>
            <p:cNvSpPr>
              <a:spLocks noChangeArrowheads="1"/>
            </p:cNvSpPr>
            <p:nvPr/>
          </p:nvSpPr>
          <p:spPr bwMode="auto">
            <a:xfrm>
              <a:off x="3632200" y="2531016"/>
              <a:ext cx="1447800" cy="884238"/>
            </a:xfrm>
            <a:prstGeom prst="rect">
              <a:avLst/>
            </a:prstGeom>
            <a:solidFill>
              <a:srgbClr val="F8C15E"/>
            </a:solidFill>
            <a:ln w="12700">
              <a:miter lim="800000"/>
              <a:headEnd type="none" w="sm" len="sm"/>
              <a:tailEnd type="none" w="sm" len="sm"/>
            </a:ln>
            <a:effectLst/>
            <a:scene3d>
              <a:camera prst="legacyObliqueTopRight"/>
              <a:lightRig rig="legacyFlat3" dir="b"/>
            </a:scene3d>
            <a:sp3d extrusionH="582600" prstMaterial="legacyMatte">
              <a:bevelT w="13500" h="13500" prst="angle"/>
              <a:bevelB w="13500" h="13500" prst="angle"/>
              <a:extrusionClr>
                <a:schemeClr val="accent4">
                  <a:lumMod val="75000"/>
                </a:schemeClr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400" b="1" dirty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Windows</a:t>
              </a:r>
            </a:p>
            <a:p>
              <a:pPr algn="ctr"/>
              <a:r>
                <a:rPr lang="en-US" sz="2400" b="1" dirty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Forms</a:t>
              </a:r>
            </a:p>
          </p:txBody>
        </p:sp>
        <p:sp>
          <p:nvSpPr>
            <p:cNvPr id="16" name="Rectangle 7"/>
            <p:cNvSpPr>
              <a:spLocks noChangeArrowheads="1"/>
            </p:cNvSpPr>
            <p:nvPr/>
          </p:nvSpPr>
          <p:spPr bwMode="auto">
            <a:xfrm>
              <a:off x="5156200" y="2531016"/>
              <a:ext cx="1333500" cy="884238"/>
            </a:xfrm>
            <a:prstGeom prst="rect">
              <a:avLst/>
            </a:prstGeom>
            <a:solidFill>
              <a:srgbClr val="F8C15E"/>
            </a:solidFill>
            <a:ln w="12700">
              <a:miter lim="800000"/>
              <a:headEnd type="none" w="sm" len="sm"/>
              <a:tailEnd type="none" w="sm" len="sm"/>
            </a:ln>
            <a:effectLst/>
            <a:scene3d>
              <a:camera prst="legacyObliqueTopRight"/>
              <a:lightRig rig="legacyFlat3" dir="b"/>
            </a:scene3d>
            <a:sp3d extrusionH="582600" prstMaterial="legacyMatte">
              <a:bevelT w="13500" h="13500" prst="angle"/>
              <a:bevelB w="13500" h="13500" prst="angle"/>
              <a:extrusionClr>
                <a:schemeClr val="accent4">
                  <a:lumMod val="75000"/>
                </a:schemeClr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WPF</a:t>
              </a:r>
              <a:endParaRPr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Rectangle 7"/>
            <p:cNvSpPr>
              <a:spLocks noChangeArrowheads="1"/>
            </p:cNvSpPr>
            <p:nvPr/>
          </p:nvSpPr>
          <p:spPr bwMode="auto">
            <a:xfrm>
              <a:off x="6565900" y="2531016"/>
              <a:ext cx="1485900" cy="884238"/>
            </a:xfrm>
            <a:prstGeom prst="rect">
              <a:avLst/>
            </a:prstGeom>
            <a:solidFill>
              <a:srgbClr val="F8C15E"/>
            </a:solidFill>
            <a:ln w="12700">
              <a:miter lim="800000"/>
              <a:headEnd type="none" w="sm" len="sm"/>
              <a:tailEnd type="none" w="sm" len="sm"/>
            </a:ln>
            <a:effectLst/>
            <a:scene3d>
              <a:camera prst="legacyObliqueTopRight"/>
              <a:lightRig rig="legacyFlat3" dir="b"/>
            </a:scene3d>
            <a:sp3d extrusionH="582600" prstMaterial="legacyMatte">
              <a:bevelT w="13500" h="13500" prst="angle"/>
              <a:bevelB w="13500" h="13500" prst="angle"/>
              <a:extrusionClr>
                <a:schemeClr val="accent4">
                  <a:lumMod val="75000"/>
                </a:schemeClr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400" b="1" dirty="0" smtClean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Silverlight</a:t>
              </a:r>
              <a:endParaRPr 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" name="Rectangle 10"/>
            <p:cNvSpPr>
              <a:spLocks noChangeArrowheads="1"/>
            </p:cNvSpPr>
            <p:nvPr/>
          </p:nvSpPr>
          <p:spPr bwMode="auto">
            <a:xfrm>
              <a:off x="458283" y="1981200"/>
              <a:ext cx="644525" cy="504825"/>
            </a:xfrm>
            <a:prstGeom prst="rect">
              <a:avLst/>
            </a:prstGeom>
            <a:solidFill>
              <a:srgbClr val="5A99D2"/>
            </a:solidFill>
            <a:ln w="12700">
              <a:miter lim="800000"/>
              <a:headEnd type="none" w="sm" len="sm"/>
              <a:tailEnd type="none" w="sm" len="sm"/>
            </a:ln>
            <a:effectLst/>
            <a:scene3d>
              <a:camera prst="legacyObliqueTopRight"/>
              <a:lightRig rig="legacyFlat3" dir="b"/>
            </a:scene3d>
            <a:sp3d extrusionH="582600" prstMaterial="legacyMatte">
              <a:bevelT w="13500" h="13500" prst="angle"/>
              <a:bevelB w="13500" h="13500" prst="angle"/>
              <a:extrusionClr>
                <a:srgbClr val="5A99D2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200" b="1" dirty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C#</a:t>
              </a:r>
            </a:p>
          </p:txBody>
        </p:sp>
        <p:sp>
          <p:nvSpPr>
            <p:cNvPr id="19" name="Rectangle 11"/>
            <p:cNvSpPr>
              <a:spLocks noChangeArrowheads="1"/>
            </p:cNvSpPr>
            <p:nvPr/>
          </p:nvSpPr>
          <p:spPr bwMode="auto">
            <a:xfrm>
              <a:off x="1147744" y="1981200"/>
              <a:ext cx="650875" cy="504825"/>
            </a:xfrm>
            <a:prstGeom prst="rect">
              <a:avLst/>
            </a:prstGeom>
            <a:solidFill>
              <a:srgbClr val="5A99D2"/>
            </a:solidFill>
            <a:ln w="12700">
              <a:miter lim="800000"/>
              <a:headEnd type="none" w="sm" len="sm"/>
              <a:tailEnd type="none" w="sm" len="sm"/>
            </a:ln>
            <a:effectLst/>
            <a:scene3d>
              <a:camera prst="legacyObliqueTopRight"/>
              <a:lightRig rig="legacyFlat3" dir="b"/>
            </a:scene3d>
            <a:sp3d extrusionH="582600" prstMaterial="legacyMatte">
              <a:bevelT w="13500" h="13500" prst="angle"/>
              <a:bevelB w="13500" h="13500" prst="angle"/>
              <a:extrusionClr>
                <a:srgbClr val="5A99D2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200" b="1" dirty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C++</a:t>
              </a:r>
            </a:p>
          </p:txBody>
        </p:sp>
        <p:sp>
          <p:nvSpPr>
            <p:cNvPr id="20" name="Rectangle 12"/>
            <p:cNvSpPr>
              <a:spLocks noChangeArrowheads="1"/>
            </p:cNvSpPr>
            <p:nvPr/>
          </p:nvSpPr>
          <p:spPr bwMode="auto">
            <a:xfrm>
              <a:off x="1849456" y="1981200"/>
              <a:ext cx="1106992" cy="504825"/>
            </a:xfrm>
            <a:prstGeom prst="rect">
              <a:avLst/>
            </a:prstGeom>
            <a:solidFill>
              <a:srgbClr val="5A99D2"/>
            </a:solidFill>
            <a:ln w="12700">
              <a:miter lim="800000"/>
              <a:headEnd type="none" w="sm" len="sm"/>
              <a:tailEnd type="none" w="sm" len="sm"/>
            </a:ln>
            <a:effectLst/>
            <a:scene3d>
              <a:camera prst="legacyObliqueTopRight"/>
              <a:lightRig rig="legacyFlat3" dir="b"/>
            </a:scene3d>
            <a:sp3d extrusionH="582600" prstMaterial="legacyMatte">
              <a:bevelT w="13500" h="13500" prst="angle"/>
              <a:bevelB w="13500" h="13500" prst="angle"/>
              <a:extrusionClr>
                <a:srgbClr val="5A99D2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200" b="1" dirty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VB.NET</a:t>
              </a:r>
            </a:p>
          </p:txBody>
        </p:sp>
        <p:sp>
          <p:nvSpPr>
            <p:cNvPr id="21" name="Rectangle 13"/>
            <p:cNvSpPr>
              <a:spLocks noChangeArrowheads="1"/>
            </p:cNvSpPr>
            <p:nvPr/>
          </p:nvSpPr>
          <p:spPr bwMode="auto">
            <a:xfrm>
              <a:off x="2998264" y="1981200"/>
              <a:ext cx="684213" cy="504825"/>
            </a:xfrm>
            <a:prstGeom prst="rect">
              <a:avLst/>
            </a:prstGeom>
            <a:solidFill>
              <a:srgbClr val="5A99D2"/>
            </a:solidFill>
            <a:ln w="12700">
              <a:miter lim="800000"/>
              <a:headEnd type="none" w="sm" len="sm"/>
              <a:tailEnd type="none" w="sm" len="sm"/>
            </a:ln>
            <a:effectLst/>
            <a:scene3d>
              <a:camera prst="legacyObliqueTopRight"/>
              <a:lightRig rig="legacyFlat3" dir="b"/>
            </a:scene3d>
            <a:sp3d extrusionH="582600" prstMaterial="legacyMatte">
              <a:bevelT w="13500" h="13500" prst="angle"/>
              <a:bevelB w="13500" h="13500" prst="angle"/>
              <a:extrusionClr>
                <a:srgbClr val="5A99D2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200" b="1" dirty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J#</a:t>
              </a:r>
            </a:p>
          </p:txBody>
        </p:sp>
        <p:sp>
          <p:nvSpPr>
            <p:cNvPr id="22" name="Rectangle 13"/>
            <p:cNvSpPr>
              <a:spLocks noChangeArrowheads="1"/>
            </p:cNvSpPr>
            <p:nvPr/>
          </p:nvSpPr>
          <p:spPr bwMode="auto">
            <a:xfrm>
              <a:off x="3735947" y="1981200"/>
              <a:ext cx="684213" cy="504825"/>
            </a:xfrm>
            <a:prstGeom prst="rect">
              <a:avLst/>
            </a:prstGeom>
            <a:solidFill>
              <a:srgbClr val="5A99D2"/>
            </a:solidFill>
            <a:ln w="12700">
              <a:miter lim="800000"/>
              <a:headEnd type="none" w="sm" len="sm"/>
              <a:tailEnd type="none" w="sm" len="sm"/>
            </a:ln>
            <a:effectLst/>
            <a:scene3d>
              <a:camera prst="legacyObliqueTopRight"/>
              <a:lightRig rig="legacyFlat3" dir="b"/>
            </a:scene3d>
            <a:sp3d extrusionH="582600" prstMaterial="legacyMatte">
              <a:bevelT w="13500" h="13500" prst="angle"/>
              <a:bevelB w="13500" h="13500" prst="angle"/>
              <a:extrusionClr>
                <a:srgbClr val="5A99D2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200" b="1" dirty="0" smtClean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F#</a:t>
              </a:r>
              <a:endParaRPr lang="en-US" sz="2200" b="1" dirty="0">
                <a:solidFill>
                  <a:schemeClr val="tx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" name="Rectangle 13"/>
            <p:cNvSpPr>
              <a:spLocks noChangeArrowheads="1"/>
            </p:cNvSpPr>
            <p:nvPr/>
          </p:nvSpPr>
          <p:spPr bwMode="auto">
            <a:xfrm>
              <a:off x="4471987" y="1981200"/>
              <a:ext cx="932910" cy="504825"/>
            </a:xfrm>
            <a:prstGeom prst="rect">
              <a:avLst/>
            </a:prstGeom>
            <a:solidFill>
              <a:srgbClr val="5A99D2"/>
            </a:solidFill>
            <a:ln w="12700">
              <a:miter lim="800000"/>
              <a:headEnd type="none" w="sm" len="sm"/>
              <a:tailEnd type="none" w="sm" len="sm"/>
            </a:ln>
            <a:effectLst/>
            <a:scene3d>
              <a:camera prst="legacyObliqueTopRight"/>
              <a:lightRig rig="legacyFlat3" dir="b"/>
            </a:scene3d>
            <a:sp3d extrusionH="582600" prstMaterial="legacyMatte">
              <a:bevelT w="13500" h="13500" prst="angle"/>
              <a:bevelB w="13500" h="13500" prst="angle"/>
              <a:extrusionClr>
                <a:srgbClr val="5A99D2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200" b="1" dirty="0" smtClean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JScript</a:t>
              </a:r>
              <a:endParaRPr lang="en-US" sz="2200" b="1" dirty="0">
                <a:solidFill>
                  <a:schemeClr val="tx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" name="Rectangle 14"/>
            <p:cNvSpPr>
              <a:spLocks noChangeArrowheads="1"/>
            </p:cNvSpPr>
            <p:nvPr/>
          </p:nvSpPr>
          <p:spPr bwMode="auto">
            <a:xfrm>
              <a:off x="5463110" y="1981200"/>
              <a:ext cx="785848" cy="504825"/>
            </a:xfrm>
            <a:prstGeom prst="rect">
              <a:avLst/>
            </a:prstGeom>
            <a:solidFill>
              <a:srgbClr val="5A99D2"/>
            </a:solidFill>
            <a:ln w="12700">
              <a:miter lim="800000"/>
              <a:headEnd type="none" w="sm" len="sm"/>
              <a:tailEnd type="none" w="sm" len="sm"/>
            </a:ln>
            <a:effectLst/>
            <a:scene3d>
              <a:camera prst="legacyObliqueTopRight"/>
              <a:lightRig rig="legacyFlat3" dir="b"/>
            </a:scene3d>
            <a:sp3d extrusionH="582600" prstMaterial="legacyMatte">
              <a:bevelT w="13500" h="13500" prst="angle"/>
              <a:bevelB w="13500" h="13500" prst="angle"/>
              <a:extrusionClr>
                <a:srgbClr val="5A99D2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200" b="1" dirty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Perl</a:t>
              </a:r>
            </a:p>
          </p:txBody>
        </p:sp>
        <p:sp>
          <p:nvSpPr>
            <p:cNvPr id="25" name="Rectangle 16"/>
            <p:cNvSpPr>
              <a:spLocks noChangeArrowheads="1"/>
            </p:cNvSpPr>
            <p:nvPr/>
          </p:nvSpPr>
          <p:spPr bwMode="auto">
            <a:xfrm>
              <a:off x="6299200" y="1970088"/>
              <a:ext cx="914400" cy="504825"/>
            </a:xfrm>
            <a:prstGeom prst="rect">
              <a:avLst/>
            </a:prstGeom>
            <a:solidFill>
              <a:srgbClr val="5A99D2"/>
            </a:solidFill>
            <a:ln w="12700">
              <a:miter lim="800000"/>
              <a:headEnd type="none" w="sm" len="sm"/>
              <a:tailEnd type="none" w="sm" len="sm"/>
            </a:ln>
            <a:effectLst/>
            <a:scene3d>
              <a:camera prst="legacyObliqueTopRight"/>
              <a:lightRig rig="legacyFlat3" dir="b"/>
            </a:scene3d>
            <a:sp3d extrusionH="582600" prstMaterial="legacyMatte">
              <a:bevelT w="13500" h="13500" prst="angle"/>
              <a:bevelB w="13500" h="13500" prst="angle"/>
              <a:extrusionClr>
                <a:srgbClr val="5A99D2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200" b="1" dirty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Delphi</a:t>
              </a:r>
            </a:p>
          </p:txBody>
        </p:sp>
        <p:sp>
          <p:nvSpPr>
            <p:cNvPr id="26" name="Rectangle 17"/>
            <p:cNvSpPr>
              <a:spLocks noChangeArrowheads="1"/>
            </p:cNvSpPr>
            <p:nvPr/>
          </p:nvSpPr>
          <p:spPr bwMode="auto">
            <a:xfrm>
              <a:off x="7259637" y="1962150"/>
              <a:ext cx="792163" cy="504825"/>
            </a:xfrm>
            <a:prstGeom prst="rect">
              <a:avLst/>
            </a:prstGeom>
            <a:solidFill>
              <a:srgbClr val="5A99D2"/>
            </a:solidFill>
            <a:ln w="12700">
              <a:miter lim="800000"/>
              <a:headEnd type="none" w="sm" len="sm"/>
              <a:tailEnd type="none" w="sm" len="sm"/>
            </a:ln>
            <a:effectLst/>
            <a:scene3d>
              <a:camera prst="legacyObliqueTopRight"/>
              <a:lightRig rig="legacyFlat3" dir="b"/>
            </a:scene3d>
            <a:sp3d extrusionH="582600" prstMaterial="legacyMatte">
              <a:bevelT w="13500" h="13500" prst="angle"/>
              <a:bevelB w="13500" h="13500" prst="angle"/>
              <a:extrusionClr>
                <a:srgbClr val="5A99D2"/>
              </a:extrusionClr>
            </a:sp3d>
          </p:spPr>
          <p:txBody>
            <a:bodyPr wrap="none" anchor="ctr">
              <a:flatTx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200" b="1" dirty="0">
                  <a:solidFill>
                    <a:schemeClr val="tx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</a:p>
          </p:txBody>
        </p:sp>
      </p:grpSp>
      <p:sp>
        <p:nvSpPr>
          <p:cNvPr id="456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Inside .NET Framework</a:t>
            </a:r>
            <a:endParaRPr lang="bg-BG" dirty="0"/>
          </a:p>
        </p:txBody>
      </p:sp>
      <p:sp>
        <p:nvSpPr>
          <p:cNvPr id="456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Building blocks of .NET Framework</a:t>
            </a:r>
          </a:p>
        </p:txBody>
      </p:sp>
      <p:sp>
        <p:nvSpPr>
          <p:cNvPr id="456725" name="AutoShape 21"/>
          <p:cNvSpPr>
            <a:spLocks/>
          </p:cNvSpPr>
          <p:nvPr/>
        </p:nvSpPr>
        <p:spPr bwMode="auto">
          <a:xfrm>
            <a:off x="7830498" y="2466754"/>
            <a:ext cx="345939" cy="2509284"/>
          </a:xfrm>
          <a:prstGeom prst="rightBrace">
            <a:avLst>
              <a:gd name="adj1" fmla="val 36330"/>
              <a:gd name="adj2" fmla="val 50000"/>
            </a:avLst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6726" name="Text Box 22"/>
          <p:cNvSpPr txBox="1">
            <a:spLocks noChangeArrowheads="1"/>
          </p:cNvSpPr>
          <p:nvPr/>
        </p:nvSpPr>
        <p:spPr bwMode="auto">
          <a:xfrm>
            <a:off x="8185204" y="3439633"/>
            <a:ext cx="841838" cy="579646"/>
          </a:xfrm>
          <a:prstGeom prst="rect">
            <a:avLst/>
          </a:prstGeom>
        </p:spPr>
        <p:txBody>
          <a:bodyPr/>
          <a:lstStyle/>
          <a:p>
            <a:pPr marL="282575" indent="-282575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sz="28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FCL</a:t>
            </a:r>
            <a:endParaRPr lang="bg-BG" sz="2800" b="1" dirty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456727" name="AutoShape 23"/>
          <p:cNvSpPr>
            <a:spLocks/>
          </p:cNvSpPr>
          <p:nvPr/>
        </p:nvSpPr>
        <p:spPr bwMode="auto">
          <a:xfrm>
            <a:off x="7827334" y="5018568"/>
            <a:ext cx="304800" cy="574158"/>
          </a:xfrm>
          <a:prstGeom prst="rightBrace">
            <a:avLst>
              <a:gd name="adj1" fmla="val 14280"/>
              <a:gd name="adj2" fmla="val 50000"/>
            </a:avLst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6728" name="Text Box 24"/>
          <p:cNvSpPr txBox="1">
            <a:spLocks noChangeArrowheads="1"/>
          </p:cNvSpPr>
          <p:nvPr/>
        </p:nvSpPr>
        <p:spPr bwMode="auto">
          <a:xfrm>
            <a:off x="8163385" y="5025486"/>
            <a:ext cx="904415" cy="579646"/>
          </a:xfrm>
          <a:prstGeom prst="rect">
            <a:avLst/>
          </a:prstGeom>
        </p:spPr>
        <p:txBody>
          <a:bodyPr/>
          <a:lstStyle/>
          <a:p>
            <a:pPr marL="282575" indent="-282575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sz="28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CLR</a:t>
            </a:r>
            <a:endParaRPr lang="bg-BG" sz="2800" b="1" dirty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8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378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76200"/>
            <a:ext cx="7239000" cy="914400"/>
          </a:xfrm>
        </p:spPr>
        <p:txBody>
          <a:bodyPr/>
          <a:lstStyle/>
          <a:p>
            <a:r>
              <a:rPr lang="en-US" sz="3600" dirty="0"/>
              <a:t>CLR – The Heart of .</a:t>
            </a:r>
            <a:r>
              <a:rPr lang="en-US" sz="3600" dirty="0" smtClean="0"/>
              <a:t>NET Framework</a:t>
            </a:r>
            <a:endParaRPr lang="en-US" sz="3600" dirty="0"/>
          </a:p>
        </p:txBody>
      </p:sp>
      <p:sp>
        <p:nvSpPr>
          <p:cNvPr id="485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400" dirty="0"/>
              <a:t>Common Language Runtime (CLR)</a:t>
            </a:r>
          </a:p>
          <a:p>
            <a:pPr lvl="1"/>
            <a:r>
              <a:rPr lang="en-US" dirty="0"/>
              <a:t>Managed execution environment</a:t>
            </a:r>
          </a:p>
          <a:p>
            <a:pPr lvl="2"/>
            <a:r>
              <a:rPr lang="en-US" dirty="0"/>
              <a:t>Executes .NET applications</a:t>
            </a:r>
          </a:p>
          <a:p>
            <a:pPr lvl="2"/>
            <a:r>
              <a:rPr lang="en-US" dirty="0"/>
              <a:t>Controls the execution process</a:t>
            </a:r>
          </a:p>
          <a:p>
            <a:pPr lvl="1"/>
            <a:r>
              <a:rPr lang="en-US" dirty="0"/>
              <a:t>Automatic memory management</a:t>
            </a:r>
            <a:r>
              <a:rPr lang="bg-BG" dirty="0"/>
              <a:t> (</a:t>
            </a:r>
            <a:r>
              <a:rPr lang="en-US" dirty="0"/>
              <a:t>garbage collection</a:t>
            </a:r>
            <a:r>
              <a:rPr lang="bg-BG" dirty="0"/>
              <a:t>)</a:t>
            </a:r>
            <a:endParaRPr lang="en-US" dirty="0"/>
          </a:p>
          <a:p>
            <a:pPr lvl="1"/>
            <a:r>
              <a:rPr lang="en-US" dirty="0"/>
              <a:t>Programming </a:t>
            </a:r>
            <a:r>
              <a:rPr lang="en-US" dirty="0" smtClean="0"/>
              <a:t>languages </a:t>
            </a:r>
            <a:r>
              <a:rPr lang="en-US" dirty="0"/>
              <a:t>integration</a:t>
            </a:r>
          </a:p>
          <a:p>
            <a:pPr lvl="1"/>
            <a:r>
              <a:rPr lang="en-US" dirty="0"/>
              <a:t>Multiple versions support for assemblies</a:t>
            </a:r>
          </a:p>
          <a:p>
            <a:pPr lvl="1"/>
            <a:r>
              <a:rPr lang="en-US" dirty="0"/>
              <a:t>Integrated </a:t>
            </a:r>
            <a:r>
              <a:rPr lang="en-US" dirty="0" smtClean="0"/>
              <a:t>type safety </a:t>
            </a:r>
            <a:r>
              <a:rPr lang="en-US" dirty="0"/>
              <a:t>and security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705600" y="2099131"/>
            <a:ext cx="1887537" cy="1101269"/>
            <a:chOff x="6781800" y="2057400"/>
            <a:chExt cx="1887537" cy="1101269"/>
          </a:xfrm>
        </p:grpSpPr>
        <p:sp>
          <p:nvSpPr>
            <p:cNvPr id="4" name="Cloud 3"/>
            <p:cNvSpPr/>
            <p:nvPr/>
          </p:nvSpPr>
          <p:spPr>
            <a:xfrm>
              <a:off x="6781800" y="2362200"/>
              <a:ext cx="1752600" cy="796469"/>
            </a:xfrm>
            <a:prstGeom prst="cloud">
              <a:avLst/>
            </a:prstGeom>
            <a:solidFill>
              <a:schemeClr val="accent5">
                <a:lumMod val="40000"/>
                <a:lumOff val="60000"/>
                <a:alpha val="50000"/>
              </a:schemeClr>
            </a:solidFill>
            <a:ln w="127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 smtClean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CLR</a:t>
              </a:r>
              <a:endParaRPr lang="en-US" sz="28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pic>
          <p:nvPicPr>
            <p:cNvPr id="5" name="Picture 24" descr="BD18212_"/>
            <p:cNvPicPr>
              <a:picLocks noChangeAspect="1" noChangeArrowheads="1"/>
            </p:cNvPicPr>
            <p:nvPr/>
          </p:nvPicPr>
          <p:blipFill>
            <a:blip r:embed="rId2" cstate="screen">
              <a:lum bright="10000" contrast="3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48600" y="2057400"/>
              <a:ext cx="820737" cy="6985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Framework Class Library</a:t>
            </a:r>
          </a:p>
        </p:txBody>
      </p:sp>
      <p:sp>
        <p:nvSpPr>
          <p:cNvPr id="488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ts val="3600"/>
              </a:lnSpc>
            </a:pPr>
            <a:r>
              <a:rPr lang="en-US" sz="3400" dirty="0"/>
              <a:t>Framework Class Library (FCL)</a:t>
            </a:r>
          </a:p>
          <a:p>
            <a:pPr lvl="1">
              <a:lnSpc>
                <a:spcPts val="3600"/>
              </a:lnSpc>
            </a:pPr>
            <a:r>
              <a:rPr lang="en-US" dirty="0"/>
              <a:t>Provides basic functionality to developers:</a:t>
            </a:r>
          </a:p>
          <a:p>
            <a:pPr lvl="2">
              <a:lnSpc>
                <a:spcPts val="3600"/>
              </a:lnSpc>
            </a:pPr>
            <a:r>
              <a:rPr lang="en-US" dirty="0"/>
              <a:t>Console applications</a:t>
            </a:r>
          </a:p>
          <a:p>
            <a:pPr lvl="2">
              <a:lnSpc>
                <a:spcPts val="3600"/>
              </a:lnSpc>
            </a:pPr>
            <a:r>
              <a:rPr lang="en-US" dirty="0" smtClean="0"/>
              <a:t>WPF and Silverlight rich-media applications</a:t>
            </a:r>
          </a:p>
          <a:p>
            <a:pPr lvl="2">
              <a:lnSpc>
                <a:spcPts val="3600"/>
              </a:lnSpc>
            </a:pPr>
            <a:r>
              <a:rPr lang="en-US" dirty="0" smtClean="0"/>
              <a:t>Windows </a:t>
            </a:r>
            <a:r>
              <a:rPr lang="en-US" dirty="0"/>
              <a:t>Forms GUI applications</a:t>
            </a:r>
          </a:p>
          <a:p>
            <a:pPr lvl="2">
              <a:lnSpc>
                <a:spcPts val="3600"/>
              </a:lnSpc>
            </a:pPr>
            <a:r>
              <a:rPr lang="en-US" dirty="0"/>
              <a:t>Web applications (dynamic </a:t>
            </a:r>
            <a:r>
              <a:rPr lang="en-US" dirty="0" smtClean="0"/>
              <a:t>Web </a:t>
            </a:r>
            <a:r>
              <a:rPr lang="en-US" dirty="0"/>
              <a:t>sites)</a:t>
            </a:r>
          </a:p>
          <a:p>
            <a:pPr lvl="2">
              <a:lnSpc>
                <a:spcPts val="3600"/>
              </a:lnSpc>
            </a:pPr>
            <a:r>
              <a:rPr lang="en-US" dirty="0"/>
              <a:t>Web </a:t>
            </a:r>
            <a:r>
              <a:rPr lang="en-US" dirty="0" smtClean="0"/>
              <a:t>services</a:t>
            </a:r>
            <a:r>
              <a:rPr lang="bg-BG" dirty="0" smtClean="0"/>
              <a:t>, </a:t>
            </a:r>
            <a:r>
              <a:rPr lang="en-US" dirty="0" smtClean="0"/>
              <a:t>communication and workflow</a:t>
            </a:r>
            <a:endParaRPr lang="en-US" dirty="0"/>
          </a:p>
          <a:p>
            <a:pPr lvl="2">
              <a:lnSpc>
                <a:spcPts val="3600"/>
              </a:lnSpc>
            </a:pPr>
            <a:r>
              <a:rPr lang="en-US" dirty="0"/>
              <a:t>Server &amp; desktop applications</a:t>
            </a:r>
          </a:p>
          <a:p>
            <a:pPr lvl="2">
              <a:lnSpc>
                <a:spcPts val="3600"/>
              </a:lnSpc>
            </a:pPr>
            <a:r>
              <a:rPr lang="en-US" dirty="0"/>
              <a:t>Applications for mobile devices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457200" y="4800600"/>
            <a:ext cx="8229600" cy="685800"/>
          </a:xfrm>
        </p:spPr>
        <p:txBody>
          <a:bodyPr/>
          <a:lstStyle/>
          <a:p>
            <a:r>
              <a:rPr lang="en-US" dirty="0" smtClean="0"/>
              <a:t>What is Visual Studio?</a:t>
            </a:r>
            <a:endParaRPr lang="en-US" dirty="0"/>
          </a:p>
        </p:txBody>
      </p:sp>
      <p:pic>
        <p:nvPicPr>
          <p:cNvPr id="4" name="Picture 2" descr="http://blogs.aspitalia.com/img/m.casati/netframework4.0beta2visualstudio2010_1482c/vs2010-logo_2.gif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2209800" y="2057400"/>
            <a:ext cx="4456652" cy="1905000"/>
          </a:xfrm>
          <a:prstGeom prst="roundRect">
            <a:avLst>
              <a:gd name="adj" fmla="val 8594"/>
            </a:avLst>
          </a:prstGeom>
          <a:solidFill>
            <a:srgbClr val="FFFFFF"/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sp>
        <p:nvSpPr>
          <p:cNvPr id="423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47675" indent="-447675">
              <a:buFont typeface="+mj-lt"/>
              <a:buAutoNum type="arabicPeriod"/>
              <a:tabLst/>
            </a:pPr>
            <a:r>
              <a:rPr lang="en-US" dirty="0"/>
              <a:t>What is Computer Programming?</a:t>
            </a:r>
          </a:p>
          <a:p>
            <a:pPr marL="447675" indent="-447675">
              <a:buFont typeface="+mj-lt"/>
              <a:buAutoNum type="arabicPeriod"/>
              <a:tabLst/>
            </a:pPr>
            <a:r>
              <a:rPr lang="en-US" dirty="0"/>
              <a:t>Your First C# Program</a:t>
            </a:r>
          </a:p>
          <a:p>
            <a:pPr marL="447675" indent="-447675">
              <a:buFont typeface="+mj-lt"/>
              <a:buAutoNum type="arabicPeriod"/>
              <a:tabLst/>
            </a:pPr>
            <a:r>
              <a:rPr lang="en-US" dirty="0"/>
              <a:t>What is .NET Framework?</a:t>
            </a:r>
          </a:p>
          <a:p>
            <a:pPr marL="447675" indent="-447675">
              <a:buFont typeface="+mj-lt"/>
              <a:buAutoNum type="arabicPeriod"/>
              <a:tabLst/>
            </a:pPr>
            <a:r>
              <a:rPr lang="en-US" dirty="0"/>
              <a:t>What is Visual </a:t>
            </a:r>
            <a:r>
              <a:rPr lang="en-US" dirty="0" smtClean="0"/>
              <a:t>Studio?</a:t>
            </a:r>
            <a:endParaRPr lang="en-US" dirty="0"/>
          </a:p>
          <a:p>
            <a:pPr marL="447675" indent="-447675">
              <a:buFont typeface="+mj-lt"/>
              <a:buAutoNum type="arabicPeriod"/>
              <a:tabLst/>
            </a:pPr>
            <a:r>
              <a:rPr lang="en-US" dirty="0"/>
              <a:t>What is MSDN Library?</a:t>
            </a:r>
            <a:endParaRPr lang="bg-BG" dirty="0"/>
          </a:p>
        </p:txBody>
      </p:sp>
      <p:pic>
        <p:nvPicPr>
          <p:cNvPr id="68610" name="Picture 2" descr="http://na.square-enix.com/games/chocobo/graphics/contents-titles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6172201" y="2796093"/>
            <a:ext cx="2438400" cy="3528507"/>
          </a:xfrm>
          <a:prstGeom prst="roundRect">
            <a:avLst>
              <a:gd name="adj" fmla="val 6470"/>
            </a:avLst>
          </a:prstGeom>
          <a:noFill/>
        </p:spPr>
      </p:pic>
      <p:pic>
        <p:nvPicPr>
          <p:cNvPr id="28674" name="Picture 2" descr="http://www.textually.org/textually/archives/images/set3/books3.jpg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1828800" y="4539672"/>
            <a:ext cx="2286000" cy="1801091"/>
          </a:xfrm>
          <a:prstGeom prst="roundRect">
            <a:avLst>
              <a:gd name="adj" fmla="val 6470"/>
            </a:avLst>
          </a:prstGeom>
          <a:noFill/>
        </p:spPr>
      </p:pic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Visual Studio</a:t>
            </a:r>
            <a:endParaRPr lang="bg-BG"/>
          </a:p>
        </p:txBody>
      </p:sp>
      <p:sp>
        <p:nvSpPr>
          <p:cNvPr id="457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Visual Studio – Integrated Development Environment (IDE)</a:t>
            </a:r>
          </a:p>
          <a:p>
            <a:r>
              <a:rPr lang="en-US" dirty="0" smtClean="0"/>
              <a:t>Development tool </a:t>
            </a:r>
            <a:r>
              <a:rPr lang="en-US" dirty="0"/>
              <a:t>that helps us to:</a:t>
            </a:r>
          </a:p>
          <a:p>
            <a:pPr lvl="1"/>
            <a:r>
              <a:rPr lang="en-US" dirty="0"/>
              <a:t>Write code</a:t>
            </a:r>
          </a:p>
          <a:p>
            <a:pPr lvl="1"/>
            <a:r>
              <a:rPr lang="en-US" dirty="0"/>
              <a:t>Design user interface</a:t>
            </a:r>
          </a:p>
          <a:p>
            <a:pPr lvl="1"/>
            <a:r>
              <a:rPr lang="en-US" dirty="0"/>
              <a:t>Compile code</a:t>
            </a:r>
          </a:p>
          <a:p>
            <a:pPr lvl="1"/>
            <a:r>
              <a:rPr lang="en-US" dirty="0"/>
              <a:t>Execute / test / debug applications</a:t>
            </a:r>
          </a:p>
          <a:p>
            <a:pPr lvl="1"/>
            <a:r>
              <a:rPr lang="en-US" dirty="0"/>
              <a:t>Browse the help</a:t>
            </a:r>
          </a:p>
          <a:p>
            <a:pPr lvl="1"/>
            <a:r>
              <a:rPr lang="en-US" dirty="0"/>
              <a:t>Manage project's files</a:t>
            </a:r>
          </a:p>
        </p:txBody>
      </p:sp>
      <p:pic>
        <p:nvPicPr>
          <p:cNvPr id="4" name="Picture 1" descr="C:\Trash\vs2010-logo-small.pn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6441282" y="5486400"/>
            <a:ext cx="2321718" cy="990600"/>
          </a:xfrm>
          <a:prstGeom prst="roundRect">
            <a:avLst>
              <a:gd name="adj" fmla="val 11722"/>
            </a:avLst>
          </a:prstGeom>
          <a:noFill/>
        </p:spPr>
      </p:pic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Benefits of Visual Studio</a:t>
            </a:r>
            <a:endParaRPr lang="bg-BG"/>
          </a:p>
        </p:txBody>
      </p:sp>
      <p:sp>
        <p:nvSpPr>
          <p:cNvPr id="458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dirty="0"/>
              <a:t>Single tool for: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Writing code in </a:t>
            </a:r>
            <a:r>
              <a:rPr lang="en-US" dirty="0" smtClean="0"/>
              <a:t>many languages (C#, VB, …)</a:t>
            </a:r>
            <a:endParaRPr lang="en-US" dirty="0"/>
          </a:p>
          <a:p>
            <a:pPr lvl="1">
              <a:spcBef>
                <a:spcPts val="1200"/>
              </a:spcBef>
            </a:pPr>
            <a:r>
              <a:rPr lang="en-US" dirty="0"/>
              <a:t>Using different </a:t>
            </a:r>
            <a:r>
              <a:rPr lang="en-US" dirty="0" smtClean="0"/>
              <a:t>technologies (Web, WPF, …)</a:t>
            </a:r>
            <a:endParaRPr lang="en-US" dirty="0"/>
          </a:p>
          <a:p>
            <a:pPr lvl="1">
              <a:spcBef>
                <a:spcPts val="1200"/>
              </a:spcBef>
            </a:pPr>
            <a:r>
              <a:rPr lang="en-US" dirty="0" smtClean="0"/>
              <a:t>For </a:t>
            </a:r>
            <a:r>
              <a:rPr lang="en-US" dirty="0"/>
              <a:t>different </a:t>
            </a:r>
            <a:r>
              <a:rPr lang="en-US" dirty="0" smtClean="0"/>
              <a:t>platforms (.NET CF, Silverlight, …)</a:t>
            </a:r>
            <a:endParaRPr lang="en-US" dirty="0"/>
          </a:p>
          <a:p>
            <a:pPr>
              <a:spcBef>
                <a:spcPts val="1200"/>
              </a:spcBef>
            </a:pPr>
            <a:r>
              <a:rPr lang="en-US" dirty="0" smtClean="0"/>
              <a:t>Full </a:t>
            </a:r>
            <a:r>
              <a:rPr lang="en-US" dirty="0"/>
              <a:t>integration of </a:t>
            </a:r>
            <a:r>
              <a:rPr lang="en-US" dirty="0" smtClean="0"/>
              <a:t>most </a:t>
            </a:r>
            <a:r>
              <a:rPr lang="en-US" dirty="0"/>
              <a:t>development activities (coding, compiling, testing, </a:t>
            </a:r>
            <a:r>
              <a:rPr lang="en-US" dirty="0" smtClean="0"/>
              <a:t>debugging, deployment, version control, ...)</a:t>
            </a:r>
            <a:endParaRPr lang="en-US" dirty="0"/>
          </a:p>
          <a:p>
            <a:pPr>
              <a:spcBef>
                <a:spcPts val="1200"/>
              </a:spcBef>
            </a:pPr>
            <a:r>
              <a:rPr lang="en-US" dirty="0"/>
              <a:t>Very easy to use!</a:t>
            </a:r>
          </a:p>
        </p:txBody>
      </p:sp>
      <p:pic>
        <p:nvPicPr>
          <p:cNvPr id="4" name="Picture 1" descr="C:\Trash\vs2010-logo-small.pn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6500814" y="5562600"/>
            <a:ext cx="2243136" cy="957072"/>
          </a:xfrm>
          <a:prstGeom prst="roundRect">
            <a:avLst>
              <a:gd name="adj" fmla="val 11722"/>
            </a:avLst>
          </a:prstGeom>
          <a:noFill/>
        </p:spPr>
      </p:pic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</a:t>
            </a:r>
            <a:r>
              <a:rPr lang="en-US" dirty="0" smtClean="0"/>
              <a:t>Studio – Example</a:t>
            </a:r>
            <a:endParaRPr lang="bg-BG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1066800" y="1066800"/>
            <a:ext cx="7010400" cy="5372724"/>
          </a:xfrm>
          <a:prstGeom prst="roundRect">
            <a:avLst>
              <a:gd name="adj" fmla="val 1331"/>
            </a:avLst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3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1828800"/>
            <a:ext cx="8229600" cy="685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Visual Studio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457200" y="2667000"/>
            <a:ext cx="8229600" cy="569120"/>
          </a:xfrm>
        </p:spPr>
        <p:txBody>
          <a:bodyPr/>
          <a:lstStyle/>
          <a:p>
            <a:r>
              <a:rPr lang="en-US" dirty="0" smtClean="0"/>
              <a:t>Compiling, Running and Debugging C# Programs </a:t>
            </a:r>
            <a:endParaRPr lang="en-US" dirty="0"/>
          </a:p>
        </p:txBody>
      </p:sp>
      <p:pic>
        <p:nvPicPr>
          <p:cNvPr id="30722" name="Picture 2" descr="http://www.softexpress.de/media/msportal/visualstudiobox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6629400" y="3962399"/>
            <a:ext cx="1557734" cy="1905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5" name="Picture 2" descr="http://blogs.aspitalia.com/img/m.casati/netframework4.0beta2visualstudio2010_1482c/vs2010-logo_2.gif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1143000" y="3962399"/>
            <a:ext cx="4456652" cy="1905000"/>
          </a:xfrm>
          <a:prstGeom prst="roundRect">
            <a:avLst>
              <a:gd name="adj" fmla="val 8594"/>
            </a:avLst>
          </a:prstGeom>
          <a:solidFill>
            <a:srgbClr val="FFFFFF"/>
          </a:solidFill>
          <a:ln>
            <a:noFill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Creating New Console Application</a:t>
            </a:r>
            <a:endParaRPr lang="bg-BG" sz="3600"/>
          </a:p>
        </p:txBody>
      </p:sp>
      <p:sp>
        <p:nvSpPr>
          <p:cNvPr id="500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0850" indent="-450850">
              <a:lnSpc>
                <a:spcPts val="3200"/>
              </a:lnSpc>
              <a:buFontTx/>
              <a:buAutoNum type="arabicPeriod"/>
            </a:pPr>
            <a:r>
              <a:rPr lang="en-US" sz="3000" dirty="0"/>
              <a:t>File </a:t>
            </a:r>
            <a:r>
              <a:rPr lang="en-US" sz="3000" dirty="0">
                <a:sym typeface="Wingdings" pitchFamily="2" charset="2"/>
              </a:rPr>
              <a:t> New  Project ...</a:t>
            </a:r>
          </a:p>
          <a:p>
            <a:pPr marL="450850" indent="-450850">
              <a:lnSpc>
                <a:spcPts val="3200"/>
              </a:lnSpc>
              <a:buFontTx/>
              <a:buAutoNum type="arabicPeriod"/>
            </a:pPr>
            <a:r>
              <a:rPr lang="en-US" sz="3000" dirty="0"/>
              <a:t>Choose C# console application</a:t>
            </a:r>
          </a:p>
          <a:p>
            <a:pPr marL="450850" indent="-450850">
              <a:lnSpc>
                <a:spcPts val="3200"/>
              </a:lnSpc>
              <a:buFontTx/>
              <a:buAutoNum type="arabicPeriod"/>
            </a:pPr>
            <a:r>
              <a:rPr lang="en-US" sz="3000" dirty="0"/>
              <a:t>Choose project directory and name</a:t>
            </a:r>
            <a:endParaRPr lang="bg-BG" sz="3000" dirty="0"/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879024" y="2830970"/>
            <a:ext cx="5385954" cy="37222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9" name="Picture 3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860147" y="1826718"/>
            <a:ext cx="7423706" cy="47264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17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dirty="0"/>
              <a:t>Creating New Console Application (2)</a:t>
            </a:r>
          </a:p>
        </p:txBody>
      </p:sp>
      <p:sp>
        <p:nvSpPr>
          <p:cNvPr id="517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47675" indent="-447675">
              <a:spcBef>
                <a:spcPct val="30000"/>
              </a:spcBef>
              <a:buFontTx/>
              <a:buAutoNum type="arabicPeriod" startAt="4"/>
            </a:pPr>
            <a:r>
              <a:rPr lang="en-US" sz="3000" dirty="0"/>
              <a:t>Visual Studio creates some source code for </a:t>
            </a:r>
            <a:r>
              <a:rPr lang="en-US" sz="3000" dirty="0" smtClean="0"/>
              <a:t>you</a:t>
            </a:r>
            <a:endParaRPr lang="en-US" sz="3000" dirty="0"/>
          </a:p>
        </p:txBody>
      </p:sp>
      <p:sp>
        <p:nvSpPr>
          <p:cNvPr id="517126" name="AutoShape 6"/>
          <p:cNvSpPr>
            <a:spLocks noChangeArrowheads="1"/>
          </p:cNvSpPr>
          <p:nvPr/>
        </p:nvSpPr>
        <p:spPr bwMode="auto">
          <a:xfrm>
            <a:off x="304800" y="2057400"/>
            <a:ext cx="2057400" cy="953453"/>
          </a:xfrm>
          <a:prstGeom prst="wedgeRoundRectCallout">
            <a:avLst>
              <a:gd name="adj1" fmla="val 75427"/>
              <a:gd name="adj2" fmla="val 164455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Namespace not </a:t>
            </a:r>
            <a:r>
              <a:rPr lang="en-US" sz="24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required</a:t>
            </a:r>
            <a:endParaRPr lang="en-US" sz="2400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517128" name="AutoShape 8"/>
          <p:cNvSpPr>
            <a:spLocks noChangeArrowheads="1"/>
          </p:cNvSpPr>
          <p:nvPr/>
        </p:nvSpPr>
        <p:spPr bwMode="auto">
          <a:xfrm>
            <a:off x="4572000" y="3429000"/>
            <a:ext cx="2087562" cy="1379101"/>
          </a:xfrm>
          <a:prstGeom prst="wedgeRoundRectCallout">
            <a:avLst>
              <a:gd name="adj1" fmla="val -126172"/>
              <a:gd name="adj2" fmla="val 34290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Class name should be </a:t>
            </a: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changed</a:t>
            </a:r>
            <a:endParaRPr lang="en-US" sz="2800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4191000" y="2094547"/>
            <a:ext cx="2514600" cy="953453"/>
          </a:xfrm>
          <a:prstGeom prst="wedgeRoundRectCallout">
            <a:avLst>
              <a:gd name="adj1" fmla="val -84075"/>
              <a:gd name="adj2" fmla="val 81934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Some imports are not required</a:t>
            </a:r>
            <a:endParaRPr lang="en-US" sz="2400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7126" grpId="0" animBg="1"/>
      <p:bldP spid="517128" grpId="0" animBg="1"/>
      <p:bldP spid="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Compiling Source Code</a:t>
            </a:r>
            <a:endParaRPr lang="bg-BG"/>
          </a:p>
        </p:txBody>
      </p:sp>
      <p:sp>
        <p:nvSpPr>
          <p:cNvPr id="443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process of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compiling</a:t>
            </a:r>
            <a:r>
              <a:rPr lang="en-US" dirty="0" smtClean="0"/>
              <a:t> includes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Syntactic checks</a:t>
            </a:r>
          </a:p>
          <a:p>
            <a:pPr lvl="1"/>
            <a:r>
              <a:rPr lang="en-US" dirty="0"/>
              <a:t>Type safety checks</a:t>
            </a:r>
          </a:p>
          <a:p>
            <a:pPr lvl="1"/>
            <a:r>
              <a:rPr lang="en-US" dirty="0"/>
              <a:t>Translation of the source code to lower level language (MSIL)</a:t>
            </a:r>
          </a:p>
          <a:p>
            <a:pPr lvl="1"/>
            <a:r>
              <a:rPr lang="en-US" dirty="0"/>
              <a:t>Creating of executable files (assemblies)</a:t>
            </a:r>
          </a:p>
          <a:p>
            <a:r>
              <a:rPr lang="en-US" dirty="0"/>
              <a:t>You can start compilation by</a:t>
            </a:r>
          </a:p>
          <a:p>
            <a:pPr lvl="1"/>
            <a:r>
              <a:rPr lang="en-US" dirty="0"/>
              <a:t>Using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Build-&gt;Build Solution/Project</a:t>
            </a:r>
          </a:p>
          <a:p>
            <a:pPr lvl="1"/>
            <a:r>
              <a:rPr lang="en-US" dirty="0"/>
              <a:t>Pressing</a:t>
            </a:r>
            <a:r>
              <a:rPr lang="en-US" noProof="1"/>
              <a:t>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[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F6]</a:t>
            </a:r>
            <a:r>
              <a:rPr lang="en-US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dirty="0"/>
              <a:t>or</a:t>
            </a:r>
            <a:r>
              <a:rPr lang="en-US" dirty="0">
                <a:solidFill>
                  <a:srgbClr val="F7FFE7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[Shift+Ctrl+B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]</a:t>
            </a:r>
          </a:p>
        </p:txBody>
      </p:sp>
      <p:pic>
        <p:nvPicPr>
          <p:cNvPr id="26626" name="Picture 2" descr="http://www.hexblog.com/decompilation/pix/mcode.gif"/>
          <p:cNvPicPr>
            <a:picLocks noChangeAspect="1" noChangeArrowheads="1"/>
          </p:cNvPicPr>
          <p:nvPr/>
        </p:nvPicPr>
        <p:blipFill>
          <a:blip r:embed="rId3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010400" y="5133109"/>
            <a:ext cx="1716258" cy="1267691"/>
          </a:xfrm>
          <a:prstGeom prst="roundRect">
            <a:avLst>
              <a:gd name="adj" fmla="val 7030"/>
            </a:avLst>
          </a:prstGeom>
          <a:noFill/>
        </p:spPr>
      </p:pic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Running Programs</a:t>
            </a:r>
            <a:endParaRPr lang="bg-BG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dirty="0" smtClean="0"/>
              <a:t>The process of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running</a:t>
            </a:r>
            <a:r>
              <a:rPr lang="en-US" dirty="0" smtClean="0"/>
              <a:t> application includes</a:t>
            </a:r>
            <a:r>
              <a:rPr lang="en-US" dirty="0"/>
              <a:t>: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Compiling (if project not compiled)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Starting the application</a:t>
            </a:r>
          </a:p>
          <a:p>
            <a:pPr>
              <a:spcBef>
                <a:spcPts val="1200"/>
              </a:spcBef>
            </a:pPr>
            <a:r>
              <a:rPr lang="en-US" dirty="0"/>
              <a:t>You can run application by: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Using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Debug-&gt;Start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menu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By pressing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[F5]</a:t>
            </a:r>
            <a:r>
              <a:rPr lang="en-US" dirty="0"/>
              <a:t> or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[Ctrl+F5]</a:t>
            </a:r>
          </a:p>
          <a:p>
            <a:pPr>
              <a:spcBef>
                <a:spcPts val="1200"/>
              </a:spcBef>
              <a:buFontTx/>
              <a:buNone/>
            </a:pPr>
            <a:r>
              <a:rPr lang="en-US" dirty="0"/>
              <a:t>* NOTE: Not all types of projects are able to be </a:t>
            </a:r>
            <a:r>
              <a:rPr lang="en-US" dirty="0" smtClean="0"/>
              <a:t>started!</a:t>
            </a:r>
            <a:endParaRPr lang="en-US" dirty="0"/>
          </a:p>
        </p:txBody>
      </p:sp>
      <p:pic>
        <p:nvPicPr>
          <p:cNvPr id="24578" name="Picture 2" descr="http://medya.zaman.com.tr/2009/07/03/hacker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6019800" y="2788920"/>
            <a:ext cx="2514600" cy="201168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 The Code</a:t>
            </a:r>
          </a:p>
        </p:txBody>
      </p:sp>
      <p:sp>
        <p:nvSpPr>
          <p:cNvPr id="486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6477000" cy="5638800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process </a:t>
            </a:r>
            <a:r>
              <a:rPr lang="en-US" dirty="0" smtClean="0"/>
              <a:t>of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debugging</a:t>
            </a:r>
            <a:r>
              <a:rPr lang="en-US" dirty="0" smtClean="0"/>
              <a:t> application includes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Spotting an error</a:t>
            </a:r>
          </a:p>
          <a:p>
            <a:pPr lvl="1"/>
            <a:r>
              <a:rPr lang="en-US" dirty="0"/>
              <a:t>Finding the </a:t>
            </a:r>
            <a:r>
              <a:rPr lang="en-US" dirty="0" smtClean="0"/>
              <a:t>lines of code </a:t>
            </a:r>
            <a:r>
              <a:rPr lang="en-US" dirty="0"/>
              <a:t>that </a:t>
            </a:r>
            <a:r>
              <a:rPr lang="en-US" dirty="0" smtClean="0"/>
              <a:t>cause </a:t>
            </a:r>
            <a:r>
              <a:rPr lang="en-US" dirty="0"/>
              <a:t>the error</a:t>
            </a:r>
          </a:p>
          <a:p>
            <a:pPr lvl="1"/>
            <a:r>
              <a:rPr lang="en-US" dirty="0"/>
              <a:t>Fixing the code</a:t>
            </a:r>
          </a:p>
          <a:p>
            <a:pPr lvl="1"/>
            <a:r>
              <a:rPr lang="en-US" dirty="0"/>
              <a:t>Testing to </a:t>
            </a:r>
            <a:r>
              <a:rPr lang="en-US" dirty="0" smtClean="0"/>
              <a:t>check if </a:t>
            </a:r>
            <a:r>
              <a:rPr lang="en-US" dirty="0"/>
              <a:t>the error is gone and no errors are introduced</a:t>
            </a:r>
          </a:p>
          <a:p>
            <a:r>
              <a:rPr lang="en-US" dirty="0" smtClean="0"/>
              <a:t>Iterative </a:t>
            </a:r>
            <a:r>
              <a:rPr lang="en-US" dirty="0"/>
              <a:t>and </a:t>
            </a:r>
            <a:r>
              <a:rPr lang="en-US" dirty="0" smtClean="0"/>
              <a:t>continuous process</a:t>
            </a:r>
            <a:endParaRPr lang="en-US" dirty="0"/>
          </a:p>
        </p:txBody>
      </p:sp>
      <p:pic>
        <p:nvPicPr>
          <p:cNvPr id="22532" name="Picture 4" descr="Wee Harlequin Bu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6629400" y="1295399"/>
            <a:ext cx="2133600" cy="176662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2534" name="Picture 6" descr="http://yp.bellsouth.com/sites/dreweryspestcontrol/images/services-dead-bug.jpg"/>
          <p:cNvPicPr>
            <a:picLocks noChangeAspect="1" noChangeArrowheads="1"/>
          </p:cNvPicPr>
          <p:nvPr/>
        </p:nvPicPr>
        <p:blipFill>
          <a:blip r:embed="rId3" cstate="screen">
            <a:lum contrast="30000"/>
          </a:blip>
          <a:srcRect/>
          <a:stretch>
            <a:fillRect/>
          </a:stretch>
        </p:blipFill>
        <p:spPr bwMode="auto">
          <a:xfrm>
            <a:off x="6629400" y="4572000"/>
            <a:ext cx="2135541" cy="16764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9" name="Picture 7" descr="C:\Temp\arrow.png"/>
          <p:cNvPicPr>
            <a:picLocks noChangeAspect="1" noChangeArrowheads="1"/>
          </p:cNvPicPr>
          <p:nvPr/>
        </p:nvPicPr>
        <p:blipFill>
          <a:blip r:embed="rId4" cstate="screen">
            <a:lum bright="-10000"/>
          </a:blip>
          <a:stretch>
            <a:fillRect/>
          </a:stretch>
        </p:blipFill>
        <p:spPr bwMode="auto">
          <a:xfrm>
            <a:off x="7543800" y="3276600"/>
            <a:ext cx="298679" cy="1109380"/>
          </a:xfrm>
          <a:prstGeom prst="rect">
            <a:avLst/>
          </a:prstGeom>
          <a:noFill/>
          <a:ln>
            <a:noFill/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</p:pic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/>
              <a:t>Debugging in Visual Studio</a:t>
            </a:r>
            <a:endParaRPr lang="bg-BG" sz="3800"/>
          </a:p>
        </p:txBody>
      </p:sp>
      <p:sp>
        <p:nvSpPr>
          <p:cNvPr id="490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Visual Studio has built-in debugger</a:t>
            </a:r>
          </a:p>
          <a:p>
            <a:r>
              <a:rPr lang="en-US"/>
              <a:t>It provides:</a:t>
            </a:r>
          </a:p>
          <a:p>
            <a:pPr lvl="1"/>
            <a:r>
              <a:rPr lang="en-US"/>
              <a:t>Breakpoints</a:t>
            </a:r>
          </a:p>
          <a:p>
            <a:pPr lvl="1"/>
            <a:r>
              <a:rPr lang="en-US"/>
              <a:t>Ability to trace the code execution</a:t>
            </a:r>
          </a:p>
          <a:p>
            <a:pPr lvl="1"/>
            <a:r>
              <a:rPr lang="en-US"/>
              <a:t>Ability to inspect variables at runtime</a:t>
            </a:r>
            <a:endParaRPr lang="bg-BG"/>
          </a:p>
        </p:txBody>
      </p:sp>
      <p:pic>
        <p:nvPicPr>
          <p:cNvPr id="40962" name="Picture 2" descr="C:\Trash\VS2010-debugger.pn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1582737" y="4377952"/>
            <a:ext cx="5961064" cy="2022848"/>
          </a:xfrm>
          <a:prstGeom prst="rect">
            <a:avLst/>
          </a:prstGeom>
          <a:noFill/>
        </p:spPr>
      </p:pic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62124" y="1524000"/>
            <a:ext cx="5629276" cy="14732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What is Computer Programming?</a:t>
            </a:r>
            <a:endParaRPr lang="bg-BG" dirty="0"/>
          </a:p>
        </p:txBody>
      </p:sp>
      <p:pic>
        <p:nvPicPr>
          <p:cNvPr id="66562" name="Picture 2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4495800" y="3657600"/>
            <a:ext cx="4144403" cy="2667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6626" name="Picture 2" descr="http://pragyan.org/10/home/events/encypher/adaventure/computer_programming.jpg"/>
          <p:cNvPicPr>
            <a:picLocks noChangeAspect="1" noChangeArrowheads="1"/>
          </p:cNvPicPr>
          <p:nvPr/>
        </p:nvPicPr>
        <p:blipFill>
          <a:blip r:embed="rId4" cstate="screen">
            <a:lum bright="10000" contrast="10000"/>
          </a:blip>
          <a:srcRect/>
          <a:stretch>
            <a:fillRect/>
          </a:stretch>
        </p:blipFill>
        <p:spPr bwMode="auto">
          <a:xfrm>
            <a:off x="558800" y="3657600"/>
            <a:ext cx="3556000" cy="2667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1524000"/>
            <a:ext cx="8229600" cy="685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Visual Studio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57200" y="2250279"/>
            <a:ext cx="8229600" cy="569120"/>
          </a:xfrm>
        </p:spPr>
        <p:txBody>
          <a:bodyPr/>
          <a:lstStyle/>
          <a:p>
            <a:r>
              <a:rPr lang="en-US" dirty="0" smtClean="0"/>
              <a:t>Compiling, Running and Debugging C# Programs </a:t>
            </a:r>
            <a:endParaRPr lang="en-US" dirty="0"/>
          </a:p>
        </p:txBody>
      </p:sp>
      <p:sp>
        <p:nvSpPr>
          <p:cNvPr id="445444" name="Rectangle 4"/>
          <p:cNvSpPr>
            <a:spLocks noChangeArrowheads="1"/>
          </p:cNvSpPr>
          <p:nvPr/>
        </p:nvSpPr>
        <p:spPr bwMode="auto">
          <a:xfrm>
            <a:off x="1763713" y="2978748"/>
            <a:ext cx="5400675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Live</a:t>
            </a:r>
            <a:r>
              <a:rPr lang="en-US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rPr>
              <a:t> </a:t>
            </a:r>
            <a:r>
              <a:rPr lang="en-US" sz="2800" b="1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Demo</a:t>
            </a:r>
            <a:endParaRPr lang="bg-BG" sz="2800" b="1" dirty="0">
              <a:solidFill>
                <a:srgbClr val="FAF7C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pic>
        <p:nvPicPr>
          <p:cNvPr id="20482" name="Picture 2" descr="http://www.medyaline.com/haberresim/microsoft_bill-gates_introduce-w98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5257799" y="4046218"/>
            <a:ext cx="3581401" cy="250698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2" descr="http://blogs.aspitalia.com/img/m.casati/netframework4.0beta2visualstudio2010_1482c/vs2010-logo_2.gif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880147" y="4495800"/>
            <a:ext cx="3387053" cy="1447799"/>
          </a:xfrm>
          <a:prstGeom prst="roundRect">
            <a:avLst>
              <a:gd name="adj" fmla="val 8594"/>
            </a:avLst>
          </a:prstGeom>
          <a:solidFill>
            <a:srgbClr val="FFFFFF"/>
          </a:solidFill>
          <a:ln>
            <a:noFill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90800" y="2362200"/>
            <a:ext cx="8229600" cy="685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Visual Studio </a:t>
            </a:r>
            <a:br>
              <a:rPr lang="en-US" dirty="0" smtClean="0"/>
            </a:br>
            <a:r>
              <a:rPr lang="en-US" dirty="0" smtClean="0"/>
              <a:t> Blank Solution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90800" y="3698080"/>
            <a:ext cx="8229600" cy="569120"/>
          </a:xfrm>
        </p:spPr>
        <p:txBody>
          <a:bodyPr/>
          <a:lstStyle/>
          <a:p>
            <a:r>
              <a:rPr lang="en-US" dirty="0" smtClean="0"/>
              <a:t>Creating a Solution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Without </a:t>
            </a:r>
            <a:r>
              <a:rPr lang="en-US" dirty="0" smtClean="0"/>
              <a:t>Projects</a:t>
            </a:r>
            <a:endParaRPr lang="en-US" dirty="0"/>
          </a:p>
        </p:txBody>
      </p:sp>
      <p:pic>
        <p:nvPicPr>
          <p:cNvPr id="1026" name="Picture 2" descr="http://www.psdgraphics.com/file/blank-box.jp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4684" t="7977" r="24684" b="7977"/>
          <a:stretch/>
        </p:blipFill>
        <p:spPr bwMode="auto">
          <a:xfrm>
            <a:off x="889578" y="1679787"/>
            <a:ext cx="2921824" cy="3405280"/>
          </a:xfrm>
          <a:prstGeom prst="roundRect">
            <a:avLst>
              <a:gd name="adj" fmla="val 5242"/>
            </a:avLst>
          </a:prstGeom>
          <a:noFill/>
          <a:ln>
            <a:solidFill>
              <a:schemeClr val="accent5">
                <a:lumMod val="40000"/>
                <a:lumOff val="6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28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Blank Solution?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Visual Studio blank solution</a:t>
            </a:r>
          </a:p>
          <a:p>
            <a:pPr lvl="1"/>
            <a:r>
              <a:rPr lang="en-US" dirty="0" smtClean="0"/>
              <a:t>Solution with no projects in it</a:t>
            </a:r>
          </a:p>
          <a:p>
            <a:pPr lvl="2"/>
            <a:r>
              <a:rPr lang="en-US" dirty="0" smtClean="0"/>
              <a:t>Projects to be added later</a:t>
            </a:r>
          </a:p>
          <a:p>
            <a:r>
              <a:rPr lang="en-US" dirty="0" smtClean="0"/>
              <a:t>What is the point?</a:t>
            </a:r>
          </a:p>
          <a:p>
            <a:pPr lvl="1"/>
            <a:r>
              <a:rPr lang="en-US" dirty="0" smtClean="0"/>
              <a:t>Not making a project just to give proper name</a:t>
            </a:r>
          </a:p>
          <a:p>
            <a:pPr lvl="2"/>
            <a:r>
              <a:rPr lang="en-US" dirty="0" smtClean="0"/>
              <a:t>And not working in this project</a:t>
            </a:r>
          </a:p>
        </p:txBody>
      </p:sp>
    </p:spTree>
    <p:extLst>
      <p:ext uri="{BB962C8B-B14F-4D97-AF65-F5344CB8AC3E}">
        <p14:creationId xmlns:p14="http://schemas.microsoft.com/office/powerpoint/2010/main" val="1086090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1258" b="1791"/>
          <a:stretch/>
        </p:blipFill>
        <p:spPr bwMode="auto">
          <a:xfrm>
            <a:off x="673823" y="1066800"/>
            <a:ext cx="7796354" cy="53960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VS Blank Solution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838201" y="3603882"/>
            <a:ext cx="1066800" cy="214648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990600" y="4030070"/>
            <a:ext cx="1263471" cy="237130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514600" y="1447004"/>
            <a:ext cx="1676400" cy="686596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828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600200"/>
            <a:ext cx="8229600" cy="685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Visual Studio </a:t>
            </a:r>
            <a:br>
              <a:rPr lang="en-US" dirty="0" smtClean="0"/>
            </a:br>
            <a:r>
              <a:rPr lang="en-US" dirty="0" smtClean="0"/>
              <a:t> Blank Solution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2783679"/>
            <a:ext cx="82296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2050" name="Picture 2" descr="blank billboar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0" y="3657600"/>
            <a:ext cx="3429000" cy="2651760"/>
          </a:xfrm>
          <a:prstGeom prst="roundRect">
            <a:avLst>
              <a:gd name="adj" fmla="val 5242"/>
            </a:avLst>
          </a:prstGeom>
          <a:noFill/>
          <a:ln>
            <a:solidFill>
              <a:schemeClr val="accent5">
                <a:lumMod val="40000"/>
                <a:lumOff val="6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9965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8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1066800"/>
            <a:ext cx="5040313" cy="1492250"/>
          </a:xfrm>
        </p:spPr>
        <p:txBody>
          <a:bodyPr tIns="0" bIns="0" anchor="ctr" anchorCtr="0"/>
          <a:lstStyle/>
          <a:p>
            <a:pPr>
              <a:lnSpc>
                <a:spcPct val="100000"/>
              </a:lnSpc>
            </a:pPr>
            <a:r>
              <a:rPr lang="en-US" dirty="0"/>
              <a:t>What is MSDN Library?</a:t>
            </a:r>
            <a:endParaRPr lang="bg-BG" dirty="0"/>
          </a:p>
        </p:txBody>
      </p:sp>
      <p:pic>
        <p:nvPicPr>
          <p:cNvPr id="18434" name="Picture 2" descr="http://center-soft.ru/microsoft/img/msdn_lib_2005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805990" y="3124200"/>
            <a:ext cx="2470610" cy="3171944"/>
          </a:xfrm>
          <a:prstGeom prst="roundRect">
            <a:avLst>
              <a:gd name="adj" fmla="val 4792"/>
            </a:avLst>
          </a:prstGeom>
          <a:ln>
            <a:noFill/>
          </a:ln>
          <a:effectLst/>
        </p:spPr>
      </p:pic>
      <p:pic>
        <p:nvPicPr>
          <p:cNvPr id="18436" name="Picture 4" descr="http://daenet.eu/public/photo/msdn_logo.jp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4816" t="-9714" r="-3403" b="-11536"/>
          <a:stretch>
            <a:fillRect/>
          </a:stretch>
        </p:blipFill>
        <p:spPr bwMode="auto">
          <a:xfrm>
            <a:off x="6096000" y="685800"/>
            <a:ext cx="2331720" cy="1295400"/>
          </a:xfrm>
          <a:prstGeom prst="rect">
            <a:avLst/>
          </a:prstGeom>
          <a:solidFill>
            <a:srgbClr val="FFFFFF"/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</p:pic>
      <p:pic>
        <p:nvPicPr>
          <p:cNvPr id="57346" name="Picture 2" descr="http://ec.europa.eu/information_society/activities/egovernment/images/diverse/CampbellLibrary.jpg"/>
          <p:cNvPicPr>
            <a:picLocks noChangeAspect="1" noChangeArrowheads="1"/>
          </p:cNvPicPr>
          <p:nvPr/>
        </p:nvPicPr>
        <p:blipFill>
          <a:blip r:embed="rId5" cstate="screen">
            <a:lum bright="10000" contrast="20000"/>
          </a:blip>
          <a:srcRect/>
          <a:stretch>
            <a:fillRect/>
          </a:stretch>
        </p:blipFill>
        <p:spPr bwMode="auto">
          <a:xfrm>
            <a:off x="4220056" y="3119450"/>
            <a:ext cx="4238144" cy="3171128"/>
          </a:xfrm>
          <a:prstGeom prst="roundRect">
            <a:avLst>
              <a:gd name="adj" fmla="val 4681"/>
            </a:avLst>
          </a:prstGeom>
          <a:noFill/>
          <a:ln>
            <a:solidFill>
              <a:schemeClr val="accent3">
                <a:lumMod val="50000"/>
              </a:schemeClr>
            </a:solidFill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MSDN Library?</a:t>
            </a:r>
            <a:endParaRPr lang="bg-BG" dirty="0"/>
          </a:p>
        </p:txBody>
      </p:sp>
      <p:sp>
        <p:nvSpPr>
          <p:cNvPr id="466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Complete documentation of </a:t>
            </a:r>
            <a:r>
              <a:rPr lang="en-US" dirty="0" smtClean="0"/>
              <a:t>all classes </a:t>
            </a:r>
            <a:r>
              <a:rPr lang="en-US" dirty="0"/>
              <a:t>and </a:t>
            </a:r>
            <a:r>
              <a:rPr lang="en-US" dirty="0" smtClean="0"/>
              <a:t>their functionality</a:t>
            </a:r>
            <a:endParaRPr lang="en-US" dirty="0"/>
          </a:p>
          <a:p>
            <a:pPr lvl="1"/>
            <a:r>
              <a:rPr lang="en-US" dirty="0"/>
              <a:t>With descriptions of all </a:t>
            </a:r>
            <a:r>
              <a:rPr lang="en-US" dirty="0" smtClean="0"/>
              <a:t>methods, properties, events, etc.</a:t>
            </a:r>
            <a:endParaRPr lang="en-US" dirty="0"/>
          </a:p>
          <a:p>
            <a:pPr lvl="1"/>
            <a:r>
              <a:rPr lang="en-US" dirty="0"/>
              <a:t>With code examples</a:t>
            </a:r>
          </a:p>
          <a:p>
            <a:r>
              <a:rPr lang="en-US" dirty="0"/>
              <a:t>Related articles</a:t>
            </a:r>
          </a:p>
          <a:p>
            <a:r>
              <a:rPr lang="en-US" dirty="0"/>
              <a:t>Library of samples</a:t>
            </a:r>
          </a:p>
          <a:p>
            <a:r>
              <a:rPr lang="en-US" dirty="0"/>
              <a:t>Use local copy or the Web version at </a:t>
            </a:r>
            <a:r>
              <a:rPr lang="en-US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hlinkClick r:id="rId3"/>
              </a:rPr>
              <a:t>http://</a:t>
            </a:r>
            <a:r>
              <a:rPr lang="en-US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hlinkClick r:id="rId3"/>
              </a:rPr>
              <a:t>msdn.microsoft.com/</a:t>
            </a:r>
            <a:endParaRPr lang="en-US" u="sng" dirty="0"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pic>
        <p:nvPicPr>
          <p:cNvPr id="16386" name="Picture 2" descr="http://www.sadev.co.za/files/blogimages/VS2010TFS2010InformationLandslideBegins_8362/msdn_landing_hero_logo.png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4890460" y="3535064"/>
            <a:ext cx="3643940" cy="1113135"/>
          </a:xfrm>
          <a:prstGeom prst="rect">
            <a:avLst/>
          </a:prstGeom>
          <a:solidFill>
            <a:srgbClr val="FFFFFF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</p:pic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MSDN Library</a:t>
            </a:r>
            <a:endParaRPr lang="bg-BG" dirty="0"/>
          </a:p>
        </p:txBody>
      </p:sp>
      <p:pic>
        <p:nvPicPr>
          <p:cNvPr id="491525" name="Picture 5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523875" y="1143000"/>
            <a:ext cx="8086725" cy="53625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 MSDN Library?</a:t>
            </a:r>
            <a:endParaRPr lang="bg-BG" dirty="0"/>
          </a:p>
        </p:txBody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dirty="0" smtClean="0"/>
              <a:t>Offline version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Use </a:t>
            </a:r>
            <a:r>
              <a:rPr lang="en-US" dirty="0"/>
              <a:t>the table of contents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Use the alphabetical index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Search for phrase or keyword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Filter by technology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Browse your favorite </a:t>
            </a:r>
            <a:r>
              <a:rPr lang="en-US" dirty="0" smtClean="0"/>
              <a:t>articles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Online version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Use the built-in search</a:t>
            </a:r>
            <a:endParaRPr lang="en-US" dirty="0"/>
          </a:p>
        </p:txBody>
      </p:sp>
      <p:pic>
        <p:nvPicPr>
          <p:cNvPr id="4" name="Picture 4" descr="http://daenet.eu/public/photo/msdn_logo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4816" t="-9714" r="-3403" b="-11536"/>
          <a:stretch>
            <a:fillRect/>
          </a:stretch>
        </p:blipFill>
        <p:spPr bwMode="auto">
          <a:xfrm>
            <a:off x="6324600" y="1676400"/>
            <a:ext cx="2331720" cy="1295400"/>
          </a:xfrm>
          <a:prstGeom prst="rect">
            <a:avLst/>
          </a:prstGeom>
          <a:solidFill>
            <a:srgbClr val="FFFFFF"/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</p:pic>
      <p:pic>
        <p:nvPicPr>
          <p:cNvPr id="52226" name="Picture 2" descr="http://www.infinitezest.com/images/vs2008-setup-msdn.jpg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6096000" y="4486124"/>
            <a:ext cx="2546602" cy="1936900"/>
          </a:xfrm>
          <a:prstGeom prst="rect">
            <a:avLst/>
          </a:prstGeom>
          <a:noFill/>
        </p:spPr>
      </p:pic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9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1143000"/>
            <a:ext cx="8229600" cy="685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/>
              <a:t>MSDN Library</a:t>
            </a:r>
            <a:endParaRPr lang="bg-BG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57200" y="1869279"/>
            <a:ext cx="8229600" cy="569120"/>
          </a:xfrm>
        </p:spPr>
        <p:txBody>
          <a:bodyPr/>
          <a:lstStyle/>
          <a:p>
            <a:r>
              <a:rPr lang="en-US" dirty="0" smtClean="0"/>
              <a:t>Browsing and Searching Documentation</a:t>
            </a:r>
            <a:endParaRPr lang="en-US" dirty="0"/>
          </a:p>
        </p:txBody>
      </p:sp>
      <p:sp>
        <p:nvSpPr>
          <p:cNvPr id="468996" name="Rectangle 4"/>
          <p:cNvSpPr>
            <a:spLocks noChangeArrowheads="1"/>
          </p:cNvSpPr>
          <p:nvPr/>
        </p:nvSpPr>
        <p:spPr bwMode="auto">
          <a:xfrm>
            <a:off x="1763713" y="2521549"/>
            <a:ext cx="5400675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Live Demo</a:t>
            </a:r>
            <a:endParaRPr lang="bg-BG" sz="2800" b="1" dirty="0">
              <a:solidFill>
                <a:srgbClr val="FAF7C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pic>
        <p:nvPicPr>
          <p:cNvPr id="6" name="Picture 4" descr="http://daenet.eu/public/photo/msdn_logo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4809" t="-9697" r="-3398" b="-11515"/>
          <a:stretch>
            <a:fillRect/>
          </a:stretch>
        </p:blipFill>
        <p:spPr bwMode="auto">
          <a:xfrm rot="21419129">
            <a:off x="5181600" y="3843867"/>
            <a:ext cx="3307080" cy="1837266"/>
          </a:xfrm>
          <a:prstGeom prst="rect">
            <a:avLst/>
          </a:prstGeom>
          <a:solidFill>
            <a:srgbClr val="FFFFFF"/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/>
          <a:scene3d>
            <a:camera prst="orthographicFront"/>
            <a:lightRig rig="threePt" dir="t"/>
          </a:scene3d>
          <a:sp3d>
            <a:bevelT w="165100" prst="coolSlant"/>
          </a:sp3d>
        </p:spPr>
      </p:pic>
      <p:pic>
        <p:nvPicPr>
          <p:cNvPr id="50178" name="Picture 2" descr="http://nhrc.nic.in/library/librarymain_files/library.jpg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 rot="174584">
            <a:off x="751401" y="3400426"/>
            <a:ext cx="3793098" cy="2753790"/>
          </a:xfrm>
          <a:prstGeom prst="roundRect">
            <a:avLst>
              <a:gd name="adj" fmla="val 5471"/>
            </a:avLst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1" y="71438"/>
            <a:ext cx="7162799" cy="909637"/>
          </a:xfrm>
        </p:spPr>
        <p:txBody>
          <a:bodyPr/>
          <a:lstStyle/>
          <a:p>
            <a:r>
              <a:rPr lang="en-US" sz="3800" dirty="0"/>
              <a:t>Define: Computer Programming</a:t>
            </a:r>
            <a:endParaRPr lang="bg-BG" sz="3800" dirty="0"/>
          </a:p>
        </p:txBody>
      </p:sp>
      <p:sp>
        <p:nvSpPr>
          <p:cNvPr id="428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7924800" cy="1643696"/>
          </a:xfrm>
          <a:solidFill>
            <a:schemeClr val="accent5">
              <a:lumMod val="75000"/>
              <a:alpha val="15000"/>
            </a:schemeClr>
          </a:solidFill>
          <a:ln w="3175" cmpd="sng"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lIns="108000" tIns="108000" rIns="108000" bIns="72000">
            <a:spAutoFit/>
          </a:bodyPr>
          <a:lstStyle/>
          <a:p>
            <a:pPr marL="0" indent="0">
              <a:buNone/>
              <a:tabLst/>
            </a:pPr>
            <a:r>
              <a:rPr lang="en-US" sz="36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Computer programming</a:t>
            </a:r>
            <a:r>
              <a:rPr lang="en-US" sz="3600" dirty="0"/>
              <a:t>: creating a sequence of instructions to enable the computer to do something</a:t>
            </a:r>
          </a:p>
        </p:txBody>
      </p:sp>
      <p:sp>
        <p:nvSpPr>
          <p:cNvPr id="428036" name="Text Box 4"/>
          <p:cNvSpPr txBox="1">
            <a:spLocks noChangeArrowheads="1"/>
          </p:cNvSpPr>
          <p:nvPr/>
        </p:nvSpPr>
        <p:spPr bwMode="auto">
          <a:xfrm>
            <a:off x="4211638" y="3573463"/>
            <a:ext cx="4392612" cy="693737"/>
          </a:xfrm>
          <a:prstGeom prst="rect">
            <a:avLst/>
          </a:prstGeom>
        </p:spPr>
        <p:txBody>
          <a:bodyPr/>
          <a:lstStyle/>
          <a:p>
            <a:pPr marL="282575" indent="-282575" algn="r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sz="3200" b="1" i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Definition by Google</a:t>
            </a:r>
          </a:p>
        </p:txBody>
      </p:sp>
      <p:pic>
        <p:nvPicPr>
          <p:cNvPr id="64514" name="Picture 2" descr="http://www.blog.bartoszkoplin.pl/wp-content/uploads/2009/01/google.jpg"/>
          <p:cNvPicPr>
            <a:picLocks noChangeAspect="1" noChangeArrowheads="1"/>
          </p:cNvPicPr>
          <p:nvPr/>
        </p:nvPicPr>
        <p:blipFill>
          <a:blip r:embed="rId3" cstate="screen">
            <a:clrChange>
              <a:clrFrom>
                <a:srgbClr val="020202"/>
              </a:clrFrom>
              <a:clrTo>
                <a:srgbClr val="020202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04800" y="4114800"/>
            <a:ext cx="2895600" cy="2514228"/>
          </a:xfrm>
          <a:prstGeom prst="rect">
            <a:avLst/>
          </a:prstGeom>
          <a:noFill/>
        </p:spPr>
      </p:pic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Programming</a:t>
            </a:r>
            <a:endParaRPr lang="en-US" dirty="0"/>
          </a:p>
        </p:txBody>
      </p:sp>
      <p:pic>
        <p:nvPicPr>
          <p:cNvPr id="9218" name="Picture 2" descr="http://www.innovationtools.com/images/questions-250px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6705600" y="3887410"/>
            <a:ext cx="1726634" cy="2151440"/>
          </a:xfrm>
          <a:prstGeom prst="rect">
            <a:avLst/>
          </a:prstGeom>
          <a:noFill/>
        </p:spPr>
      </p:pic>
      <p:pic>
        <p:nvPicPr>
          <p:cNvPr id="9220" name="Picture 4" descr="http://www.prlog.org/10224518-questions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3429000" y="3886200"/>
            <a:ext cx="2096332" cy="2133600"/>
          </a:xfrm>
          <a:prstGeom prst="rect">
            <a:avLst/>
          </a:prstGeom>
          <a:noFill/>
          <a:ln>
            <a:solidFill>
              <a:schemeClr val="accent5">
                <a:lumMod val="40000"/>
                <a:lumOff val="60000"/>
              </a:schemeClr>
            </a:solidFill>
          </a:ln>
        </p:spPr>
      </p:pic>
      <p:pic>
        <p:nvPicPr>
          <p:cNvPr id="9222" name="Picture 6" descr="http://sarkononmerci.fr/assets/questions.gif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666749" y="3886201"/>
            <a:ext cx="2000251" cy="2133600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1295400" y="1447800"/>
            <a:ext cx="6400800" cy="1792544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  <p:sp>
        <p:nvSpPr>
          <p:cNvPr id="8" name="TextBox 5"/>
          <p:cNvSpPr txBox="1"/>
          <p:nvPr/>
        </p:nvSpPr>
        <p:spPr>
          <a:xfrm>
            <a:off x="6158093" y="6400800"/>
            <a:ext cx="2909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algn="r"/>
            <a:r>
              <a:rPr lang="en-US" sz="1800" b="1" dirty="0" smtClean="0">
                <a:hlinkClick r:id="rId5"/>
              </a:rPr>
              <a:t>http://academy.telerik.com</a:t>
            </a:r>
            <a:endParaRPr lang="en-US" sz="1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Exercises</a:t>
            </a:r>
            <a:endParaRPr lang="bg-BG"/>
          </a:p>
        </p:txBody>
      </p:sp>
      <p:sp>
        <p:nvSpPr>
          <p:cNvPr id="425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pPr marL="361950" indent="-361950">
              <a:lnSpc>
                <a:spcPts val="3600"/>
              </a:lnSpc>
              <a:buFontTx/>
              <a:buAutoNum type="arabicPeriod"/>
            </a:pPr>
            <a:r>
              <a:rPr lang="en-US" sz="2800" dirty="0"/>
              <a:t>Familiarize yourself with:</a:t>
            </a:r>
          </a:p>
          <a:p>
            <a:pPr marL="628650" lvl="1" indent="-361950">
              <a:lnSpc>
                <a:spcPts val="3600"/>
              </a:lnSpc>
            </a:pPr>
            <a:r>
              <a:rPr lang="nl-NL" sz="2600" dirty="0"/>
              <a:t>Microsoft Visual Studio</a:t>
            </a:r>
          </a:p>
          <a:p>
            <a:pPr marL="628650" lvl="1" indent="-361950">
              <a:lnSpc>
                <a:spcPts val="3600"/>
              </a:lnSpc>
            </a:pPr>
            <a:r>
              <a:rPr lang="nl-NL" sz="2600" dirty="0"/>
              <a:t>Microsoft Developer Network (MSDN) Library Documentation</a:t>
            </a:r>
          </a:p>
          <a:p>
            <a:pPr marL="895350" lvl="2" indent="-352425">
              <a:lnSpc>
                <a:spcPts val="3600"/>
              </a:lnSpc>
            </a:pPr>
            <a:r>
              <a:rPr lang="nl-NL" sz="2400" dirty="0"/>
              <a:t>Find information about </a:t>
            </a:r>
            <a:r>
              <a:rPr lang="nl-NL" sz="24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Console.WriteLine()</a:t>
            </a:r>
            <a:r>
              <a:rPr lang="nl-NL" sz="2400" dirty="0"/>
              <a:t> method.</a:t>
            </a:r>
          </a:p>
          <a:p>
            <a:pPr marL="361950" indent="-361950">
              <a:lnSpc>
                <a:spcPts val="3600"/>
              </a:lnSpc>
              <a:buFontTx/>
              <a:buAutoNum type="arabicPeriod"/>
            </a:pPr>
            <a:r>
              <a:rPr lang="nl-NL" sz="2800" dirty="0"/>
              <a:t>Create, compile and run a “Hello C#” console application.</a:t>
            </a:r>
          </a:p>
          <a:p>
            <a:pPr marL="361950" indent="-361950">
              <a:lnSpc>
                <a:spcPts val="3600"/>
              </a:lnSpc>
              <a:buFontTx/>
              <a:buAutoNum type="arabicPeriod"/>
            </a:pPr>
            <a:r>
              <a:rPr lang="nl-NL" sz="2800" dirty="0"/>
              <a:t>Modify the application to print your name.</a:t>
            </a:r>
          </a:p>
          <a:p>
            <a:pPr marL="361950" indent="-361950">
              <a:lnSpc>
                <a:spcPts val="3600"/>
              </a:lnSpc>
              <a:buFontTx/>
              <a:buAutoNum type="arabicPeriod"/>
            </a:pPr>
            <a:r>
              <a:rPr lang="nl-NL" sz="2800" dirty="0"/>
              <a:t>Write a program to print the numbers 1, 101 and 1001.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Exercises (2)</a:t>
            </a:r>
            <a:endParaRPr lang="bg-BG"/>
          </a:p>
        </p:txBody>
      </p:sp>
      <p:sp>
        <p:nvSpPr>
          <p:cNvPr id="459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066801"/>
            <a:ext cx="8496300" cy="5530850"/>
          </a:xfrm>
        </p:spPr>
        <p:txBody>
          <a:bodyPr/>
          <a:lstStyle/>
          <a:p>
            <a:pPr marL="447675" indent="-447675">
              <a:spcBef>
                <a:spcPts val="0"/>
              </a:spcBef>
              <a:buFontTx/>
              <a:buAutoNum type="arabicPeriod" startAt="5"/>
              <a:tabLst/>
            </a:pPr>
            <a:r>
              <a:rPr lang="en-US" sz="2800" dirty="0"/>
              <a:t>Install at home:</a:t>
            </a:r>
          </a:p>
          <a:p>
            <a:pPr marL="847725" lvl="1" indent="-514350">
              <a:spcBef>
                <a:spcPts val="0"/>
              </a:spcBef>
              <a:buFont typeface="+mj-lt"/>
              <a:buAutoNum type="arabicPeriod"/>
            </a:pPr>
            <a:r>
              <a:rPr lang="en-US" sz="2600" dirty="0"/>
              <a:t>Microsoft .NET Framework </a:t>
            </a:r>
          </a:p>
          <a:p>
            <a:pPr marL="847725" lvl="1" indent="-514350">
              <a:spcBef>
                <a:spcPts val="0"/>
              </a:spcBef>
              <a:buFont typeface="+mj-lt"/>
              <a:buAutoNum type="arabicPeriod"/>
            </a:pPr>
            <a:r>
              <a:rPr lang="en-US" sz="2600" dirty="0"/>
              <a:t>Microsoft Visual </a:t>
            </a:r>
            <a:r>
              <a:rPr lang="en-US" sz="2600" dirty="0" smtClean="0"/>
              <a:t>Studio (or Visual C# Express)</a:t>
            </a:r>
            <a:endParaRPr lang="en-US" sz="2600" dirty="0"/>
          </a:p>
          <a:p>
            <a:pPr marL="847725" lvl="1" indent="-514350">
              <a:spcBef>
                <a:spcPts val="0"/>
              </a:spcBef>
              <a:buFont typeface="+mj-lt"/>
              <a:buAutoNum type="arabicPeriod"/>
            </a:pPr>
            <a:r>
              <a:rPr lang="en-US" sz="2600" dirty="0"/>
              <a:t>Microsoft Developer Network (MSDN)</a:t>
            </a:r>
          </a:p>
          <a:p>
            <a:pPr marL="447675" indent="-447675">
              <a:spcBef>
                <a:spcPts val="0"/>
              </a:spcBef>
              <a:buFontTx/>
              <a:buAutoNum type="arabicPeriod" startAt="6"/>
              <a:tabLst/>
            </a:pPr>
            <a:r>
              <a:rPr lang="en-US" sz="2800" dirty="0"/>
              <a:t>Create console application that prints your first and last name.</a:t>
            </a:r>
          </a:p>
          <a:p>
            <a:pPr marL="447675" indent="-447675">
              <a:spcBef>
                <a:spcPts val="0"/>
              </a:spcBef>
              <a:buFontTx/>
              <a:buAutoNum type="arabicPeriod" startAt="6"/>
              <a:tabLst/>
            </a:pPr>
            <a:r>
              <a:rPr lang="en-US" sz="2800" dirty="0"/>
              <a:t>Create a console application that prints </a:t>
            </a:r>
            <a:r>
              <a:rPr lang="en-US" sz="2800" dirty="0" smtClean="0"/>
              <a:t>the current date and time.</a:t>
            </a:r>
            <a:endParaRPr lang="en-US" sz="2800" dirty="0"/>
          </a:p>
          <a:p>
            <a:pPr marL="447675" indent="-447675">
              <a:spcBef>
                <a:spcPts val="0"/>
              </a:spcBef>
              <a:buFontTx/>
              <a:buAutoNum type="arabicPeriod" startAt="6"/>
              <a:tabLst/>
            </a:pPr>
            <a:r>
              <a:rPr lang="en-US" sz="2800" dirty="0"/>
              <a:t>Create a console application that calculates and prints </a:t>
            </a:r>
            <a:r>
              <a:rPr lang="en-US" sz="2800" dirty="0" smtClean="0"/>
              <a:t>the </a:t>
            </a:r>
            <a:r>
              <a:rPr lang="en-US" sz="2800" dirty="0"/>
              <a:t>square of </a:t>
            </a:r>
            <a:r>
              <a:rPr lang="en-US" sz="2800" dirty="0" smtClean="0"/>
              <a:t>the number </a:t>
            </a:r>
            <a:r>
              <a:rPr lang="en-US" sz="2800" dirty="0"/>
              <a:t>12345.</a:t>
            </a:r>
            <a:endParaRPr lang="bg-BG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Exercises (3)</a:t>
            </a:r>
            <a:endParaRPr lang="bg-BG"/>
          </a:p>
        </p:txBody>
      </p:sp>
      <p:sp>
        <p:nvSpPr>
          <p:cNvPr id="494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47675" indent="-447675">
              <a:buFontTx/>
              <a:buAutoNum type="arabicPeriod" startAt="9"/>
            </a:pPr>
            <a:r>
              <a:rPr lang="en-US" sz="2800" dirty="0"/>
              <a:t>Write a program that prints the first </a:t>
            </a:r>
            <a:r>
              <a:rPr lang="en-US" sz="2800" dirty="0" smtClean="0"/>
              <a:t>10 members </a:t>
            </a:r>
            <a:r>
              <a:rPr lang="en-US" sz="2800" dirty="0"/>
              <a:t>of the sequence: 2, -3, 4, -5, 6, -7, ...</a:t>
            </a:r>
          </a:p>
          <a:p>
            <a:pPr marL="447675" indent="-447675">
              <a:buFontTx/>
              <a:buAutoNum type="arabicPeriod" startAt="9"/>
            </a:pPr>
            <a:r>
              <a:rPr lang="en-US" sz="2800" dirty="0"/>
              <a:t>Provide a short list with information about the most popular programming languages</a:t>
            </a:r>
            <a:r>
              <a:rPr lang="en-US" sz="2800" dirty="0" smtClean="0"/>
              <a:t>. How do they differ from C#?</a:t>
            </a:r>
            <a:endParaRPr lang="en-US" sz="2800" dirty="0"/>
          </a:p>
          <a:p>
            <a:pPr marL="447675" indent="-447675">
              <a:buFontTx/>
              <a:buAutoNum type="arabicPeriod" startAt="9"/>
            </a:pPr>
            <a:r>
              <a:rPr lang="en-US" sz="2800" dirty="0"/>
              <a:t>Describe the difference between C# and .NET Framework.</a:t>
            </a:r>
          </a:p>
          <a:p>
            <a:pPr marL="447675" indent="-447675">
              <a:buFontTx/>
              <a:buAutoNum type="arabicPeriod" startAt="9"/>
            </a:pPr>
            <a:r>
              <a:rPr lang="en-US" sz="2800" dirty="0"/>
              <a:t>* </a:t>
            </a:r>
            <a:r>
              <a:rPr lang="en-US" sz="2800" dirty="0" smtClean="0"/>
              <a:t>Write a program to read </a:t>
            </a:r>
            <a:r>
              <a:rPr lang="en-US" sz="2800" dirty="0"/>
              <a:t>your age from the console and print how old you will be after 10 years.</a:t>
            </a:r>
            <a:endParaRPr lang="bg-BG" sz="2400" dirty="0"/>
          </a:p>
        </p:txBody>
      </p:sp>
      <p:sp>
        <p:nvSpPr>
          <p:cNvPr id="494596" name="Rectangle 4"/>
          <p:cNvSpPr>
            <a:spLocks noChangeArrowheads="1"/>
          </p:cNvSpPr>
          <p:nvPr/>
        </p:nvSpPr>
        <p:spPr bwMode="auto">
          <a:xfrm>
            <a:off x="352425" y="6076813"/>
            <a:ext cx="8486775" cy="552587"/>
          </a:xfrm>
          <a:prstGeom prst="rect">
            <a:avLst/>
          </a:prstGeom>
        </p:spPr>
        <p:txBody>
          <a:bodyPr/>
          <a:lstStyle/>
          <a:p>
            <a:pPr marL="609600" indent="-609600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</a:pPr>
            <a:r>
              <a:rPr lang="en-US" sz="28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*NOTE</a:t>
            </a:r>
            <a:r>
              <a:rPr lang="en-US" sz="28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: If you have any difficulties, </a:t>
            </a:r>
            <a:r>
              <a:rPr lang="en-US" sz="28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search in Google</a:t>
            </a:r>
            <a:r>
              <a:rPr lang="en-US" sz="28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.</a:t>
            </a:r>
            <a:endParaRPr lang="bg-BG" sz="2800" b="1" dirty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Phases</a:t>
            </a:r>
            <a:endParaRPr lang="bg-BG" dirty="0"/>
          </a:p>
        </p:txBody>
      </p:sp>
      <p:sp>
        <p:nvSpPr>
          <p:cNvPr id="429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5486400"/>
          </a:xfrm>
        </p:spPr>
        <p:txBody>
          <a:bodyPr/>
          <a:lstStyle/>
          <a:p>
            <a:r>
              <a:rPr lang="en-US" dirty="0"/>
              <a:t>Define a task/problem</a:t>
            </a:r>
          </a:p>
          <a:p>
            <a:r>
              <a:rPr lang="en-US" dirty="0"/>
              <a:t>Plan your solution</a:t>
            </a:r>
          </a:p>
          <a:p>
            <a:pPr lvl="1"/>
            <a:r>
              <a:rPr lang="en-US" dirty="0"/>
              <a:t>Find suitable algorithm to solve it</a:t>
            </a:r>
          </a:p>
          <a:p>
            <a:pPr lvl="1"/>
            <a:r>
              <a:rPr lang="en-US" dirty="0"/>
              <a:t>Find suitable data structures to use</a:t>
            </a:r>
          </a:p>
          <a:p>
            <a:r>
              <a:rPr lang="en-US" dirty="0"/>
              <a:t>Write code</a:t>
            </a:r>
          </a:p>
          <a:p>
            <a:r>
              <a:rPr lang="en-US" dirty="0"/>
              <a:t>Fix program error (bugs)</a:t>
            </a:r>
          </a:p>
          <a:p>
            <a:endParaRPr lang="en-US" dirty="0"/>
          </a:p>
          <a:p>
            <a:r>
              <a:rPr lang="en-US" dirty="0"/>
              <a:t>Make your customer happy</a:t>
            </a:r>
          </a:p>
        </p:txBody>
      </p:sp>
      <p:sp>
        <p:nvSpPr>
          <p:cNvPr id="429060" name="Rectangle 4"/>
          <p:cNvSpPr>
            <a:spLocks noChangeArrowheads="1"/>
          </p:cNvSpPr>
          <p:nvPr/>
        </p:nvSpPr>
        <p:spPr bwMode="auto">
          <a:xfrm>
            <a:off x="323850" y="1147762"/>
            <a:ext cx="8496300" cy="5329238"/>
          </a:xfrm>
          <a:prstGeom prst="rect">
            <a:avLst/>
          </a:prstGeom>
        </p:spPr>
        <p:txBody>
          <a:bodyPr/>
          <a:lstStyle/>
          <a:p>
            <a:pPr marL="342900" indent="-342900" algn="r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 2" pitchFamily="18" charset="2"/>
            </a:pPr>
            <a:r>
              <a:rPr lang="en-US" sz="32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= Specification</a:t>
            </a:r>
          </a:p>
          <a:p>
            <a:pPr marL="342900" indent="-342900" algn="r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 2" pitchFamily="18" charset="2"/>
            </a:pPr>
            <a:r>
              <a:rPr lang="en-US" sz="32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= Design</a:t>
            </a:r>
          </a:p>
          <a:p>
            <a:pPr marL="342900" indent="-342900" algn="r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 2" pitchFamily="18" charset="2"/>
            </a:pPr>
            <a:endParaRPr lang="en-US" sz="3200" b="1" dirty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342900" indent="-342900" algn="r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 2" pitchFamily="18" charset="2"/>
            </a:pPr>
            <a:endParaRPr lang="en-US" sz="3200" b="1" dirty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342900" indent="-342900" algn="r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 2" pitchFamily="18" charset="2"/>
            </a:pPr>
            <a:r>
              <a:rPr lang="en-US" sz="32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= Implementation</a:t>
            </a:r>
          </a:p>
          <a:p>
            <a:pPr marL="342900" indent="-342900" algn="r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 2" pitchFamily="18" charset="2"/>
            </a:pPr>
            <a:endParaRPr lang="en-US" sz="3200" b="1" dirty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342900" indent="-342900" algn="r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 2" pitchFamily="18" charset="2"/>
            </a:pPr>
            <a:r>
              <a:rPr lang="en-US" sz="32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= Testing &amp; Debugging</a:t>
            </a:r>
          </a:p>
          <a:p>
            <a:pPr marL="342900" indent="-342900" algn="r" eaLnBrk="0" hangingPunct="0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 2" pitchFamily="18" charset="2"/>
            </a:pPr>
            <a:r>
              <a:rPr lang="en-US" sz="32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= Deployment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906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2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60475" y="2235200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Your First C# Program</a:t>
            </a:r>
            <a:endParaRPr lang="bg-BG" dirty="0"/>
          </a:p>
        </p:txBody>
      </p:sp>
      <p:pic>
        <p:nvPicPr>
          <p:cNvPr id="60418" name="Picture 2" descr="http://ny-image2.etsy.com/il_430xN.40639070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4753042" y="3886200"/>
            <a:ext cx="3863368" cy="25336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Look at C#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33400" y="1066800"/>
            <a:ext cx="8077200" cy="579646"/>
          </a:xfrm>
        </p:spPr>
        <p:txBody>
          <a:bodyPr/>
          <a:lstStyle/>
          <a:p>
            <a:r>
              <a:rPr lang="en-US" dirty="0" smtClean="0"/>
              <a:t>Sample C# program: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85800" y="1905000"/>
            <a:ext cx="7696200" cy="3477875"/>
          </a:xfrm>
        </p:spPr>
        <p:txBody>
          <a:bodyPr/>
          <a:lstStyle/>
          <a:p>
            <a:r>
              <a:rPr lang="en-US" sz="2200" noProof="1" smtClean="0"/>
              <a:t>using System;</a:t>
            </a:r>
          </a:p>
          <a:p>
            <a:endParaRPr lang="en-US" sz="2200" noProof="1" smtClean="0"/>
          </a:p>
          <a:p>
            <a:r>
              <a:rPr lang="en-US" sz="2200" noProof="1" smtClean="0"/>
              <a:t>class HelloCSharp</a:t>
            </a:r>
          </a:p>
          <a:p>
            <a:r>
              <a:rPr lang="en-US" sz="2200" noProof="1" smtClean="0"/>
              <a:t>{</a:t>
            </a:r>
          </a:p>
          <a:p>
            <a:r>
              <a:rPr lang="en-US" sz="2200" noProof="1" smtClean="0"/>
              <a:t>    static void Main()</a:t>
            </a:r>
          </a:p>
          <a:p>
            <a:r>
              <a:rPr lang="en-US" sz="2200" noProof="1" smtClean="0"/>
              <a:t>    {</a:t>
            </a:r>
          </a:p>
          <a:p>
            <a:r>
              <a:rPr lang="en-US" sz="2200" noProof="1" smtClean="0"/>
              <a:t>        Console.WriteLine("Hello, C#");</a:t>
            </a:r>
          </a:p>
          <a:p>
            <a:r>
              <a:rPr lang="en-US" sz="2200" noProof="1" smtClean="0"/>
              <a:t>    }</a:t>
            </a:r>
          </a:p>
          <a:p>
            <a:r>
              <a:rPr lang="en-US" sz="2200" noProof="1" smtClean="0"/>
              <a:t>}</a:t>
            </a:r>
          </a:p>
          <a:p>
            <a:endParaRPr lang="en-US" sz="2200" noProof="1"/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61610"/>
          </a:xfrm>
          <a:noFill/>
          <a:ln>
            <a:noFill/>
          </a:ln>
        </p:spPr>
        <p:txBody>
          <a:bodyPr anchor="ctr" anchorCtr="0"/>
          <a:lstStyle/>
          <a:p>
            <a:pPr algn="r">
              <a:spcBef>
                <a:spcPct val="0"/>
              </a:spcBef>
              <a:defRPr/>
            </a:pPr>
            <a:fld id="{58452FF4-89E3-4D1B-9927-2DBDC00E58D7}" type="slidenum">
              <a:rPr lang="en-US" sz="1100">
                <a:solidFill>
                  <a:srgbClr val="EBFFC2"/>
                </a:solidFill>
                <a:latin typeface="Corbel" pitchFamily="34" charset="0"/>
                <a:cs typeface="+mn-cs"/>
              </a:rPr>
              <a:pPr algn="r">
                <a:spcBef>
                  <a:spcPct val="0"/>
                </a:spcBef>
                <a:defRPr/>
              </a:pPr>
              <a:t>7</a:t>
            </a:fld>
            <a:endParaRPr lang="en-US" sz="1100" dirty="0">
              <a:solidFill>
                <a:srgbClr val="EBFFC2"/>
              </a:solidFill>
              <a:latin typeface="Corbel" pitchFamily="34" charset="0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Code – How It Works?</a:t>
            </a:r>
            <a:endParaRPr lang="bg-BG" dirty="0"/>
          </a:p>
        </p:txBody>
      </p:sp>
      <p:sp>
        <p:nvSpPr>
          <p:cNvPr id="492548" name="Rectangle 4"/>
          <p:cNvSpPr>
            <a:spLocks noChangeArrowheads="1"/>
          </p:cNvSpPr>
          <p:nvPr/>
        </p:nvSpPr>
        <p:spPr bwMode="auto">
          <a:xfrm>
            <a:off x="757238" y="2492375"/>
            <a:ext cx="7559675" cy="25853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using System;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HelloCSharp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static void Main()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Console.WriteLine("Hello, C#");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492549" name="AutoShape 5"/>
          <p:cNvSpPr>
            <a:spLocks noChangeArrowheads="1"/>
          </p:cNvSpPr>
          <p:nvPr/>
        </p:nvSpPr>
        <p:spPr bwMode="auto">
          <a:xfrm>
            <a:off x="228600" y="1143000"/>
            <a:ext cx="3714750" cy="953453"/>
          </a:xfrm>
          <a:prstGeom prst="wedgeRoundRectCallout">
            <a:avLst>
              <a:gd name="adj1" fmla="val -4517"/>
              <a:gd name="adj2" fmla="val 98466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Include the standard namespace "</a:t>
            </a:r>
            <a:r>
              <a:rPr lang="en-US" sz="28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</a:t>
            </a: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"</a:t>
            </a:r>
            <a:endParaRPr lang="bg-BG" sz="28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492551" name="AutoShape 7"/>
          <p:cNvSpPr>
            <a:spLocks noChangeArrowheads="1"/>
          </p:cNvSpPr>
          <p:nvPr/>
        </p:nvSpPr>
        <p:spPr bwMode="auto">
          <a:xfrm>
            <a:off x="4800600" y="990600"/>
            <a:ext cx="3527425" cy="953453"/>
          </a:xfrm>
          <a:prstGeom prst="wedgeRoundRectCallout">
            <a:avLst>
              <a:gd name="adj1" fmla="val -125968"/>
              <a:gd name="adj2" fmla="val 172189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Define a class called "</a:t>
            </a:r>
            <a:r>
              <a:rPr lang="en-US" sz="2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HelloCSharp</a:t>
            </a: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"</a:t>
            </a:r>
          </a:p>
        </p:txBody>
      </p:sp>
      <p:sp>
        <p:nvSpPr>
          <p:cNvPr id="492552" name="AutoShape 8"/>
          <p:cNvSpPr>
            <a:spLocks noChangeArrowheads="1"/>
          </p:cNvSpPr>
          <p:nvPr/>
        </p:nvSpPr>
        <p:spPr bwMode="auto">
          <a:xfrm>
            <a:off x="5029200" y="2362200"/>
            <a:ext cx="3527425" cy="1379101"/>
          </a:xfrm>
          <a:prstGeom prst="wedgeRoundRectCallout">
            <a:avLst>
              <a:gd name="adj1" fmla="val -89018"/>
              <a:gd name="adj2" fmla="val 50830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Define </a:t>
            </a: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the </a:t>
            </a:r>
            <a:r>
              <a:rPr lang="en-US" sz="2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Main() </a:t>
            </a: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method – the program entry point</a:t>
            </a:r>
            <a:endParaRPr lang="en-US" sz="2800" b="1" noProof="1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492553" name="AutoShape 9"/>
          <p:cNvSpPr>
            <a:spLocks noChangeArrowheads="1"/>
          </p:cNvSpPr>
          <p:nvPr/>
        </p:nvSpPr>
        <p:spPr bwMode="auto">
          <a:xfrm>
            <a:off x="2209800" y="5181600"/>
            <a:ext cx="5329237" cy="1379101"/>
          </a:xfrm>
          <a:prstGeom prst="wedgeRoundRectCallout">
            <a:avLst>
              <a:gd name="adj1" fmla="val -44906"/>
              <a:gd name="adj2" fmla="val -101156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Print a text on the console by calling the method "</a:t>
            </a:r>
            <a:r>
              <a:rPr lang="en-US" sz="2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WriteLine</a:t>
            </a: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" of the class "</a:t>
            </a:r>
            <a:r>
              <a:rPr lang="en-US" sz="2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</a:t>
            </a: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"</a:t>
            </a:r>
            <a:endParaRPr lang="en-US" sz="2800" b="1" noProof="1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2549" grpId="0" animBg="1"/>
      <p:bldP spid="492551" grpId="0" animBg="1"/>
      <p:bldP spid="492552" grpId="0" animBg="1"/>
      <p:bldP spid="49255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810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76200"/>
            <a:ext cx="7086600" cy="914400"/>
          </a:xfrm>
        </p:spPr>
        <p:txBody>
          <a:bodyPr/>
          <a:lstStyle/>
          <a:p>
            <a:r>
              <a:rPr lang="en-US" sz="3600" dirty="0"/>
              <a:t>C# Code Should Be Well Formatted</a:t>
            </a:r>
            <a:endParaRPr lang="bg-BG" sz="3600" dirty="0"/>
          </a:p>
        </p:txBody>
      </p:sp>
      <p:sp>
        <p:nvSpPr>
          <p:cNvPr id="503811" name="Rectangle 3"/>
          <p:cNvSpPr>
            <a:spLocks noChangeArrowheads="1"/>
          </p:cNvSpPr>
          <p:nvPr/>
        </p:nvSpPr>
        <p:spPr bwMode="auto">
          <a:xfrm>
            <a:off x="1293812" y="2334009"/>
            <a:ext cx="6407150" cy="25853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using System;</a:t>
            </a:r>
            <a:endParaRPr lang="en-US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HelloCSharp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Console.WriteLine("Hello, C#");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bg-BG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bg-BG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3817" name="Rectangle 9"/>
          <p:cNvSpPr>
            <a:spLocks noChangeArrowheads="1"/>
          </p:cNvSpPr>
          <p:nvPr/>
        </p:nvSpPr>
        <p:spPr bwMode="auto">
          <a:xfrm>
            <a:off x="1770063" y="3411536"/>
            <a:ext cx="5429250" cy="127952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3812" name="AutoShape 4"/>
          <p:cNvSpPr>
            <a:spLocks noChangeArrowheads="1"/>
          </p:cNvSpPr>
          <p:nvPr/>
        </p:nvSpPr>
        <p:spPr bwMode="auto">
          <a:xfrm>
            <a:off x="4572000" y="2590800"/>
            <a:ext cx="3810000" cy="953453"/>
          </a:xfrm>
          <a:prstGeom prst="wedgeRoundRectCallout">
            <a:avLst>
              <a:gd name="adj1" fmla="val -128939"/>
              <a:gd name="adj2" fmla="val 29421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The </a:t>
            </a:r>
            <a:r>
              <a:rPr lang="en-US" sz="28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r>
              <a:rPr lang="en-US" sz="28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symbol should be </a:t>
            </a: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alone on </a:t>
            </a:r>
            <a:r>
              <a:rPr lang="en-US" sz="28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a new line.</a:t>
            </a:r>
            <a:endParaRPr lang="bg-BG" sz="2800" b="1" dirty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503816" name="AutoShape 8"/>
          <p:cNvSpPr>
            <a:spLocks noChangeArrowheads="1"/>
          </p:cNvSpPr>
          <p:nvPr/>
        </p:nvSpPr>
        <p:spPr bwMode="auto">
          <a:xfrm>
            <a:off x="5180012" y="5105400"/>
            <a:ext cx="3313113" cy="1379101"/>
          </a:xfrm>
          <a:prstGeom prst="wedgeRoundRectCallout">
            <a:avLst>
              <a:gd name="adj1" fmla="val -42169"/>
              <a:gd name="adj2" fmla="val -78389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The block after the </a:t>
            </a:r>
            <a:r>
              <a:rPr lang="en-US" sz="28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r>
              <a:rPr lang="en-US" sz="28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symbol should be indented by a </a:t>
            </a:r>
            <a:r>
              <a:rPr lang="en-US" sz="28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TAB</a:t>
            </a:r>
            <a:r>
              <a:rPr lang="en-US" sz="28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.</a:t>
            </a:r>
            <a:endParaRPr lang="bg-BG" sz="2800" b="1" dirty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503818" name="AutoShape 10"/>
          <p:cNvSpPr>
            <a:spLocks noChangeArrowheads="1"/>
          </p:cNvSpPr>
          <p:nvPr/>
        </p:nvSpPr>
        <p:spPr bwMode="auto">
          <a:xfrm>
            <a:off x="1295400" y="5105400"/>
            <a:ext cx="3527425" cy="1379101"/>
          </a:xfrm>
          <a:prstGeom prst="wedgeRoundRectCallout">
            <a:avLst>
              <a:gd name="adj1" fmla="val -42986"/>
              <a:gd name="adj2" fmla="val -74011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The </a:t>
            </a:r>
            <a:r>
              <a:rPr lang="en-US" sz="28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r>
              <a:rPr lang="en-US" sz="28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symbol should be under the corresponding </a:t>
            </a:r>
            <a:r>
              <a:rPr lang="en-US" sz="28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r>
              <a:rPr lang="en-US" sz="28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.</a:t>
            </a:r>
            <a:endParaRPr lang="bg-BG" sz="2800" b="1" dirty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503819" name="AutoShape 11"/>
          <p:cNvSpPr>
            <a:spLocks noChangeArrowheads="1"/>
          </p:cNvSpPr>
          <p:nvPr/>
        </p:nvSpPr>
        <p:spPr bwMode="auto">
          <a:xfrm>
            <a:off x="2590800" y="1066800"/>
            <a:ext cx="5943600" cy="953453"/>
          </a:xfrm>
          <a:prstGeom prst="wedgeRoundRectCallout">
            <a:avLst>
              <a:gd name="adj1" fmla="val -45449"/>
              <a:gd name="adj2" fmla="val 141587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Class names should </a:t>
            </a: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use</a:t>
            </a: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PascalCase</a:t>
            </a: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and start </a:t>
            </a:r>
            <a:r>
              <a:rPr lang="en-US" sz="28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with </a:t>
            </a: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a </a:t>
            </a:r>
            <a:r>
              <a:rPr lang="en-US" sz="28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CAPITAL</a:t>
            </a: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letter.</a:t>
            </a:r>
            <a:endParaRPr lang="bg-BG" sz="2800" b="1" dirty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3812" grpId="0" animBg="1"/>
      <p:bldP spid="503816" grpId="0" animBg="1"/>
      <p:bldP spid="503818" grpId="0" animBg="1"/>
      <p:bldP spid="503819" grpId="0" animBg="1"/>
    </p:bldLst>
  </p:timing>
</p:sld>
</file>

<file path=ppt/theme/theme1.xml><?xml version="1.0" encoding="utf-8"?>
<a:theme xmlns:a="http://schemas.openxmlformats.org/drawingml/2006/main" name="Telerik Master Templat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1435</TotalTime>
  <Words>2193</Words>
  <Application>Microsoft Office PowerPoint</Application>
  <PresentationFormat>On-screen Show (4:3)</PresentationFormat>
  <Paragraphs>392</Paragraphs>
  <Slides>43</Slides>
  <Notes>28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4" baseType="lpstr">
      <vt:lpstr>Telerik Master Template</vt:lpstr>
      <vt:lpstr>Introduction to Programming</vt:lpstr>
      <vt:lpstr>Table of Contents</vt:lpstr>
      <vt:lpstr>What is Computer Programming?</vt:lpstr>
      <vt:lpstr>Define: Computer Programming</vt:lpstr>
      <vt:lpstr>Programming Phases</vt:lpstr>
      <vt:lpstr>Your First C# Program</vt:lpstr>
      <vt:lpstr>First Look at C#</vt:lpstr>
      <vt:lpstr>C# Code – How It Works?</vt:lpstr>
      <vt:lpstr>C# Code Should Be Well Formatted</vt:lpstr>
      <vt:lpstr>Example of Bad Formatting</vt:lpstr>
      <vt:lpstr>What is "C#"?</vt:lpstr>
      <vt:lpstr>What You Need to Program?</vt:lpstr>
      <vt:lpstr>Your First C# Program</vt:lpstr>
      <vt:lpstr>What is .NET Framework?</vt:lpstr>
      <vt:lpstr>What is .NET Framework?</vt:lpstr>
      <vt:lpstr>Inside .NET Framework</vt:lpstr>
      <vt:lpstr>CLR – The Heart of .NET Framework</vt:lpstr>
      <vt:lpstr>Framework Class Library</vt:lpstr>
      <vt:lpstr>What is Visual Studio?</vt:lpstr>
      <vt:lpstr>Visual Studio</vt:lpstr>
      <vt:lpstr>Benefits of Visual Studio</vt:lpstr>
      <vt:lpstr>Visual Studio – Example</vt:lpstr>
      <vt:lpstr>Visual Studio</vt:lpstr>
      <vt:lpstr>Creating New Console Application</vt:lpstr>
      <vt:lpstr>Creating New Console Application (2)</vt:lpstr>
      <vt:lpstr>Compiling Source Code</vt:lpstr>
      <vt:lpstr>Running Programs</vt:lpstr>
      <vt:lpstr>Debugging The Code</vt:lpstr>
      <vt:lpstr>Debugging in Visual Studio</vt:lpstr>
      <vt:lpstr>Visual Studio</vt:lpstr>
      <vt:lpstr>Visual Studio   Blank Solution</vt:lpstr>
      <vt:lpstr>What Is a Blank Solution?</vt:lpstr>
      <vt:lpstr>VS Blank Solution</vt:lpstr>
      <vt:lpstr>Visual Studio   Blank Solution</vt:lpstr>
      <vt:lpstr>What is MSDN Library?</vt:lpstr>
      <vt:lpstr>What is MSDN Library?</vt:lpstr>
      <vt:lpstr>MSDN Library</vt:lpstr>
      <vt:lpstr>How to Use MSDN Library?</vt:lpstr>
      <vt:lpstr>MSDN Library</vt:lpstr>
      <vt:lpstr>Introduction to Programming</vt:lpstr>
      <vt:lpstr>Exercises</vt:lpstr>
      <vt:lpstr>Exercises (2)</vt:lpstr>
      <vt:lpstr>Exercises (3)</vt:lpstr>
    </vt:vector>
  </TitlesOfParts>
  <Company>Telerik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Programming</dc:title>
  <dc:subject>C# Fundamentals Course</dc:subject>
  <dc:creator>Svetlin Nakov</dc:creator>
  <dc:description>C# Programming Fundamentals Course @ Telerik Academy
http://academy.telerik.com</dc:description>
  <cp:lastModifiedBy>Doncho Minkov</cp:lastModifiedBy>
  <cp:revision>420</cp:revision>
  <dcterms:created xsi:type="dcterms:W3CDTF">2007-12-08T16:03:35Z</dcterms:created>
  <dcterms:modified xsi:type="dcterms:W3CDTF">2011-11-07T10:40:36Z</dcterms:modified>
</cp:coreProperties>
</file>