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404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333" r:id="rId52"/>
  </p:sldIdLst>
  <p:sldSz cx="9144000" cy="6858000" type="screen4x3"/>
  <p:notesSz cx="6881813" cy="9296400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85" d="100"/>
          <a:sy n="85" d="100"/>
        </p:scale>
        <p:origin x="9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28.05.2013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28.05.2013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1A18B-6A42-44F5-AEE7-16719D3DB625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8507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4457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989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4047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1611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9528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2077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8619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63F44-2212-4A42-B1FB-1D9D5A272F65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42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55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56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B59C3-D0BF-487B-B81B-DCDB47A598B1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98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717E2-F682-4F27-A6A3-FE921BACE3F1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8367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13C4F-8CF3-4037-A3E8-D75E19C775FA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6193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E7A59-5207-42D2-8324-CFD90D06DCF3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068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2F316-6D0B-4AA4-B90F-36FEA4EFC28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392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F467A-B514-4D71-A7C9-228D4AA3F10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307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110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604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765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7DA54-9B9C-4876-82E4-7680590DF1B9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29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3D08F-D51A-472B-A39D-2208067B906D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625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301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35098"/>
            <a:ext cx="8229600" cy="845680"/>
          </a:xfrm>
        </p:spPr>
        <p:txBody>
          <a:bodyPr/>
          <a:lstStyle/>
          <a:p>
            <a:r>
              <a:rPr lang="en-US" sz="4800" dirty="0"/>
              <a:t>Linear Data Structures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101898"/>
            <a:ext cx="8229600" cy="762000"/>
          </a:xfrm>
        </p:spPr>
        <p:txBody>
          <a:bodyPr/>
          <a:lstStyle/>
          <a:p>
            <a:r>
              <a:rPr lang="en-US" dirty="0" smtClean="0"/>
              <a:t>Arrays, Lists</a:t>
            </a:r>
            <a:r>
              <a:rPr lang="en-US" dirty="0"/>
              <a:t>, Stacks, </a:t>
            </a:r>
            <a:r>
              <a:rPr lang="en-US" dirty="0" smtClean="0"/>
              <a:t>Queues</a:t>
            </a:r>
            <a:br>
              <a:rPr lang="en-US" dirty="0" smtClean="0"/>
            </a:br>
            <a:r>
              <a:rPr lang="en-US" dirty="0" smtClean="0"/>
              <a:t> Static and Dynamic Implementation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227">
            <a:off x="762628" y="21498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37" y="4933106"/>
            <a:ext cx="1227557" cy="1170374"/>
          </a:xfrm>
          <a:prstGeom prst="rect">
            <a:avLst/>
          </a:prstGeom>
        </p:spPr>
      </p:pic>
      <p:pic>
        <p:nvPicPr>
          <p:cNvPr id="13" name="Picture 4" descr="http://www.upknowledge.com/images/outsourcing/paths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90" y="4599584"/>
            <a:ext cx="3164391" cy="1763116"/>
          </a:xfrm>
          <a:prstGeom prst="roundRect">
            <a:avLst>
              <a:gd name="adj" fmla="val 10623"/>
            </a:avLst>
          </a:prstGeom>
          <a:noFill/>
          <a:effectLst>
            <a:softEdge rad="31750"/>
          </a:effectLst>
        </p:spPr>
      </p:pic>
      <p:pic>
        <p:nvPicPr>
          <p:cNvPr id="18" name="Picture 6" descr="http://www.learninginfo.org/images/sequence1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88" y="546335"/>
            <a:ext cx="4658709" cy="1206265"/>
          </a:xfrm>
          <a:prstGeom prst="roundRect">
            <a:avLst>
              <a:gd name="adj" fmla="val 10623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60906" y="1066800"/>
            <a:ext cx="7797294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List&lt;string&gt; list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 { "C#", "Java"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list.Add("SQL");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list.Add("Python");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(string item in list)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Console.WriteLine(item);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Result: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Python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486400" y="2514600"/>
            <a:ext cx="3200400" cy="1804749"/>
          </a:xfrm>
          <a:prstGeom prst="wedgeRoundRectCallout">
            <a:avLst>
              <a:gd name="adj1" fmla="val -18012"/>
              <a:gd name="adj2" fmla="val -693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Inline initialization: the compiler adds specified elements to the list.</a:t>
            </a:r>
          </a:p>
        </p:txBody>
      </p:sp>
    </p:spTree>
    <p:extLst>
      <p:ext uri="{BB962C8B-B14F-4D97-AF65-F5344CB8AC3E}">
        <p14:creationId xmlns:p14="http://schemas.microsoft.com/office/powerpoint/2010/main" val="2188962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blog.aynrandcenter.org/wp-content/uploads/2009/12/chain-300x22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36" y="1295400"/>
            <a:ext cx="5514864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289425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164824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48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list[index]</a:t>
            </a:r>
            <a:r>
              <a:rPr lang="en-US" sz="3000" dirty="0" smtClean="0"/>
              <a:t> – access element by index</a:t>
            </a:r>
            <a:endParaRPr lang="bg-BG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Insert(index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T)</a:t>
            </a:r>
            <a:r>
              <a:rPr lang="en-US" sz="3000" dirty="0"/>
              <a:t> – inserts </a:t>
            </a:r>
            <a:r>
              <a:rPr lang="en-US" sz="3000" dirty="0" smtClean="0"/>
              <a:t>given element to the </a:t>
            </a:r>
            <a:r>
              <a:rPr lang="en-US" sz="3000" dirty="0"/>
              <a:t>list at a specified position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3000" dirty="0"/>
              <a:t> – removes the first occurrence of </a:t>
            </a:r>
            <a:r>
              <a:rPr lang="en-US" sz="3000" dirty="0" smtClean="0"/>
              <a:t>given element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RemoveAt(index)</a:t>
            </a:r>
            <a:r>
              <a:rPr lang="en-US" sz="3000" dirty="0" smtClean="0"/>
              <a:t> </a:t>
            </a:r>
            <a:r>
              <a:rPr lang="en-US" sz="3000" dirty="0"/>
              <a:t>– removes the element at the specified position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000" dirty="0"/>
              <a:t> – removes all elements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 – </a:t>
            </a:r>
            <a:r>
              <a:rPr lang="en-US" sz="3000" dirty="0"/>
              <a:t>determines whether </a:t>
            </a:r>
            <a:r>
              <a:rPr lang="en-US" sz="3000" dirty="0" smtClean="0"/>
              <a:t>an </a:t>
            </a:r>
            <a:r>
              <a:rPr lang="en-US" sz="3000" dirty="0"/>
              <a:t>element is </a:t>
            </a:r>
            <a:r>
              <a:rPr lang="en-US" sz="3000" dirty="0" smtClean="0"/>
              <a:t>part of </a:t>
            </a:r>
            <a:r>
              <a:rPr lang="en-US" sz="3000" dirty="0"/>
              <a:t>the </a:t>
            </a:r>
            <a:r>
              <a:rPr lang="en-US" sz="3000" dirty="0" smtClean="0"/>
              <a:t>list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05652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 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sz="3000" dirty="0" smtClean="0"/>
              <a:t> – returns </a:t>
            </a:r>
            <a:r>
              <a:rPr lang="en-US" sz="3000" dirty="0"/>
              <a:t>the </a:t>
            </a:r>
            <a:r>
              <a:rPr lang="en-US" sz="3000" dirty="0" smtClean="0"/>
              <a:t>index </a:t>
            </a:r>
            <a:r>
              <a:rPr lang="en-US" sz="3000" dirty="0"/>
              <a:t>of the first occurrence of a </a:t>
            </a:r>
            <a:r>
              <a:rPr lang="en-US" sz="3000" dirty="0" smtClean="0"/>
              <a:t>value</a:t>
            </a:r>
            <a:r>
              <a:rPr lang="bg-BG" sz="3000" dirty="0" smtClean="0"/>
              <a:t> </a:t>
            </a:r>
            <a:r>
              <a:rPr lang="en-US" sz="3000" dirty="0" smtClean="0"/>
              <a:t>in </a:t>
            </a:r>
            <a:r>
              <a:rPr lang="en-US" sz="3000" dirty="0"/>
              <a:t>the list </a:t>
            </a:r>
            <a:r>
              <a:rPr lang="bg-BG" sz="3000" dirty="0" smtClean="0"/>
              <a:t>(</a:t>
            </a:r>
            <a:r>
              <a:rPr lang="en-US" sz="3000" dirty="0" smtClean="0"/>
              <a:t>zero-based</a:t>
            </a:r>
            <a:r>
              <a:rPr lang="bg-BG" sz="3000" dirty="0" smtClean="0"/>
              <a:t>)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</a:t>
            </a:r>
            <a:r>
              <a:rPr lang="en-US" sz="3000" dirty="0"/>
              <a:t>reverses the order of the elements in the list or 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</a:t>
            </a:r>
            <a:r>
              <a:rPr lang="en-US" sz="3000" dirty="0"/>
              <a:t>sorts the elements in the </a:t>
            </a:r>
            <a:r>
              <a:rPr lang="en-US" sz="3000" dirty="0" smtClean="0"/>
              <a:t>list or </a:t>
            </a:r>
            <a:r>
              <a:rPr lang="en-US" sz="3000" dirty="0"/>
              <a:t>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converts the </a:t>
            </a:r>
            <a:r>
              <a:rPr lang="en-US" sz="3000" dirty="0"/>
              <a:t>elements of the list to </a:t>
            </a:r>
            <a:r>
              <a:rPr lang="en-US" sz="3000" dirty="0" smtClean="0"/>
              <a:t>an array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000" dirty="0" smtClean="0"/>
              <a:t> – </a:t>
            </a:r>
            <a:r>
              <a:rPr lang="en-US" sz="3000" dirty="0"/>
              <a:t>sets the capacity </a:t>
            </a:r>
            <a:r>
              <a:rPr lang="en-US" sz="3000" dirty="0" smtClean="0"/>
              <a:t>to the </a:t>
            </a:r>
            <a:r>
              <a:rPr lang="en-US" sz="3000" dirty="0"/>
              <a:t>actual number of elements</a:t>
            </a:r>
            <a:endParaRPr lang="en-US" sz="3000" noProof="1"/>
          </a:p>
        </p:txBody>
      </p:sp>
    </p:spTree>
    <p:extLst>
      <p:ext uri="{BB962C8B-B14F-4D97-AF65-F5344CB8AC3E}">
        <p14:creationId xmlns:p14="http://schemas.microsoft.com/office/powerpoint/2010/main" val="4088194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in </a:t>
            </a:r>
            <a:r>
              <a:rPr lang="en-US" dirty="0" smtClean="0"/>
              <a:t>an Interval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84706" y="1153210"/>
            <a:ext cx="7949694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List&lt;int&gt;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FindPrimes(int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int end)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primesList = new List&lt;int&gt;();</a:t>
            </a:r>
          </a:p>
          <a:p>
            <a:pPr eaLnBrk="0" hangingPunct="0">
              <a:lnSpc>
                <a:spcPts val="21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start; num &lt;= end; num++)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bool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= 2; div &lt;= Math.Sqrt(num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div++)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(num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 == 0)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primesList.Add(num);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primesList;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0728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2362200"/>
            <a:ext cx="3558130" cy="1651000"/>
          </a:xfrm>
          <a:effectLst>
            <a:softEdge rad="63500"/>
          </a:effec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/>
              <a:t>Primes</a:t>
            </a:r>
            <a:r>
              <a:rPr lang="en-US" dirty="0"/>
              <a:t> in </a:t>
            </a:r>
            <a:r>
              <a:rPr lang="en-US" dirty="0" smtClean="0"/>
              <a:t>an Interval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4648201" y="4225024"/>
            <a:ext cx="341312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6322" name="Picture 2" descr="http://unihedron.com/projects/primes/full_thumbnail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14476"/>
            <a:ext cx="2757456" cy="4200524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141330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Union and </a:t>
            </a:r>
            <a:r>
              <a:rPr lang="en-US" sz="3600" dirty="0" smtClean="0"/>
              <a:t>Intersection – </a:t>
            </a:r>
            <a:r>
              <a:rPr lang="en-US" sz="3600" dirty="0"/>
              <a:t>Example</a:t>
            </a:r>
            <a:endParaRPr lang="bg-BG" sz="3600" dirty="0"/>
          </a:p>
        </p:txBody>
      </p:sp>
      <p:sp>
        <p:nvSpPr>
          <p:cNvPr id="615430" name="Rectangle 6"/>
          <p:cNvSpPr>
            <a:spLocks noChangeArrowheads="1"/>
          </p:cNvSpPr>
          <p:nvPr/>
        </p:nvSpPr>
        <p:spPr bwMode="auto">
          <a:xfrm>
            <a:off x="609600" y="990600"/>
            <a:ext cx="7924800" cy="51860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Union(int[] firstArr, int[] secondArr)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union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union.AddRange(firstArray);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secondArray)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(! union.Contains(item))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union.Add(item);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union.ToArray();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Intersection(int[] firstArr, int[] secondArr)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intersect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firstArray)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(Array.IndexOf(secondArray, item) != -1)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intersect.Add(item);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intersect.ToArray();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7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441825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Union and Intersection</a:t>
            </a:r>
            <a:endParaRPr lang="en-US" noProof="1"/>
          </a:p>
        </p:txBody>
      </p:sp>
      <p:sp>
        <p:nvSpPr>
          <p:cNvPr id="692227" name="Rectangle 3"/>
          <p:cNvSpPr>
            <a:spLocks noChangeArrowheads="1"/>
          </p:cNvSpPr>
          <p:nvPr/>
        </p:nvSpPr>
        <p:spPr bwMode="auto">
          <a:xfrm>
            <a:off x="2024063" y="5340949"/>
            <a:ext cx="49688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2226" name="Picture 2" descr="http://linxus.net/web_images/puzzle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66" y="1285554"/>
            <a:ext cx="3857626" cy="2600646"/>
          </a:xfrm>
          <a:prstGeom prst="roundRect">
            <a:avLst>
              <a:gd name="adj" fmla="val 1048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0881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://www.davidsuzuki.org/files/NC/newsletter/paper_stac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2" y="10668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6101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Stacks</a:t>
            </a:r>
            <a:endParaRPr lang="bg-BG" dirty="0"/>
          </a:p>
        </p:txBody>
      </p:sp>
      <p:sp>
        <p:nvSpPr>
          <p:cNvPr id="730115" name="Rectangle 3"/>
          <p:cNvSpPr>
            <a:spLocks noChangeArrowheads="1"/>
          </p:cNvSpPr>
          <p:nvPr/>
        </p:nvSpPr>
        <p:spPr bwMode="auto">
          <a:xfrm>
            <a:off x="1187450" y="5493861"/>
            <a:ext cx="6480175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3272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ADT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LIFO (Last In First Out) structure 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inserted (push) at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removed (pop) from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Useful in many situations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E.g. the </a:t>
            </a:r>
            <a:r>
              <a:rPr lang="en-US" dirty="0" smtClean="0"/>
              <a:t>execution stack </a:t>
            </a:r>
            <a:r>
              <a:rPr lang="en-US" dirty="0"/>
              <a:t>of the program </a:t>
            </a:r>
          </a:p>
          <a:p>
            <a:pPr>
              <a:lnSpc>
                <a:spcPts val="36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Statically (using array)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Dynamically (linked implementation)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058187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Lists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Static and Linked 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and 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Stacks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Static and </a:t>
            </a:r>
            <a:r>
              <a:rPr lang="en-US" dirty="0"/>
              <a:t>Linked </a:t>
            </a:r>
            <a:r>
              <a:rPr lang="en-US" dirty="0" smtClean="0"/>
              <a:t>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Queues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Circular and </a:t>
            </a:r>
            <a:r>
              <a:rPr lang="en-US" dirty="0"/>
              <a:t>Linked </a:t>
            </a:r>
            <a:r>
              <a:rPr lang="en-US" dirty="0" smtClean="0"/>
              <a:t>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  <a:endParaRPr lang="en-US" dirty="0" smtClean="0"/>
          </a:p>
        </p:txBody>
      </p:sp>
      <p:pic>
        <p:nvPicPr>
          <p:cNvPr id="76801" name="Picture 1" descr="C:\Trash\books-agai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43000"/>
            <a:ext cx="1773752" cy="30480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06974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Stack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(array-based) implementation</a:t>
            </a:r>
          </a:p>
          <a:p>
            <a:pPr lvl="1"/>
            <a:r>
              <a:rPr lang="en-US" dirty="0"/>
              <a:t>Has limited (fixed) capacity</a:t>
            </a:r>
          </a:p>
          <a:p>
            <a:pPr lvl="1"/>
            <a:r>
              <a:rPr lang="en-US" dirty="0" smtClean="0"/>
              <a:t>The current index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dirty="0" smtClean="0"/>
              <a:t>) moves left / right with each pop / push</a:t>
            </a:r>
            <a:endParaRPr lang="en-US" dirty="0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676400" y="4531845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kumimoji="0"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2206116" y="456781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332560" y="4114800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V="1">
            <a:off x="4267200" y="5125496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15425" y="5532456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07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Stack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(pointer-based) implementation</a:t>
            </a:r>
          </a:p>
          <a:p>
            <a:pPr lvl="1"/>
            <a:r>
              <a:rPr lang="en-US" dirty="0"/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item</a:t>
            </a:r>
            <a:r>
              <a:rPr lang="en-US" dirty="0" smtClean="0"/>
              <a:t>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Special pointer keeps the top element</a:t>
            </a:r>
            <a:endParaRPr lang="en-US" dirty="0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1831825" y="374398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13257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/>
        </p:nvGraphicFramePr>
        <p:xfrm>
          <a:off x="30783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450825" y="322076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2245939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4825121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3992730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65835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5751139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606465" y="583738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7099673" y="5303988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07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56" y="990600"/>
            <a:ext cx="3942192" cy="2962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214" y="4505362"/>
            <a:ext cx="653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6380" y="5334000"/>
            <a:ext cx="716702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Standard Stack Implementation in .NET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6805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dirty="0"/>
              <a:t> data </a:t>
            </a:r>
            <a:r>
              <a:rPr lang="en-US" dirty="0" smtClean="0"/>
              <a:t>structure using </a:t>
            </a:r>
            <a:r>
              <a:rPr lang="en-US" dirty="0"/>
              <a:t>an array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type,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dirty="0" smtClean="0"/>
              <a:t>   </a:t>
            </a:r>
            <a:endParaRPr lang="en-US" dirty="0"/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Push(T)</a:t>
            </a:r>
            <a:r>
              <a:rPr lang="en-US" dirty="0" smtClean="0"/>
              <a:t> </a:t>
            </a:r>
            <a:r>
              <a:rPr lang="en-US" dirty="0"/>
              <a:t>– inserts elements to the stack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dirty="0" smtClean="0"/>
              <a:t> </a:t>
            </a:r>
            <a:r>
              <a:rPr lang="en-US" dirty="0"/>
              <a:t>– removes and returns the top element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331181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 Class (2)</a:t>
            </a:r>
            <a:endParaRPr lang="bg-BG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 smtClean="0"/>
              <a:t> </a:t>
            </a:r>
            <a:r>
              <a:rPr lang="en-US" dirty="0"/>
              <a:t>– returns the top element of the stack without removing it</a:t>
            </a:r>
            <a:endParaRPr lang="en-US" dirty="0">
              <a:latin typeface="Courier New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– returns the number of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elements</a:t>
            </a:r>
            <a:endParaRPr lang="bg-BG" dirty="0"/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 smtClean="0"/>
              <a:t> </a:t>
            </a:r>
            <a:r>
              <a:rPr lang="en-US" dirty="0"/>
              <a:t>– determines whether given element is in the stack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dirty="0"/>
              <a:t>– converts the stack to an </a:t>
            </a:r>
            <a:r>
              <a:rPr lang="en-US" dirty="0" smtClean="0"/>
              <a:t>array</a:t>
            </a:r>
            <a:endParaRPr lang="en-US" dirty="0">
              <a:latin typeface="Courier New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 smtClean="0"/>
              <a:t> – </a:t>
            </a:r>
            <a:r>
              <a:rPr lang="en-US" dirty="0"/>
              <a:t>sets the capacity to </a:t>
            </a:r>
            <a:br>
              <a:rPr lang="en-US" dirty="0"/>
            </a:br>
            <a:r>
              <a:rPr lang="en-US" dirty="0"/>
              <a:t>the actual number of elements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4947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/>
              <a:t>Using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Push()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000" dirty="0"/>
              <a:t> methods</a:t>
            </a:r>
            <a:endParaRPr lang="bg-BG" sz="3000" dirty="0"/>
          </a:p>
        </p:txBody>
      </p:sp>
      <p:sp>
        <p:nvSpPr>
          <p:cNvPr id="622598" name="Rectangle 6"/>
          <p:cNvSpPr>
            <a:spLocks noChangeArrowheads="1"/>
          </p:cNvSpPr>
          <p:nvPr/>
        </p:nvSpPr>
        <p:spPr bwMode="auto">
          <a:xfrm>
            <a:off x="609601" y="1905000"/>
            <a:ext cx="79248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new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stack.Push("1. Ivan");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stack.Push("2. Nikolay");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stack.Push("3. Maria");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stack.Push("4. George");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Console.WriteLine("Top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stack.Peek());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(stack.Count &gt; 0)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personName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Console.WriteLine(personName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0853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8200" y="2804645"/>
            <a:ext cx="3581400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48200" y="3564624"/>
            <a:ext cx="35814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38" name="Picture 2" descr="http://img.photobucket.com/albums/v701/cherrycher/magazine_sta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0" t="-8823" r="-5600" b="-8823"/>
          <a:stretch>
            <a:fillRect/>
          </a:stretch>
        </p:blipFill>
        <p:spPr bwMode="auto">
          <a:xfrm>
            <a:off x="1066800" y="1636059"/>
            <a:ext cx="3048000" cy="3585882"/>
          </a:xfrm>
          <a:prstGeom prst="roundRect">
            <a:avLst>
              <a:gd name="adj" fmla="val 96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498987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Brackets – Example</a:t>
            </a:r>
            <a:endParaRPr lang="bg-BG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We are given an arithmetical expression with </a:t>
            </a:r>
            <a:r>
              <a:rPr lang="en-US" sz="3000" dirty="0" smtClean="0"/>
              <a:t>brackets </a:t>
            </a:r>
            <a:r>
              <a:rPr lang="en-US" sz="3000" dirty="0"/>
              <a:t>that can be nested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Goal: extract </a:t>
            </a:r>
            <a:r>
              <a:rPr lang="en-US" sz="3000" dirty="0"/>
              <a:t>all </a:t>
            </a:r>
            <a:r>
              <a:rPr lang="en-US" sz="3000" dirty="0" smtClean="0"/>
              <a:t>sub-expressions in </a:t>
            </a:r>
            <a:r>
              <a:rPr lang="en-US" sz="3000" dirty="0"/>
              <a:t>brackets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Example</a:t>
            </a:r>
            <a:r>
              <a:rPr lang="en-US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 (2+3) * 4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3+1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)) * 5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Result: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(2+3)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(3+1)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(2 - (2+3) * 4 / (3+1))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Algorithm: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each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/>
              <a:t>' push its index in a stack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each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' pop the corresponding start index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17874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Brackets – </a:t>
            </a:r>
            <a:r>
              <a:rPr lang="en-US" dirty="0" smtClean="0"/>
              <a:t>Solution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589504" y="914400"/>
            <a:ext cx="794489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expression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 + (2 - (2+3) * 4 / (3+1)) * 5";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&lt; expression.Length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expression[index];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 ==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'(')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stack.Push(index);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')')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startIndex = stack.Pop();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index - startIndex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expression.Substring(startIndex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Console.WriteLine(contents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147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214" y="4571532"/>
            <a:ext cx="653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itchFamily="49" charset="0"/>
              </a:rPr>
              <a:t>Matching Brackets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6380" y="5355236"/>
            <a:ext cx="716702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295400"/>
            <a:ext cx="5705475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6904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3962401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Lists</a:t>
            </a:r>
            <a:endParaRPr lang="bg-BG" dirty="0"/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714375" y="3581400"/>
            <a:ext cx="3933825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Implementations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0658" name="Picture 2" descr="http://www.nuevaprensalibre.com/edicion55/No.55/domino-effect-b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80" y="1697182"/>
            <a:ext cx="2840278" cy="3889702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60444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683349"/>
            <a:ext cx="6480175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Queues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87450" y="2445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cybershack.com.au/img/2008/News/August_2008/queue512x28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95662"/>
            <a:ext cx="4724400" cy="2657476"/>
          </a:xfrm>
          <a:prstGeom prst="roundRect">
            <a:avLst>
              <a:gd name="adj" fmla="val 9707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40299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ADT</a:t>
            </a:r>
            <a:endParaRPr lang="bg-BG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FIFO (First In First Out)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inserted at </a:t>
            </a:r>
            <a:r>
              <a:rPr lang="en-US" dirty="0" smtClean="0"/>
              <a:t>the tail (Enqueue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removed </a:t>
            </a:r>
            <a:r>
              <a:rPr lang="en-US" dirty="0" smtClean="0"/>
              <a:t>from the </a:t>
            </a:r>
            <a:r>
              <a:rPr lang="en-US" dirty="0"/>
              <a:t>head </a:t>
            </a:r>
            <a:r>
              <a:rPr lang="en-US" dirty="0" smtClean="0"/>
              <a:t>(</a:t>
            </a:r>
            <a:r>
              <a:rPr lang="en-US" noProof="1" smtClean="0"/>
              <a:t>Dequeue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in many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Print </a:t>
            </a:r>
            <a:r>
              <a:rPr lang="en-US" dirty="0"/>
              <a:t>queues, </a:t>
            </a:r>
            <a:r>
              <a:rPr lang="en-US" dirty="0" smtClean="0"/>
              <a:t>message queues, etc.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Statically (using </a:t>
            </a:r>
            <a:r>
              <a:rPr lang="en-US" dirty="0" smtClean="0"/>
              <a:t>array)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Dynamically (using pointers)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996043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Queue</a:t>
            </a:r>
            <a:endParaRPr lang="bg-BG"/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(array-based) implementation</a:t>
            </a:r>
          </a:p>
          <a:p>
            <a:pPr lvl="1"/>
            <a:r>
              <a:rPr lang="en-US" dirty="0">
                <a:cs typeface="Times New Roman" pitchFamily="18" charset="0"/>
              </a:rPr>
              <a:t>Has limited (fixed) capacity</a:t>
            </a:r>
          </a:p>
          <a:p>
            <a:pPr lvl="1"/>
            <a:r>
              <a:rPr lang="en-US" dirty="0">
                <a:cs typeface="Times New Roman" pitchFamily="18" charset="0"/>
              </a:rPr>
              <a:t>Implement as a “circular array”</a:t>
            </a:r>
          </a:p>
          <a:p>
            <a:pPr lvl="1"/>
            <a:r>
              <a:rPr lang="en-US" dirty="0"/>
              <a:t>Has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tail</a:t>
            </a:r>
            <a:r>
              <a:rPr lang="en-US" dirty="0"/>
              <a:t> </a:t>
            </a:r>
            <a:r>
              <a:rPr lang="en-US" dirty="0" smtClean="0"/>
              <a:t>indices, </a:t>
            </a:r>
            <a:r>
              <a:rPr lang="en-US" dirty="0"/>
              <a:t>pointing to the head and the </a:t>
            </a:r>
            <a:r>
              <a:rPr lang="en-US" dirty="0" smtClean="0"/>
              <a:t>tail of the cyclic queue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549452" y="4866921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kumimoji="0"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2079168" y="4902892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205612" y="4449876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3531571" y="5470620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3308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5300568" y="5460572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16512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18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Dynamic (pointer-based) implementation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Each </a:t>
            </a:r>
            <a:r>
              <a:rPr lang="en-US" dirty="0" smtClean="0">
                <a:cs typeface="Times New Roman" pitchFamily="18" charset="0"/>
              </a:rPr>
              <a:t>item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Dynamically create and delete objects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1831825" y="3784172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13257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30783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341456" y="32609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2245939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4825121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92730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6" name="Group 134"/>
          <p:cNvGraphicFramePr>
            <a:graphicFrameLocks/>
          </p:cNvGraphicFramePr>
          <p:nvPr/>
        </p:nvGraphicFramePr>
        <p:xfrm>
          <a:off x="65835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5751139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06465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099673" y="5344180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7080922" y="378404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600601" y="326082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29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patricktaylor.com/uploads/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260" y="1276350"/>
            <a:ext cx="4583288" cy="2762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9682" y="4555224"/>
            <a:ext cx="61203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393424"/>
            <a:ext cx="688231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Queue Implementation in .NET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7678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queue data structure using </a:t>
            </a:r>
            <a:r>
              <a:rPr lang="en-US" dirty="0" smtClean="0"/>
              <a:t>a circular resizable array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type,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dirty="0" smtClean="0"/>
              <a:t> 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Enqueue(T)</a:t>
            </a:r>
            <a:r>
              <a:rPr lang="en-US" dirty="0" smtClean="0"/>
              <a:t> </a:t>
            </a:r>
            <a:r>
              <a:rPr lang="en-US" dirty="0"/>
              <a:t>– adds an element to the</a:t>
            </a:r>
            <a:br>
              <a:rPr lang="en-US" dirty="0"/>
            </a:br>
            <a:r>
              <a:rPr lang="en-US" dirty="0"/>
              <a:t>end of the queue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dirty="0" smtClean="0"/>
              <a:t> </a:t>
            </a:r>
            <a:r>
              <a:rPr lang="en-US" dirty="0"/>
              <a:t>– removes and returns the element at the beginning of the queue</a:t>
            </a:r>
          </a:p>
        </p:txBody>
      </p:sp>
    </p:spTree>
    <p:extLst>
      <p:ext uri="{BB962C8B-B14F-4D97-AF65-F5344CB8AC3E}">
        <p14:creationId xmlns:p14="http://schemas.microsoft.com/office/powerpoint/2010/main" val="561137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(2)</a:t>
            </a:r>
            <a:endParaRPr lang="bg-BG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 smtClean="0"/>
              <a:t> </a:t>
            </a:r>
            <a:r>
              <a:rPr lang="en-US" dirty="0"/>
              <a:t>– returns the element at the beginning of the queue </a:t>
            </a:r>
            <a:r>
              <a:rPr lang="en-US" dirty="0" smtClean="0"/>
              <a:t>without removing </a:t>
            </a:r>
            <a:r>
              <a:rPr lang="en-US" dirty="0"/>
              <a:t>it</a:t>
            </a:r>
            <a:endParaRPr lang="bg-BG" dirty="0"/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– returns the number of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 smtClean="0"/>
              <a:t> </a:t>
            </a:r>
            <a:r>
              <a:rPr lang="en-US" dirty="0"/>
              <a:t>– determines whether given element is in the queue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dirty="0"/>
              <a:t>– converts the queue </a:t>
            </a:r>
            <a:r>
              <a:rPr lang="en-US" dirty="0" smtClean="0"/>
              <a:t>to an array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 smtClean="0"/>
              <a:t> </a:t>
            </a:r>
            <a:r>
              <a:rPr lang="en-US" dirty="0"/>
              <a:t>– sets the capacity to the actual number of elements in the queue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6256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noProof="1" smtClean="0"/>
              <a:t> </a:t>
            </a:r>
            <a:r>
              <a:rPr lang="en-US" noProof="1"/>
              <a:t>–</a:t>
            </a:r>
            <a:r>
              <a:rPr lang="bg-BG" dirty="0"/>
              <a:t> </a:t>
            </a:r>
            <a:r>
              <a:rPr lang="en-US" noProof="1"/>
              <a:t>Example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76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sz="3000" noProof="1"/>
              <a:t> methods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684214" y="1935163"/>
            <a:ext cx="7773986" cy="44094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One");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Two");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Three");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Four");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(queue.Count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queue.Dequeue();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Console.WriteLine(message);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311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9682" y="4704312"/>
            <a:ext cx="61203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490037"/>
            <a:ext cx="688231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6" name="Picture 4" descr="http://bonnvoyage.files.wordpress.com/2007/10/bus-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44" y="1219200"/>
            <a:ext cx="4800600" cy="2956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6461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sz="3000" dirty="0"/>
              <a:t>We are given the sequence:</a:t>
            </a:r>
          </a:p>
          <a:p>
            <a:pPr marL="1160463" lvl="1" indent="-449263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1160463" lvl="1" indent="-449263">
              <a:lnSpc>
                <a:spcPct val="100000"/>
              </a:lnSpc>
              <a:buFontTx/>
              <a:buNone/>
            </a:pPr>
            <a:r>
              <a:rPr lang="en-US" sz="2800" dirty="0"/>
              <a:t>S =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N+1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2*N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N+2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2*(N+1)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2*N+1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4*N</a:t>
            </a:r>
            <a:r>
              <a:rPr lang="en-US" sz="2800" dirty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sz="2800" dirty="0"/>
          </a:p>
          <a:p>
            <a:pPr marL="1160463" lvl="1" indent="-449263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355600" indent="-355600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Find </a:t>
            </a:r>
            <a:r>
              <a:rPr lang="en-US" dirty="0"/>
              <a:t>the first index of given number P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Example: N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P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</a:p>
          <a:p>
            <a:pPr marL="1160463" lvl="1" indent="-449263">
              <a:lnSpc>
                <a:spcPct val="100000"/>
              </a:lnSpc>
              <a:buFontTx/>
              <a:buNone/>
            </a:pPr>
            <a:r>
              <a:rPr lang="en-US" dirty="0"/>
              <a:t>S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1160463" lvl="1" indent="-449263">
              <a:lnSpc>
                <a:spcPct val="100000"/>
              </a:lnSpc>
              <a:buFontTx/>
              <a:buNone/>
            </a:pPr>
            <a:r>
              <a:rPr lang="en-US" dirty="0"/>
              <a:t>Index of P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11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049944" y="5105400"/>
            <a:ext cx="513304" cy="412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N, N+1, 2*N</a:t>
            </a:r>
            <a:endParaRPr lang="bg-BG" dirty="0"/>
          </a:p>
        </p:txBody>
      </p:sp>
      <p:sp>
        <p:nvSpPr>
          <p:cNvPr id="640005" name="Freeform 5"/>
          <p:cNvSpPr>
            <a:spLocks/>
          </p:cNvSpPr>
          <p:nvPr/>
        </p:nvSpPr>
        <p:spPr bwMode="auto">
          <a:xfrm>
            <a:off x="1676400" y="2144208"/>
            <a:ext cx="513304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6" name="Freeform 6"/>
          <p:cNvSpPr>
            <a:spLocks/>
          </p:cNvSpPr>
          <p:nvPr/>
        </p:nvSpPr>
        <p:spPr bwMode="auto">
          <a:xfrm flipV="1">
            <a:off x="1696496" y="2819400"/>
            <a:ext cx="1295400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1686448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2047352" y="3124200"/>
            <a:ext cx="5985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9" name="Freeform 9"/>
          <p:cNvSpPr>
            <a:spLocks/>
          </p:cNvSpPr>
          <p:nvPr/>
        </p:nvSpPr>
        <p:spPr bwMode="auto">
          <a:xfrm>
            <a:off x="2245808" y="2115633"/>
            <a:ext cx="1512887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2793495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1" name="Freeform 11"/>
          <p:cNvSpPr>
            <a:spLocks/>
          </p:cNvSpPr>
          <p:nvPr/>
        </p:nvSpPr>
        <p:spPr bwMode="auto">
          <a:xfrm flipV="1">
            <a:off x="2249992" y="2840038"/>
            <a:ext cx="2665413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2" name="Text Box 12"/>
          <p:cNvSpPr txBox="1">
            <a:spLocks noChangeArrowheads="1"/>
          </p:cNvSpPr>
          <p:nvPr/>
        </p:nvSpPr>
        <p:spPr bwMode="auto">
          <a:xfrm>
            <a:off x="3226930" y="3134248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3" name="Freeform 13"/>
          <p:cNvSpPr>
            <a:spLocks/>
          </p:cNvSpPr>
          <p:nvPr/>
        </p:nvSpPr>
        <p:spPr bwMode="auto">
          <a:xfrm>
            <a:off x="3048000" y="2072771"/>
            <a:ext cx="3097212" cy="300037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4389437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5" name="Freeform 15"/>
          <p:cNvSpPr>
            <a:spLocks/>
          </p:cNvSpPr>
          <p:nvPr/>
        </p:nvSpPr>
        <p:spPr bwMode="auto">
          <a:xfrm flipV="1">
            <a:off x="3048000" y="2819400"/>
            <a:ext cx="4105275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6" name="Text Box 16"/>
          <p:cNvSpPr txBox="1">
            <a:spLocks noChangeArrowheads="1"/>
          </p:cNvSpPr>
          <p:nvPr/>
        </p:nvSpPr>
        <p:spPr bwMode="auto">
          <a:xfrm>
            <a:off x="4705350" y="3134248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3798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5" grpId="0" animBg="1"/>
      <p:bldP spid="640006" grpId="0" animBg="1"/>
      <p:bldP spid="640007" grpId="0"/>
      <p:bldP spid="640008" grpId="0"/>
      <p:bldP spid="640009" grpId="0" animBg="1"/>
      <p:bldP spid="640010" grpId="0"/>
      <p:bldP spid="640011" grpId="0" animBg="1"/>
      <p:bldP spid="640012" grpId="0"/>
      <p:bldP spid="640013" grpId="0" animBg="1"/>
      <p:bldP spid="640014" grpId="0"/>
      <p:bldP spid="640015" grpId="0" animBg="1"/>
      <p:bldP spid="6400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ADT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structure (container) that contains</a:t>
            </a:r>
            <a:br>
              <a:rPr lang="en-US" dirty="0"/>
            </a:br>
            <a:r>
              <a:rPr lang="en-US" dirty="0"/>
              <a:t>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have variable </a:t>
            </a:r>
            <a:r>
              <a:rPr lang="en-US" dirty="0"/>
              <a:t>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arranged </a:t>
            </a:r>
            <a:r>
              <a:rPr lang="en-US" dirty="0" smtClean="0"/>
              <a:t>linearly, in sequence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Statically (using </a:t>
            </a:r>
            <a:r>
              <a:rPr lang="en-US" dirty="0" smtClean="0"/>
              <a:t>array </a:t>
            </a:r>
            <a:r>
              <a:rPr lang="en-US" dirty="0" smtClean="0">
                <a:sym typeface="Wingdings" pitchFamily="2" charset="2"/>
              </a:rPr>
              <a:t> fixed size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Dynamically (linked implementation)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resizable array (the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</a:t>
            </a:r>
            <a:r>
              <a:rPr lang="en-US" dirty="0" smtClean="0"/>
              <a:t>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4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Sequence – Solution </a:t>
            </a:r>
            <a:r>
              <a:rPr lang="en-US" sz="3600" dirty="0" smtClean="0"/>
              <a:t>with a </a:t>
            </a:r>
            <a:r>
              <a:rPr lang="en-US" sz="3600" dirty="0"/>
              <a:t>Queue</a:t>
            </a:r>
            <a:endParaRPr lang="en-US" sz="3600" noProof="1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16;</a:t>
            </a:r>
          </a:p>
          <a:p>
            <a:pPr eaLnBrk="0" hangingPunct="0">
              <a:spcBef>
                <a:spcPct val="5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(queue.Count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queue.Dequeue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(current ==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Console.WriteLine("Index = {0}", index);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queue.Enqueue(current+1);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queue.Enqueue(2*current);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518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csiro.au/files/images/pgm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88" y="1295400"/>
            <a:ext cx="4740312" cy="2634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882" y="4495800"/>
            <a:ext cx="74919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Sequence N, N+1, 2*N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340949"/>
            <a:ext cx="688231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938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basic linear </a:t>
            </a:r>
            <a:r>
              <a:rPr lang="en-US" sz="3000" dirty="0"/>
              <a:t>data structures in </a:t>
            </a:r>
            <a:r>
              <a:rPr lang="en-US" sz="3000" dirty="0" smtClean="0"/>
              <a:t>the computer </a:t>
            </a:r>
            <a:r>
              <a:rPr lang="en-US" sz="3000" dirty="0"/>
              <a:t>programming are: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List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</a:t>
            </a:r>
            <a:r>
              <a:rPr lang="en-US" sz="2600" dirty="0" smtClean="0"/>
              <a:t>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dirty="0" smtClean="0"/>
              <a:t> classes </a:t>
            </a:r>
            <a:r>
              <a:rPr lang="en-US" sz="2600" dirty="0"/>
              <a:t>in .NET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Stack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class in .NET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Queue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class in .</a:t>
            </a:r>
            <a:r>
              <a:rPr lang="en-US" sz="2600" dirty="0" smtClean="0"/>
              <a:t>NET</a:t>
            </a:r>
          </a:p>
        </p:txBody>
      </p:sp>
    </p:spTree>
    <p:extLst>
      <p:ext uri="{BB962C8B-B14F-4D97-AF65-F5344CB8AC3E}">
        <p14:creationId xmlns:p14="http://schemas.microsoft.com/office/powerpoint/2010/main" val="339675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Linear Data 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8475">
            <a:off x="4423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43">
            <a:off x="2062279" y="1515819"/>
            <a:ext cx="1227557" cy="1170374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26">
            <a:off x="7441880" y="3042339"/>
            <a:ext cx="1300196" cy="1312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5613">
            <a:off x="4329735" y="4283645"/>
            <a:ext cx="2649129" cy="1620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425">
            <a:off x="1454972" y="4592239"/>
            <a:ext cx="2209800" cy="1387470"/>
          </a:xfrm>
          <a:prstGeom prst="rect">
            <a:avLst/>
          </a:prstGeom>
        </p:spPr>
      </p:pic>
      <p:pic>
        <p:nvPicPr>
          <p:cNvPr id="2" name="Picture 2" descr="chart, flow icon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926">
            <a:off x="4471828" y="1320241"/>
            <a:ext cx="2230410" cy="17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</a:t>
            </a:r>
            <a:r>
              <a:rPr lang="en-US" sz="2800" dirty="0" smtClean="0"/>
              <a:t>console a </a:t>
            </a:r>
            <a:r>
              <a:rPr lang="en-US" sz="2800" dirty="0"/>
              <a:t>sequence of positive integer numbers. The sequence ends </a:t>
            </a:r>
            <a:r>
              <a:rPr lang="en-US" sz="2800" dirty="0" smtClean="0"/>
              <a:t>when empty line is </a:t>
            </a:r>
            <a:r>
              <a:rPr lang="en-US" sz="2800" dirty="0"/>
              <a:t>entered. Calculate and print the sum and average </a:t>
            </a:r>
            <a:r>
              <a:rPr lang="en-US" sz="2800" dirty="0" smtClean="0"/>
              <a:t>of </a:t>
            </a:r>
            <a:r>
              <a:rPr lang="en-US" sz="2800" dirty="0"/>
              <a:t>the elements of </a:t>
            </a:r>
            <a:r>
              <a:rPr lang="en-US" sz="2800" dirty="0" smtClean="0"/>
              <a:t>the sequence</a:t>
            </a:r>
            <a:r>
              <a:rPr lang="en-US" sz="2800" dirty="0"/>
              <a:t>. </a:t>
            </a:r>
            <a:r>
              <a:rPr lang="en-US" sz="2800" dirty="0" smtClean="0"/>
              <a:t>Keep the sequence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N integers from </a:t>
            </a:r>
            <a:r>
              <a:rPr lang="en-US" sz="2800" dirty="0" smtClean="0"/>
              <a:t>the console </a:t>
            </a:r>
            <a:r>
              <a:rPr lang="en-US" sz="2800" dirty="0"/>
              <a:t>and reverses them using a stack.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sz="2800" dirty="0" smtClean="0"/>
              <a:t> </a:t>
            </a:r>
            <a:r>
              <a:rPr lang="en-US" sz="2800" dirty="0"/>
              <a:t>class.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a sequence of </a:t>
            </a:r>
            <a:r>
              <a:rPr lang="en-US" sz="2800" dirty="0" smtClean="0"/>
              <a:t>integers 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) ending with an empty line and sorts them </a:t>
            </a:r>
            <a:r>
              <a:rPr lang="en-US" sz="2800" dirty="0"/>
              <a:t>in an increasing order</a:t>
            </a:r>
            <a:r>
              <a:rPr lang="en-US" sz="2800" dirty="0" smtClean="0"/>
              <a:t>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652921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buFontTx/>
              <a:buAutoNum type="arabicPeriod" startAt="4"/>
              <a:tabLst/>
            </a:pPr>
            <a:r>
              <a:rPr lang="en-US" sz="2800" dirty="0"/>
              <a:t>Write a method that finds the longest subsequence of equal numbers in </a:t>
            </a:r>
            <a:r>
              <a:rPr lang="en-US" sz="2800" dirty="0" smtClean="0"/>
              <a:t>given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returns the result as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 Write a program to test whether the method works correctly.</a:t>
            </a:r>
            <a:endParaRPr lang="en-US" sz="2800" dirty="0"/>
          </a:p>
          <a:p>
            <a:pPr marL="452438" indent="-452438">
              <a:buFont typeface="+mj-lt"/>
              <a:buAutoNum type="arabicPeriod" startAt="5"/>
              <a:tabLst/>
            </a:pPr>
            <a:r>
              <a:rPr lang="en-US" sz="2800" dirty="0" smtClean="0"/>
              <a:t>Write a program that removes from given sequence all negative numbers.</a:t>
            </a:r>
          </a:p>
          <a:p>
            <a:pPr marL="452438" indent="-452438">
              <a:buFontTx/>
              <a:buAutoNum type="arabicPeriod" startAt="5"/>
              <a:tabLst/>
            </a:pPr>
            <a:r>
              <a:rPr lang="en-US" sz="2800" dirty="0" smtClean="0"/>
              <a:t>Write a program that removes from given sequence all numbers that occur odd number of times. Example:</a:t>
            </a:r>
          </a:p>
          <a:p>
            <a:pPr marL="1292225" lvl="1" indent="-571500">
              <a:buFontTx/>
              <a:buNone/>
            </a:pPr>
            <a:r>
              <a:rPr lang="en-US" sz="2600" dirty="0" smtClean="0"/>
              <a:t>{4, 2, 2, 5, 2, 3, 2, 3, 1, 5, 2} </a:t>
            </a:r>
            <a:r>
              <a:rPr lang="en-US" sz="2600" dirty="0" smtClean="0">
                <a:sym typeface="Wingdings" pitchFamily="2" charset="2"/>
              </a:rPr>
              <a:t> {5, 3, 3, 5}</a:t>
            </a:r>
          </a:p>
        </p:txBody>
      </p:sp>
    </p:spTree>
    <p:extLst>
      <p:ext uri="{BB962C8B-B14F-4D97-AF65-F5344CB8AC3E}">
        <p14:creationId xmlns:p14="http://schemas.microsoft.com/office/powerpoint/2010/main" val="61588542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>
                <a:tab pos="271463" algn="l"/>
              </a:tabLst>
            </a:pPr>
            <a:r>
              <a:rPr lang="en-US" sz="2800" dirty="0" smtClean="0"/>
              <a:t>Write a program that finds in given array of integers (all belonging to the range [0..1000]) how many times each of them occurs.</a:t>
            </a:r>
          </a:p>
          <a:p>
            <a:pPr marL="1379538" lvl="1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 smtClean="0"/>
              <a:t>Example: array = {3, 4, 4, 2, 3, 3, 4, 3, 2}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2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2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3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4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4 </a:t>
            </a:r>
            <a:r>
              <a:rPr lang="en-US" sz="2400" dirty="0" smtClean="0">
                <a:sym typeface="Wingdings" pitchFamily="2" charset="2"/>
              </a:rPr>
              <a:t> 3 times</a:t>
            </a:r>
          </a:p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8"/>
              <a:tabLst>
                <a:tab pos="271463" algn="l"/>
              </a:tabLst>
            </a:pPr>
            <a:r>
              <a:rPr lang="en-US" sz="2800" dirty="0" smtClean="0"/>
              <a:t>* The </a:t>
            </a:r>
            <a:r>
              <a:rPr lang="en-US" sz="2800" dirty="0"/>
              <a:t>majorant of an array </a:t>
            </a:r>
            <a:r>
              <a:rPr lang="en-US" sz="2800" dirty="0" smtClean="0"/>
              <a:t>of size N is </a:t>
            </a:r>
            <a:r>
              <a:rPr lang="en-US" sz="2800" dirty="0"/>
              <a:t>a value that occurs in </a:t>
            </a:r>
            <a:r>
              <a:rPr lang="en-US" sz="2800" dirty="0" smtClean="0"/>
              <a:t>it at least N/2 + 1 times. </a:t>
            </a:r>
            <a:r>
              <a:rPr lang="en-US" sz="2800" dirty="0"/>
              <a:t>Write a program to find the majorant of given array (if </a:t>
            </a:r>
            <a:r>
              <a:rPr lang="en-US" sz="2800" dirty="0" smtClean="0"/>
              <a:t>exists). </a:t>
            </a:r>
            <a:r>
              <a:rPr lang="en-US" sz="2800" dirty="0"/>
              <a:t>Example:</a:t>
            </a:r>
          </a:p>
          <a:p>
            <a:pPr marL="1292225" lvl="1" indent="-571500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/>
              <a:t>{2, 2, 3, 3, 2, 3, 4, 3, 3} </a:t>
            </a:r>
            <a:r>
              <a:rPr lang="en-US" sz="2600" dirty="0">
                <a:sym typeface="Wingdings" pitchFamily="2" charset="2"/>
              </a:rPr>
              <a:t> 3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8221961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bg-BG" dirty="0"/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1"/>
            <a:ext cx="8686800" cy="5607050"/>
          </a:xfrm>
        </p:spPr>
        <p:txBody>
          <a:bodyPr/>
          <a:lstStyle/>
          <a:p>
            <a:pPr marL="452438" indent="-452438">
              <a:lnSpc>
                <a:spcPts val="3500"/>
              </a:lnSpc>
              <a:spcBef>
                <a:spcPts val="0"/>
              </a:spcBef>
              <a:buFont typeface="+mj-lt"/>
              <a:buAutoNum type="arabicPeriod" startAt="9"/>
              <a:tabLst/>
            </a:pPr>
            <a:r>
              <a:rPr lang="en-US" sz="2800" dirty="0"/>
              <a:t>We are given the following sequence: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N;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452438" lvl="2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write </a:t>
            </a:r>
            <a:r>
              <a:rPr lang="en-US" dirty="0"/>
              <a:t>a program to print its first 50 </a:t>
            </a:r>
            <a:r>
              <a:rPr lang="en-US" dirty="0" smtClean="0"/>
              <a:t>members for </a:t>
            </a:r>
            <a:r>
              <a:rPr lang="en-US" dirty="0"/>
              <a:t>given N</a:t>
            </a:r>
            <a:r>
              <a:rPr lang="en-US" dirty="0" smtClean="0"/>
              <a:t>.</a:t>
            </a:r>
          </a:p>
          <a:p>
            <a:pPr marL="452438" indent="0">
              <a:lnSpc>
                <a:spcPts val="3500"/>
              </a:lnSpc>
              <a:spcBef>
                <a:spcPts val="0"/>
              </a:spcBef>
              <a:buFontTx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N=2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2</a:t>
            </a:r>
            <a:r>
              <a:rPr lang="en-US" sz="2800" dirty="0"/>
              <a:t>, 3, 5, 4, 4, 7, 5, 6, 11, 7, 5, 9, 6, ...</a:t>
            </a:r>
          </a:p>
        </p:txBody>
      </p:sp>
    </p:spTree>
    <p:extLst>
      <p:ext uri="{BB962C8B-B14F-4D97-AF65-F5344CB8AC3E}">
        <p14:creationId xmlns:p14="http://schemas.microsoft.com/office/powerpoint/2010/main" val="304859082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0"/>
              <a:tabLst/>
            </a:pPr>
            <a:r>
              <a:rPr lang="en-US" sz="2800" dirty="0" smtClean="0"/>
              <a:t>We </a:t>
            </a:r>
            <a:r>
              <a:rPr lang="en-US" sz="2800" dirty="0"/>
              <a:t>are given numbers N and M and the following operations: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N+1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N+2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N*2</a:t>
            </a:r>
          </a:p>
          <a:p>
            <a:pPr marL="452438" indent="0">
              <a:lnSpc>
                <a:spcPts val="3600"/>
              </a:lnSpc>
              <a:buFontTx/>
              <a:buNone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shortest sequence of operations from the list above that starts from N and finishes in </a:t>
            </a:r>
            <a:r>
              <a:rPr lang="en-US" sz="2800" dirty="0" smtClean="0"/>
              <a:t>M. Hint: use a queue.</a:t>
            </a:r>
            <a:endParaRPr lang="en-US" sz="2800" dirty="0"/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Example: N = 5, M = 16</a:t>
            </a:r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Sequence: 5 </a:t>
            </a:r>
            <a:r>
              <a:rPr lang="en-US" sz="2600" dirty="0">
                <a:sym typeface="Wingdings" pitchFamily="2" charset="2"/>
              </a:rPr>
              <a:t> 7  8  16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3585237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buFont typeface="+mj-lt"/>
              <a:buAutoNum type="arabicPeriod" startAt="11"/>
              <a:tabLst/>
            </a:pPr>
            <a:r>
              <a:rPr lang="en-US" sz="2800" dirty="0" smtClean="0"/>
              <a:t>Implement the data structure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 list</a:t>
            </a:r>
            <a:r>
              <a:rPr lang="en-US" sz="2800" dirty="0" smtClean="0"/>
              <a:t>. 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 that has two fields: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dirty="0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nextItem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 Define additionally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800" dirty="0" smtClean="0"/>
              <a:t> with a single field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firstElement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</a:t>
            </a:r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sz="2800" dirty="0"/>
              <a:t> as </a:t>
            </a:r>
            <a:r>
              <a:rPr lang="en-US" sz="2800" dirty="0" smtClean="0"/>
              <a:t>auto-resizable array</a:t>
            </a:r>
            <a:r>
              <a:rPr lang="en-US" sz="2800" dirty="0"/>
              <a:t>. </a:t>
            </a:r>
            <a:r>
              <a:rPr lang="en-US" sz="2800" dirty="0" smtClean="0"/>
              <a:t>Resize the capacity on </a:t>
            </a:r>
            <a:r>
              <a:rPr lang="en-US" sz="2800" dirty="0"/>
              <a:t>demand (when no space </a:t>
            </a:r>
            <a:r>
              <a:rPr lang="en-US" sz="2800" dirty="0" smtClean="0"/>
              <a:t>is available to add / insert a new element).</a:t>
            </a:r>
            <a:endParaRPr lang="en-US" sz="2800" dirty="0"/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sz="2800" dirty="0"/>
              <a:t> as dynamic linked </a:t>
            </a:r>
            <a:r>
              <a:rPr lang="en-US" sz="2800" dirty="0" smtClean="0"/>
              <a:t>list. </a:t>
            </a:r>
            <a:r>
              <a:rPr lang="en-US" sz="2800" dirty="0"/>
              <a:t>Use generics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LinkedQueue&lt;T&gt;</a:t>
            </a:r>
            <a:r>
              <a:rPr lang="en-US" sz="2800" dirty="0" smtClean="0"/>
              <a:t>) to </a:t>
            </a:r>
            <a:r>
              <a:rPr lang="en-US" sz="2800" dirty="0"/>
              <a:t>allow storing different data types in the queue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4542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List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Implemented by an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direct access by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</a:t>
            </a:r>
            <a:r>
              <a:rPr lang="en-US" dirty="0" smtClean="0"/>
              <a:t>fixed capacity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Insertion, deletion and resizing </a:t>
            </a:r>
            <a:r>
              <a:rPr lang="en-US" dirty="0" smtClean="0"/>
              <a:t>are slow </a:t>
            </a:r>
            <a:r>
              <a:rPr lang="en-US" dirty="0"/>
              <a:t>operations</a:t>
            </a:r>
            <a:endParaRPr lang="bg-BG" dirty="0"/>
          </a:p>
        </p:txBody>
      </p:sp>
      <p:sp>
        <p:nvSpPr>
          <p:cNvPr id="429082" name="Text Box 26"/>
          <p:cNvSpPr txBox="1">
            <a:spLocks noChangeArrowheads="1"/>
          </p:cNvSpPr>
          <p:nvPr/>
        </p:nvSpPr>
        <p:spPr bwMode="auto">
          <a:xfrm>
            <a:off x="1676400" y="5065245"/>
            <a:ext cx="45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graphicFrame>
        <p:nvGraphicFramePr>
          <p:cNvPr id="33" name="Group 134"/>
          <p:cNvGraphicFramePr>
            <a:graphicFrameLocks/>
          </p:cNvGraphicFramePr>
          <p:nvPr/>
        </p:nvGraphicFramePr>
        <p:xfrm>
          <a:off x="2206116" y="510121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332560" y="4648200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3950"/>
            <a:ext cx="1854200" cy="1390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9032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a labyrinth of size N x N. Some of its cells are empty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) and some are full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). We can move from an empty cell to another empty cell if they share common wall. Given a starting position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) calculate and fill in the array the minimal distance from this position to any other cell in the array. Use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800" dirty="0"/>
              <a:t>" for </a:t>
            </a:r>
            <a:r>
              <a:rPr lang="en-US" sz="2800" dirty="0" smtClean="0"/>
              <a:t>all unreachable </a:t>
            </a:r>
            <a:r>
              <a:rPr lang="en-US" sz="2800" dirty="0"/>
              <a:t>cells. Example:</a:t>
            </a:r>
          </a:p>
        </p:txBody>
      </p:sp>
      <p:sp>
        <p:nvSpPr>
          <p:cNvPr id="719877" name="Line 5"/>
          <p:cNvSpPr>
            <a:spLocks noChangeShapeType="1"/>
          </p:cNvSpPr>
          <p:nvPr/>
        </p:nvSpPr>
        <p:spPr bwMode="auto">
          <a:xfrm>
            <a:off x="3840144" y="5486400"/>
            <a:ext cx="1143000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b="1"/>
          </a:p>
        </p:txBody>
      </p:sp>
      <p:graphicFrame>
        <p:nvGraphicFramePr>
          <p:cNvPr id="719878" name="Group 6"/>
          <p:cNvGraphicFramePr>
            <a:graphicFrameLocks noGrp="1"/>
          </p:cNvGraphicFramePr>
          <p:nvPr/>
        </p:nvGraphicFramePr>
        <p:xfrm>
          <a:off x="1524000" y="4572000"/>
          <a:ext cx="2127249" cy="1831974"/>
        </p:xfrm>
        <a:graphic>
          <a:graphicData uri="http://schemas.openxmlformats.org/drawingml/2006/table">
            <a:tbl>
              <a:tblPr/>
              <a:tblGrid>
                <a:gridCol w="364465"/>
                <a:gridCol w="360856"/>
                <a:gridCol w="366270"/>
                <a:gridCol w="359052"/>
                <a:gridCol w="364465"/>
                <a:gridCol w="312141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9929" name="Group 57"/>
          <p:cNvGraphicFramePr>
            <a:graphicFrameLocks noGrp="1"/>
          </p:cNvGraphicFramePr>
          <p:nvPr/>
        </p:nvGraphicFramePr>
        <p:xfrm>
          <a:off x="5143500" y="4572000"/>
          <a:ext cx="2171700" cy="1831974"/>
        </p:xfrm>
        <a:graphic>
          <a:graphicData uri="http://schemas.openxmlformats.org/drawingml/2006/table">
            <a:tbl>
              <a:tblPr/>
              <a:tblGrid>
                <a:gridCol w="345420"/>
                <a:gridCol w="342000"/>
                <a:gridCol w="347131"/>
                <a:gridCol w="340289"/>
                <a:gridCol w="345420"/>
                <a:gridCol w="451440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859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bg-BG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Dynamic </a:t>
            </a:r>
            <a:r>
              <a:rPr lang="en-US" dirty="0">
                <a:cs typeface="Times New Roman" pitchFamily="18" charset="0"/>
              </a:rPr>
              <a:t>(pointer-based) implementation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Different forms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Singly-linked and doubly-linked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Sorted and unsorted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Singly-linked </a:t>
            </a:r>
            <a:r>
              <a:rPr lang="en-US" dirty="0" smtClean="0"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en-US" dirty="0" smtClean="0">
                <a:cs typeface="Times New Roman" pitchFamily="18" charset="0"/>
              </a:rPr>
              <a:t>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6227" name="Line 19"/>
          <p:cNvSpPr>
            <a:spLocks noChangeShapeType="1"/>
          </p:cNvSpPr>
          <p:nvPr/>
        </p:nvSpPr>
        <p:spPr bwMode="auto">
          <a:xfrm flipV="1">
            <a:off x="815265" y="5486400"/>
            <a:ext cx="6858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7" name="Group 134"/>
          <p:cNvGraphicFramePr>
            <a:graphicFrameLocks/>
          </p:cNvGraphicFramePr>
          <p:nvPr/>
        </p:nvGraphicFramePr>
        <p:xfrm>
          <a:off x="15412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32938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22057" y="5805564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4" name="Line 16"/>
          <p:cNvSpPr>
            <a:spLocks noChangeShapeType="1"/>
          </p:cNvSpPr>
          <p:nvPr/>
        </p:nvSpPr>
        <p:spPr bwMode="auto">
          <a:xfrm flipV="1">
            <a:off x="2461466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5040648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4208257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67990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5966666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942057" y="506520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8" name="Line 20"/>
          <p:cNvSpPr>
            <a:spLocks noChangeShapeType="1"/>
          </p:cNvSpPr>
          <p:nvPr/>
        </p:nvSpPr>
        <p:spPr bwMode="auto">
          <a:xfrm flipV="1">
            <a:off x="7713457" y="5562600"/>
            <a:ext cx="6096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2053" name="Picture 5" descr="C:\Trash\linked-rings.png"/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0" t="-13334" r="-5263" b="-13334"/>
          <a:stretch>
            <a:fillRect/>
          </a:stretch>
        </p:blipFill>
        <p:spPr bwMode="auto">
          <a:xfrm>
            <a:off x="6858000" y="1828800"/>
            <a:ext cx="19812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8366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(2)</a:t>
            </a:r>
            <a:endParaRPr lang="bg-BG" dirty="0"/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Doubly-linked </a:t>
            </a:r>
            <a:r>
              <a:rPr lang="en-US" dirty="0" smtClean="0"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item </a:t>
            </a:r>
            <a:r>
              <a:rPr lang="en-US" dirty="0">
                <a:cs typeface="Times New Roman" pitchFamily="18" charset="0"/>
              </a:rPr>
              <a:t>has </a:t>
            </a:r>
            <a:r>
              <a:rPr lang="en-US" dirty="0" smtClean="0">
                <a:cs typeface="Times New Roman" pitchFamily="18" charset="0"/>
              </a:rPr>
              <a:t>3 fields: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prev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1010696" y="3200400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Group 134"/>
          <p:cNvGraphicFramePr>
            <a:graphicFrameLocks/>
          </p:cNvGraphicFramePr>
          <p:nvPr/>
        </p:nvGraphicFramePr>
        <p:xfrm>
          <a:off x="724647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533400" y="2677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 flipV="1">
            <a:off x="1705199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07113" y="43333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3" name="Group 134"/>
          <p:cNvGraphicFramePr>
            <a:graphicFrameLocks/>
          </p:cNvGraphicFramePr>
          <p:nvPr/>
        </p:nvGraphicFramePr>
        <p:xfrm>
          <a:off x="2487295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1857599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 flipH="1">
            <a:off x="1010696" y="5374192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4745" y="58674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 flipV="1">
            <a:off x="3467847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4" name="Group 134"/>
          <p:cNvGraphicFramePr>
            <a:graphicFrameLocks/>
          </p:cNvGraphicFramePr>
          <p:nvPr/>
        </p:nvGraphicFramePr>
        <p:xfrm>
          <a:off x="4249943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Line 16"/>
          <p:cNvSpPr>
            <a:spLocks noChangeShapeType="1"/>
          </p:cNvSpPr>
          <p:nvPr/>
        </p:nvSpPr>
        <p:spPr bwMode="auto">
          <a:xfrm flipH="1" flipV="1">
            <a:off x="3620247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5230495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7" name="Group 134"/>
          <p:cNvGraphicFramePr>
            <a:graphicFrameLocks/>
          </p:cNvGraphicFramePr>
          <p:nvPr/>
        </p:nvGraphicFramePr>
        <p:xfrm>
          <a:off x="6012591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Line 16"/>
          <p:cNvSpPr>
            <a:spLocks noChangeShapeType="1"/>
          </p:cNvSpPr>
          <p:nvPr/>
        </p:nvSpPr>
        <p:spPr bwMode="auto">
          <a:xfrm flipH="1" flipV="1">
            <a:off x="5382895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V="1">
            <a:off x="7003191" y="4602144"/>
            <a:ext cx="636905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H="1">
            <a:off x="6564592" y="3200400"/>
            <a:ext cx="237303" cy="49739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24600" y="26670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507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4841" y="1752600"/>
            <a:ext cx="6152732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4546" y="2574024"/>
            <a:ext cx="532445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Auto-Resizable Indexed Lists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540" name="Picture 4" descr="http://dreyersolutions.com/images/chain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48075"/>
            <a:ext cx="4876800" cy="2143125"/>
          </a:xfrm>
          <a:prstGeom prst="roundRect">
            <a:avLst>
              <a:gd name="adj" fmla="val 1057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47695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 using </a:t>
            </a:r>
            <a:r>
              <a:rPr lang="en-US" dirty="0"/>
              <a:t>an array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List&lt;DateTime&gt;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dirty="0"/>
              <a:t> – </a:t>
            </a:r>
            <a:r>
              <a:rPr lang="en-US" dirty="0" smtClean="0"/>
              <a:t>appends given element </a:t>
            </a:r>
            <a:r>
              <a:rPr lang="en-US" dirty="0"/>
              <a:t>at the end</a:t>
            </a:r>
          </a:p>
        </p:txBody>
      </p:sp>
    </p:spTree>
    <p:extLst>
      <p:ext uri="{BB962C8B-B14F-4D97-AF65-F5344CB8AC3E}">
        <p14:creationId xmlns:p14="http://schemas.microsoft.com/office/powerpoint/2010/main" val="1129413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2059</TotalTime>
  <Words>3100</Words>
  <Application>Microsoft Office PowerPoint</Application>
  <PresentationFormat>On-screen Show (4:3)</PresentationFormat>
  <Paragraphs>576</Paragraphs>
  <Slides>51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Calibri</vt:lpstr>
      <vt:lpstr>Cambria</vt:lpstr>
      <vt:lpstr>Consolas</vt:lpstr>
      <vt:lpstr>Corbel</vt:lpstr>
      <vt:lpstr>Courier New</vt:lpstr>
      <vt:lpstr>Symbol</vt:lpstr>
      <vt:lpstr>Times New Roman</vt:lpstr>
      <vt:lpstr>Wingdings</vt:lpstr>
      <vt:lpstr>Wingdings 2</vt:lpstr>
      <vt:lpstr>Telerik Academy</vt:lpstr>
      <vt:lpstr>Linear Data Structures</vt:lpstr>
      <vt:lpstr>Table of Contents</vt:lpstr>
      <vt:lpstr>Lists</vt:lpstr>
      <vt:lpstr>The List ADT</vt:lpstr>
      <vt:lpstr>Static List</vt:lpstr>
      <vt:lpstr>Linked List</vt:lpstr>
      <vt:lpstr>Linked List (2)</vt:lpstr>
      <vt:lpstr>The List&lt;T&gt; Class</vt:lpstr>
      <vt:lpstr>The List&lt;T&gt; Class</vt:lpstr>
      <vt:lpstr>List&lt;T&gt; – Simple Example</vt:lpstr>
      <vt:lpstr>List&lt;T&gt; – Simple Example</vt:lpstr>
      <vt:lpstr>List&lt;T&gt; – Functionality</vt:lpstr>
      <vt:lpstr>List&lt;T&gt; – Functionality (2)</vt:lpstr>
      <vt:lpstr>Primes in an Interval – Example</vt:lpstr>
      <vt:lpstr>Primes in an Interval</vt:lpstr>
      <vt:lpstr>Union and Intersection – Example</vt:lpstr>
      <vt:lpstr>Union and Intersection</vt:lpstr>
      <vt:lpstr>Stacks</vt:lpstr>
      <vt:lpstr>The Stack ADT</vt:lpstr>
      <vt:lpstr>Static Stack</vt:lpstr>
      <vt:lpstr>Linked Stack</vt:lpstr>
      <vt:lpstr>The Stack&lt;T&gt; Class</vt:lpstr>
      <vt:lpstr>The Stack&lt;T&gt; Class</vt:lpstr>
      <vt:lpstr>The Stack&lt;T&gt; Class (2)</vt:lpstr>
      <vt:lpstr>Stack&lt;T&gt; – Example</vt:lpstr>
      <vt:lpstr>Stack&lt;T&gt;</vt:lpstr>
      <vt:lpstr>Matching Brackets – Example</vt:lpstr>
      <vt:lpstr>Matching Brackets – Solution</vt:lpstr>
      <vt:lpstr>Matching Brackets</vt:lpstr>
      <vt:lpstr>Queues</vt:lpstr>
      <vt:lpstr>The Queue ADT</vt:lpstr>
      <vt:lpstr>Static Queue</vt:lpstr>
      <vt:lpstr>Linked Queue</vt:lpstr>
      <vt:lpstr>The Queue&lt;T&gt; Class</vt:lpstr>
      <vt:lpstr>The Queue&lt;T&gt; Class</vt:lpstr>
      <vt:lpstr>The Queue&lt;T&gt; Class (2)</vt:lpstr>
      <vt:lpstr>Queue&lt;T&gt; – Example</vt:lpstr>
      <vt:lpstr>The Queue&lt;T&gt; Class</vt:lpstr>
      <vt:lpstr>Sequence N, N+1, 2*N</vt:lpstr>
      <vt:lpstr>Sequence – Solution with a Queue</vt:lpstr>
      <vt:lpstr>Sequence N, N+1, 2*N</vt:lpstr>
      <vt:lpstr>Summary</vt:lpstr>
      <vt:lpstr>Linear Data Structures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</dc:title>
  <dc:subject>Telerik Software Academy</dc:subject>
  <dc:creator>Svetlin Nakov</dc:creator>
  <cp:keywords>data structures, algorithms, programming, C#, course, telerik software academy, free courses for developers</cp:keywords>
  <cp:lastModifiedBy>Svetlin Nakov</cp:lastModifiedBy>
  <cp:revision>698</cp:revision>
  <dcterms:created xsi:type="dcterms:W3CDTF">2007-12-08T16:03:35Z</dcterms:created>
  <dcterms:modified xsi:type="dcterms:W3CDTF">2013-05-28T15:23:25Z</dcterms:modified>
  <cp:category>computer science, computer programming, software engineering</cp:category>
</cp:coreProperties>
</file>