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1"/>
  </p:notesMasterIdLst>
  <p:handoutMasterIdLst>
    <p:handoutMasterId r:id="rId52"/>
  </p:handoutMasterIdLst>
  <p:sldIdLst>
    <p:sldId id="320" r:id="rId2"/>
    <p:sldId id="321" r:id="rId3"/>
    <p:sldId id="410" r:id="rId4"/>
    <p:sldId id="322" r:id="rId5"/>
    <p:sldId id="314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406" r:id="rId24"/>
    <p:sldId id="335" r:id="rId25"/>
    <p:sldId id="397" r:id="rId26"/>
    <p:sldId id="407" r:id="rId27"/>
    <p:sldId id="398" r:id="rId28"/>
    <p:sldId id="399" r:id="rId29"/>
    <p:sldId id="400" r:id="rId30"/>
    <p:sldId id="401" r:id="rId31"/>
    <p:sldId id="403" r:id="rId32"/>
    <p:sldId id="405" r:id="rId33"/>
    <p:sldId id="411" r:id="rId34"/>
    <p:sldId id="413" r:id="rId35"/>
    <p:sldId id="414" r:id="rId36"/>
    <p:sldId id="423" r:id="rId37"/>
    <p:sldId id="416" r:id="rId38"/>
    <p:sldId id="424" r:id="rId39"/>
    <p:sldId id="417" r:id="rId40"/>
    <p:sldId id="418" r:id="rId41"/>
    <p:sldId id="419" r:id="rId42"/>
    <p:sldId id="425" r:id="rId43"/>
    <p:sldId id="420" r:id="rId44"/>
    <p:sldId id="426" r:id="rId45"/>
    <p:sldId id="421" r:id="rId46"/>
    <p:sldId id="409" r:id="rId47"/>
    <p:sldId id="367" r:id="rId48"/>
    <p:sldId id="408" r:id="rId49"/>
    <p:sldId id="427" r:id="rId5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4F6F0"/>
    <a:srgbClr val="8CF4F2"/>
    <a:srgbClr val="E8FFC8"/>
    <a:srgbClr val="FAF7C8"/>
    <a:srgbClr val="FAF8C8"/>
    <a:srgbClr val="F5FFC2"/>
    <a:srgbClr val="EBFFD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4" autoAdjust="0"/>
    <p:restoredTop sz="94679" autoAdjust="0"/>
  </p:normalViewPr>
  <p:slideViewPr>
    <p:cSldViewPr>
      <p:cViewPr varScale="1">
        <p:scale>
          <a:sx n="49" d="100"/>
          <a:sy n="49" d="100"/>
        </p:scale>
        <p:origin x="-122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09-07-2013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4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09-07-2013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72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3" r:id="rId7"/>
    <p:sldLayoutId id="214748370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akov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mysql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xpress/databas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 SQL</a:t>
            </a:r>
            <a:br>
              <a:rPr lang="en-US" dirty="0" smtClean="0"/>
            </a:br>
            <a:r>
              <a:rPr lang="en-US" dirty="0" smtClean="0"/>
              <a:t>Server and MySQL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646331"/>
          </a:xfrm>
        </p:spPr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4114800" cy="800219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-&quot;Relational"/>
          <p:cNvPicPr>
            <a:picLocks noChangeAspect="1" noChangeArrowheads="1"/>
          </p:cNvPicPr>
          <p:nvPr/>
        </p:nvPicPr>
        <p:blipFill>
          <a:blip r:embed="rId4" cstate="screen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4572000"/>
            <a:ext cx="3429000" cy="1811442"/>
          </a:xfrm>
          <a:prstGeom prst="rect">
            <a:avLst/>
          </a:prstGeom>
          <a:noFill/>
        </p:spPr>
      </p:pic>
      <p:pic>
        <p:nvPicPr>
          <p:cNvPr id="1026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393176" y="609599"/>
            <a:ext cx="2166624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028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2" r="-3634"/>
          <a:stretch/>
        </p:blipFill>
        <p:spPr bwMode="auto">
          <a:xfrm>
            <a:off x="3175000" y="609599"/>
            <a:ext cx="2628900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4" name="Picture 2" descr="http://www.iconspedia.com/uploads/1913906277156034685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637">
            <a:off x="422188" y="2310564"/>
            <a:ext cx="1839248" cy="1839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SQL Server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18784" y="1371600"/>
            <a:ext cx="8070550" cy="4953000"/>
            <a:chOff x="518784" y="1371600"/>
            <a:chExt cx="8070550" cy="4953000"/>
          </a:xfrm>
        </p:grpSpPr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3016709" y="1371600"/>
              <a:ext cx="30540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+mn-lt"/>
                  <a:cs typeface="Arial" pitchFamily="34" charset="0"/>
                </a:rPr>
                <a:t>System Databases</a:t>
              </a:r>
              <a:endParaRPr kumimoji="0" lang="bg-BG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3272617" y="5801380"/>
              <a:ext cx="259718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+mn-lt"/>
                  <a:cs typeface="Arial" pitchFamily="34" charset="0"/>
                </a:rPr>
                <a:t>User Databases</a:t>
              </a:r>
              <a:endParaRPr kumimoji="0" lang="bg-BG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>
              <a:off x="1250142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auto">
            <a:xfrm>
              <a:off x="2899555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4550555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8" name="Line 64"/>
            <p:cNvSpPr>
              <a:spLocks noChangeShapeType="1"/>
            </p:cNvSpPr>
            <p:nvPr/>
          </p:nvSpPr>
          <p:spPr bwMode="auto">
            <a:xfrm>
              <a:off x="6199967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>
              <a:off x="6220605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0" name="Line 66"/>
            <p:cNvSpPr>
              <a:spLocks noChangeShapeType="1"/>
            </p:cNvSpPr>
            <p:nvPr/>
          </p:nvSpPr>
          <p:spPr bwMode="auto">
            <a:xfrm>
              <a:off x="4575955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>
              <a:off x="2932892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2" name="Line 68"/>
            <p:cNvSpPr>
              <a:spLocks noChangeShapeType="1"/>
            </p:cNvSpPr>
            <p:nvPr/>
          </p:nvSpPr>
          <p:spPr bwMode="auto">
            <a:xfrm>
              <a:off x="7849380" y="3284538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7" name="Line 73"/>
            <p:cNvSpPr>
              <a:spLocks noChangeShapeType="1"/>
            </p:cNvSpPr>
            <p:nvPr/>
          </p:nvSpPr>
          <p:spPr bwMode="auto">
            <a:xfrm>
              <a:off x="2072467" y="4216400"/>
              <a:ext cx="493553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 flipV="1">
              <a:off x="529417" y="3540125"/>
              <a:ext cx="8001000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pic>
          <p:nvPicPr>
            <p:cNvPr id="1081" name="Picture 57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367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2" name="Picture 58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955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3" name="Picture 59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955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4" name="Picture 60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367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94" name="Text Box 70"/>
            <p:cNvSpPr txBox="1">
              <a:spLocks noChangeArrowheads="1"/>
            </p:cNvSpPr>
            <p:nvPr/>
          </p:nvSpPr>
          <p:spPr bwMode="auto">
            <a:xfrm>
              <a:off x="2447134" y="2245175"/>
              <a:ext cx="88357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model</a:t>
              </a:r>
              <a:endParaRPr lang="bg-BG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5" name="Text Box 71"/>
            <p:cNvSpPr txBox="1">
              <a:spLocks noChangeArrowheads="1"/>
            </p:cNvSpPr>
            <p:nvPr/>
          </p:nvSpPr>
          <p:spPr bwMode="auto">
            <a:xfrm>
              <a:off x="4023785" y="2244695"/>
              <a:ext cx="105830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tempdb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6" name="Text Box 72"/>
            <p:cNvSpPr txBox="1">
              <a:spLocks noChangeArrowheads="1"/>
            </p:cNvSpPr>
            <p:nvPr/>
          </p:nvSpPr>
          <p:spPr bwMode="auto">
            <a:xfrm>
              <a:off x="5801461" y="2233583"/>
              <a:ext cx="797014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msdb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9" name="Text Box 75"/>
            <p:cNvSpPr txBox="1">
              <a:spLocks noChangeArrowheads="1"/>
            </p:cNvSpPr>
            <p:nvPr/>
          </p:nvSpPr>
          <p:spPr bwMode="auto">
            <a:xfrm>
              <a:off x="7107839" y="2212945"/>
              <a:ext cx="148149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distribution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0" name="Freeform 76"/>
            <p:cNvSpPr>
              <a:spLocks noChangeAspect="1"/>
            </p:cNvSpPr>
            <p:nvPr/>
          </p:nvSpPr>
          <p:spPr bwMode="auto">
            <a:xfrm rot="19623743" flipH="1">
              <a:off x="3137624" y="3734701"/>
              <a:ext cx="1277904" cy="39275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081" y="0"/>
                </a:cxn>
                <a:cxn ang="0">
                  <a:pos x="910" y="159"/>
                </a:cxn>
                <a:cxn ang="0">
                  <a:pos x="1807" y="123"/>
                </a:cxn>
                <a:cxn ang="0">
                  <a:pos x="648" y="271"/>
                </a:cxn>
                <a:cxn ang="0">
                  <a:pos x="915" y="98"/>
                </a:cxn>
                <a:cxn ang="0">
                  <a:pos x="0" y="69"/>
                </a:cxn>
              </a:cxnLst>
              <a:rect l="0" t="0" r="r" b="b"/>
              <a:pathLst>
                <a:path w="1808" h="272">
                  <a:moveTo>
                    <a:pt x="0" y="69"/>
                  </a:moveTo>
                  <a:lnTo>
                    <a:pt x="1081" y="0"/>
                  </a:lnTo>
                  <a:lnTo>
                    <a:pt x="910" y="159"/>
                  </a:lnTo>
                  <a:lnTo>
                    <a:pt x="1807" y="123"/>
                  </a:lnTo>
                  <a:lnTo>
                    <a:pt x="648" y="271"/>
                  </a:lnTo>
                  <a:lnTo>
                    <a:pt x="915" y="98"/>
                  </a:lnTo>
                  <a:lnTo>
                    <a:pt x="0" y="69"/>
                  </a:ln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6350" cap="rnd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pic>
          <p:nvPicPr>
            <p:cNvPr id="1101" name="Picture 77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292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2" name="Picture 78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355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3" name="Picture 79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005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4" name="Text Box 80"/>
            <p:cNvSpPr txBox="1">
              <a:spLocks noChangeArrowheads="1"/>
            </p:cNvSpPr>
            <p:nvPr/>
          </p:nvSpPr>
          <p:spPr bwMode="auto">
            <a:xfrm>
              <a:off x="2572874" y="4464020"/>
              <a:ext cx="7168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pubs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5" name="Text Box 81"/>
            <p:cNvSpPr txBox="1">
              <a:spLocks noChangeArrowheads="1"/>
            </p:cNvSpPr>
            <p:nvPr/>
          </p:nvSpPr>
          <p:spPr bwMode="auto">
            <a:xfrm>
              <a:off x="3883289" y="4464020"/>
              <a:ext cx="138691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Northwind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6" name="Text Box 82"/>
            <p:cNvSpPr txBox="1">
              <a:spLocks noChangeArrowheads="1"/>
            </p:cNvSpPr>
            <p:nvPr/>
          </p:nvSpPr>
          <p:spPr bwMode="auto">
            <a:xfrm>
              <a:off x="6015268" y="4464020"/>
              <a:ext cx="4090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…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pic>
          <p:nvPicPr>
            <p:cNvPr id="62" name="Picture 25" descr="Databa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84" y="2115878"/>
              <a:ext cx="1471612" cy="1203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 Box 70"/>
            <p:cNvSpPr txBox="1">
              <a:spLocks noChangeArrowheads="1"/>
            </p:cNvSpPr>
            <p:nvPr/>
          </p:nvSpPr>
          <p:spPr bwMode="auto">
            <a:xfrm>
              <a:off x="753575" y="2233221"/>
              <a:ext cx="96212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master</a:t>
              </a:r>
              <a:endParaRPr lang="bg-BG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System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meta-database keeping data about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User accounts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Configurable environment variables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System error messages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 prototype for new databases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Tempdb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storage for temporary tables and database objects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MSdb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alerts and scheduled tasks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 SQL Server database consists of two files: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.mdf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file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Contains the core data in the database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Schema, tables data, and other database objects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.ldf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file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Transaction log – keeps track of transactions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need both these files to use the database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 rot="244431">
            <a:off x="981666" y="1705629"/>
            <a:ext cx="4072193" cy="2038497"/>
          </a:xfrm>
          <a:prstGeom prst="roundRect">
            <a:avLst>
              <a:gd name="adj" fmla="val 6431"/>
            </a:avLst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191000"/>
            <a:ext cx="5486400" cy="160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Authentication</a:t>
            </a:r>
            <a:endParaRPr lang="en-US" dirty="0"/>
          </a:p>
        </p:txBody>
      </p:sp>
      <p:pic>
        <p:nvPicPr>
          <p:cNvPr id="25602" name="Picture 2" descr="http://www.quietmove.com/images/512x512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066800"/>
            <a:ext cx="4343400" cy="2933700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Connecting to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Connecting to SQL Server requires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server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DB instance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SQLEXPRESS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database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Username / password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if using SQL Server authentication)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authentication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</a:t>
            </a:r>
          </a:p>
          <a:p>
            <a:pPr lvl="1"/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using</a:t>
            </a:r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Windows user credentials</a:t>
            </a:r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Mixed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both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SQL Server)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Users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 user has certain permissions and roles for a database (Database User Account)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role defines a group of users with the same permissions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There are 3 types of roles in MS SQL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server roles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database roles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User-defined database roles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Database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maintains all default permissions for users in a database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Db_owner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performs any database role activity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Db_accessadmin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add or remove database users, groups, and roles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Db_ddladmin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add, modify, or drop database objects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Db_securityadmin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assign statement and object permissions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Others…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534" y="762000"/>
            <a:ext cx="70104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410200"/>
            <a:ext cx="7010400" cy="95488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Powerful Management Tool for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Administrators and Developers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628563"/>
            <a:ext cx="3709987" cy="241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http://sourcemaking.com/files/sm/images/hammer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703">
            <a:off x="1521081" y="3116094"/>
            <a:ext cx="1173380" cy="1790700"/>
          </a:xfrm>
          <a:prstGeom prst="roundRect">
            <a:avLst>
              <a:gd name="adj" fmla="val 7479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21507" name="Picture 3" descr="http://www.araelium.com/images/masthead/home_querious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7027">
            <a:off x="6170074" y="3412825"/>
            <a:ext cx="1567512" cy="16990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906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(SSMS)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(SSMS) is a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powerful graphical DB management tool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Administrate databases (create, modify, backup / restore DB)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Create and modify E/R diagrams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View / modify table data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other DB objects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 SQL queries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Free and easy to use tool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Works with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SQL Server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67" y="1371600"/>
            <a:ext cx="7242392" cy="5029200"/>
          </a:xfrm>
          <a:prstGeom prst="roundRect">
            <a:avLst>
              <a:gd name="adj" fmla="val 1405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Trash\book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29139"/>
            <a:ext cx="1905000" cy="2733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2012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Intro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Authentication and Permissions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SQL Server Database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Through Backups and Restore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Detaching and Attaching 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324600" y="4838700"/>
            <a:ext cx="2286000" cy="1448878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Server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61950" indent="-361950">
              <a:tabLst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can use SSMS to create database user / give permissions to Windows users</a:t>
            </a:r>
          </a:p>
          <a:p>
            <a:pPr marL="361950" indent="-361950">
              <a:tabLst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Follow these steps: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Right click on the [Security / Login] folder in Object Explorer and choose "New Login…"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4038600"/>
            <a:ext cx="4276726" cy="2362200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Server Account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814388" lvl="1" indent="-457200">
              <a:buFont typeface="+mj-lt"/>
              <a:buAutoNum type="arabicPeriod" startAt="2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next dialog click the [Search] button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Select one of the Windows accounts in a typical Windows fashion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Leave the authentication method set to Windows authentication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[OK]</a:t>
            </a:r>
          </a:p>
          <a:p>
            <a:pPr marL="627063" lvl="1" indent="-279400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Thus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you create an SQL Server User account</a:t>
            </a:r>
          </a:p>
          <a:p>
            <a:pPr marL="989013" lvl="2" indent="-349250"/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Account permissions could be assigned later</a:t>
            </a:r>
          </a:p>
          <a:p>
            <a:pPr marL="696913" lvl="1" indent="-349250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administrators already have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Database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Right click on the "Security" under some of the databases and choose "New" 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"User"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Enter username and select one of the Server accounts to use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Assign the roles for this user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[OK] to confirm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selecting the [Name-of-Database]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"Properties"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"Permissions" you can also set specific permissions for the accounts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52400"/>
            <a:ext cx="5181600" cy="914400"/>
          </a:xfrm>
        </p:spPr>
        <p:txBody>
          <a:bodyPr/>
          <a:lstStyle/>
          <a:p>
            <a:r>
              <a:rPr lang="en-US" dirty="0" smtClean="0"/>
              <a:t>Creating Database Users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38696"/>
            <a:ext cx="5638800" cy="5062104"/>
          </a:xfrm>
          <a:prstGeom prst="roundRect">
            <a:avLst>
              <a:gd name="adj" fmla="val 1334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267200"/>
            <a:ext cx="73914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Creating Accounts and Assigning Permissions in SQL Server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5715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7410" name="Picture 2" descr="http://www.ohanaware.com/weblog/wp-content/uploads/2009/07/Permissions-Rese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398" y="762000"/>
            <a:ext cx="3746202" cy="3287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Using SQL Server Management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can be used to visually edit the structure or data in a database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 can execute T-SQL queries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Select the database you want to work with in the Object Explorer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the [New Query] button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Write the query in the window to the right of Object Explorer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the [Execute] button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SQL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50" y="1417342"/>
            <a:ext cx="7971750" cy="4785316"/>
          </a:xfrm>
          <a:prstGeom prst="roundRect">
            <a:avLst>
              <a:gd name="adj" fmla="val 1623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267200"/>
            <a:ext cx="7543800" cy="1066800"/>
          </a:xfrm>
        </p:spPr>
        <p:txBody>
          <a:bodyPr/>
          <a:lstStyle/>
          <a:p>
            <a:pPr algn="ctr">
              <a:lnSpc>
                <a:spcPts val="45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Executing Simple SQL Queries in SQL Server Management Studio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562600"/>
            <a:ext cx="25146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www.lalala.fr/blog/wp-content/uploads/2008/04/pf_sql_icon_ba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90" y="1295400"/>
            <a:ext cx="2409826" cy="2424608"/>
          </a:xfrm>
          <a:prstGeom prst="roundRect">
            <a:avLst>
              <a:gd name="adj" fmla="val 2989"/>
            </a:avLst>
          </a:prstGeom>
          <a:noFill/>
        </p:spPr>
      </p:pic>
      <p:pic>
        <p:nvPicPr>
          <p:cNvPr id="15364" name="Picture 4" descr="http://2.bp.blogspot.com/_yffYSUdSwVc/SdHyporUXjI/AAAAAAAAAJA/OaEqw4ilVQQ/s320/Linq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3432" r="9333" b="9505"/>
          <a:stretch>
            <a:fillRect/>
          </a:stretch>
        </p:blipFill>
        <p:spPr bwMode="auto">
          <a:xfrm>
            <a:off x="1905000" y="1295401"/>
            <a:ext cx="2327103" cy="2438400"/>
          </a:xfrm>
          <a:prstGeom prst="roundRect">
            <a:avLst>
              <a:gd name="adj" fmla="val 2754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219200"/>
            <a:ext cx="5486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an SQL Server Database</a:t>
            </a:r>
            <a:endParaRPr lang="en-US" dirty="0"/>
          </a:p>
        </p:txBody>
      </p:sp>
      <p:pic>
        <p:nvPicPr>
          <p:cNvPr id="14338" name="Picture 2" descr="http://www.core-consultancy.com/images-design/image-busines-continu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94424"/>
            <a:ext cx="6972300" cy="2825376"/>
          </a:xfrm>
          <a:prstGeom prst="roundRect">
            <a:avLst>
              <a:gd name="adj" fmla="val 3910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SQL Server 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Necessary when we install a certain application at the customer environment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Ways of moving an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backup and restore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Create backup and restore it on the other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detaching and attaching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database files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2 servers must be the same versions!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dumping the database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script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Not supported in SSMS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Trash\book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229139"/>
            <a:ext cx="1905000" cy="2733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Intro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Community Server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Services, Start, Stop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Authentication and Login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Console Client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Workbench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phpMyAdmin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Tool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MySQL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2" r="-3634"/>
          <a:stretch/>
        </p:blipFill>
        <p:spPr bwMode="auto">
          <a:xfrm>
            <a:off x="5943600" y="4800600"/>
            <a:ext cx="2628900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15542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by Backup and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Backup and restore database through SSMS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19500"/>
            <a:ext cx="6791325" cy="2781300"/>
          </a:xfrm>
          <a:prstGeom prst="rect">
            <a:avLst/>
          </a:prstGeom>
          <a:ln w="12700">
            <a:solidFill>
              <a:schemeClr val="accent5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828800"/>
            <a:ext cx="5086350" cy="2552700"/>
          </a:xfrm>
          <a:prstGeom prst="rect">
            <a:avLst/>
          </a:prstGeom>
          <a:ln w="12700">
            <a:solidFill>
              <a:schemeClr val="accent5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DB by Detaching and Attaching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 the source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Choose the database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From the context menu we choose the Detach command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 copy the database files from the source server to the destination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&lt;database_name&gt;.mdf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&lt;database_name&gt;.ldf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45000"/>
            <a:ext cx="6324600" cy="1219200"/>
          </a:xfrm>
        </p:spPr>
        <p:txBody>
          <a:bodyPr/>
          <a:lstStyle/>
          <a:p>
            <a:pPr algn="ctr">
              <a:lnSpc>
                <a:spcPts val="45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Database by Detaching and Attaching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http://ecommerce.destinyassoc.com/images/backup_tool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034" y="1244600"/>
            <a:ext cx="43053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953001"/>
            <a:ext cx="7467600" cy="685800"/>
          </a:xfrm>
        </p:spPr>
        <p:txBody>
          <a:bodyPr/>
          <a:lstStyle/>
          <a:p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79280"/>
            <a:ext cx="64008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dirty="0"/>
          </a:p>
        </p:txBody>
      </p:sp>
      <p:pic>
        <p:nvPicPr>
          <p:cNvPr id="9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2" r="-3634"/>
          <a:stretch/>
        </p:blipFill>
        <p:spPr bwMode="auto">
          <a:xfrm>
            <a:off x="1905000" y="1779894"/>
            <a:ext cx="5053482" cy="2639706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33796" name="Picture 4" descr="http://www.trainingspot.com/images/SQL2008_icon_larg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0004">
            <a:off x="6095307" y="899868"/>
            <a:ext cx="1698713" cy="1760051"/>
          </a:xfrm>
          <a:prstGeom prst="roundRect">
            <a:avLst>
              <a:gd name="adj" fmla="val 370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1967">
            <a:off x="1264974" y="982526"/>
            <a:ext cx="3577397" cy="2133002"/>
          </a:xfrm>
          <a:prstGeom prst="roundRect">
            <a:avLst>
              <a:gd name="adj" fmla="val 2538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1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MySQL?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MySQL Database Server</a:t>
            </a:r>
          </a:p>
          <a:p>
            <a:pPr lvl="1"/>
            <a:r>
              <a:rPr lang="en-US" dirty="0" smtClean="0"/>
              <a:t>MySQL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open-source</a:t>
            </a:r>
            <a:r>
              <a:rPr lang="en-US" dirty="0" smtClean="0"/>
              <a:t> DB server (RDBMS)</a:t>
            </a:r>
          </a:p>
          <a:p>
            <a:pPr lvl="1"/>
            <a:r>
              <a:rPr lang="en-US" dirty="0" smtClean="0"/>
              <a:t>World's most-popular open-source database</a:t>
            </a:r>
          </a:p>
          <a:p>
            <a:pPr lvl="1"/>
            <a:r>
              <a:rPr lang="en-US" dirty="0" smtClean="0"/>
              <a:t>Mostly used to power web sites and small apps</a:t>
            </a:r>
          </a:p>
          <a:p>
            <a:pPr lvl="1"/>
            <a:r>
              <a:rPr lang="en-US" dirty="0" smtClean="0"/>
              <a:t>Supports concurrency,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transactions</a:t>
            </a:r>
            <a:r>
              <a:rPr lang="en-US" dirty="0" smtClean="0"/>
              <a:t> (full ACID)</a:t>
            </a:r>
          </a:p>
          <a:p>
            <a:pPr lvl="1"/>
            <a:r>
              <a:rPr lang="en-US" dirty="0" smtClean="0"/>
              <a:t>Stored procedures, views, triggers, partitioning</a:t>
            </a:r>
          </a:p>
          <a:p>
            <a:pPr lvl="1"/>
            <a:r>
              <a:rPr lang="en-US" dirty="0"/>
              <a:t>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clustering</a:t>
            </a:r>
            <a:r>
              <a:rPr lang="en-US" dirty="0"/>
              <a:t> and </a:t>
            </a:r>
            <a:r>
              <a:rPr lang="en-US" dirty="0" smtClean="0"/>
              <a:t>replication</a:t>
            </a:r>
          </a:p>
          <a:p>
            <a:r>
              <a:rPr lang="en-US" dirty="0" smtClean="0"/>
              <a:t>Free and paid editions</a:t>
            </a:r>
          </a:p>
          <a:p>
            <a:pPr lvl="1"/>
            <a:r>
              <a:rPr lang="en-US" dirty="0" smtClean="0"/>
              <a:t>Community Server, Enterprise, Cluster CGE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50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Community Server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fr-FR" dirty="0"/>
              <a:t>MySQL Community Server</a:t>
            </a:r>
            <a:endParaRPr lang="en-US" dirty="0" smtClean="0"/>
          </a:p>
          <a:p>
            <a:pPr lvl="1"/>
            <a:r>
              <a:rPr lang="en-US" dirty="0" smtClean="0"/>
              <a:t>The free open-source MySQL edition</a:t>
            </a:r>
          </a:p>
          <a:p>
            <a:pPr lvl="1"/>
            <a:r>
              <a:rPr lang="en-US" dirty="0" smtClean="0"/>
              <a:t>Windows: </a:t>
            </a:r>
          </a:p>
          <a:p>
            <a:pPr lvl="2"/>
            <a:r>
              <a:rPr lang="en-US" dirty="0" smtClean="0"/>
              <a:t>Pre-packaged installer available from </a:t>
            </a:r>
            <a:r>
              <a:rPr lang="fr-FR" dirty="0">
                <a:hlinkClick r:id="rId2"/>
              </a:rPr>
              <a:t>http://dev.mysql.com/downloads/mysql/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Linux: </a:t>
            </a:r>
          </a:p>
          <a:p>
            <a:pPr lvl="2"/>
            <a:r>
              <a:rPr lang="en-US" dirty="0" smtClean="0"/>
              <a:t>Available through the package managers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apt-get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install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mysql-server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yum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install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mysql-server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74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Storage Engines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MyISAM</a:t>
            </a:r>
          </a:p>
          <a:p>
            <a:pPr lvl="1"/>
            <a:r>
              <a:rPr lang="en-US" dirty="0" smtClean="0"/>
              <a:t>Fast, non-transactional </a:t>
            </a:r>
            <a:r>
              <a:rPr lang="en-US" dirty="0" smtClean="0">
                <a:sym typeface="Wingdings" pitchFamily="2" charset="2"/>
              </a:rPr>
              <a:t> unreliable, forget it!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InnoDB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Fully ACID transactional, highly reliable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Recommended for most applications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Memory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Ultra-fast, non-persistent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CSV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Stores the data in CSV (text) files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90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Services, Start, Stop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r>
              <a:rPr lang="en-US" dirty="0" smtClean="0"/>
              <a:t>MySQL Services</a:t>
            </a:r>
          </a:p>
          <a:p>
            <a:pPr lvl="1"/>
            <a:r>
              <a:rPr lang="en-US" dirty="0" smtClean="0"/>
              <a:t>Just one service (in Windows):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MySQL56</a:t>
            </a:r>
          </a:p>
          <a:p>
            <a:pPr lvl="1"/>
            <a:r>
              <a:rPr lang="en-US" dirty="0" smtClean="0"/>
              <a:t>Starting: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MySQL56</a:t>
            </a:r>
          </a:p>
          <a:p>
            <a:pPr lvl="1"/>
            <a:r>
              <a:rPr lang="en-US" dirty="0" smtClean="0"/>
              <a:t>Stopping: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MySQL56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597276"/>
            <a:ext cx="6310026" cy="282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946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://tsg.eng.fau.edu/wp-content/uploads/2010/09/phpmyadm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6009409" cy="33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1031080"/>
            <a:ext cx="8382000" cy="914400"/>
          </a:xfrm>
        </p:spPr>
        <p:txBody>
          <a:bodyPr/>
          <a:lstStyle/>
          <a:p>
            <a:r>
              <a:rPr lang="en-US" dirty="0" smtClean="0"/>
              <a:t>MySQL Administration Tools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1869280"/>
            <a:ext cx="8534400" cy="797720"/>
          </a:xfrm>
        </p:spPr>
        <p:txBody>
          <a:bodyPr/>
          <a:lstStyle/>
          <a:p>
            <a:r>
              <a:rPr lang="en-US" dirty="0" smtClean="0"/>
              <a:t>The Console Client, MySQL Workbench, </a:t>
            </a:r>
            <a:r>
              <a:rPr lang="en-US" noProof="1" smtClean="0"/>
              <a:t>phpMyAdmin</a:t>
            </a:r>
            <a:endParaRPr lang="en-US" noProof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48681"/>
            <a:ext cx="2933700" cy="259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25" y="4134486"/>
            <a:ext cx="3962400" cy="227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codedog.net/wp-content/uploads/2013/02/phpMyAdmin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86809"/>
            <a:ext cx="2590800" cy="18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787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Authentication and Login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uses traditional username / password authentication</a:t>
            </a:r>
          </a:p>
          <a:p>
            <a:pPr lvl="1"/>
            <a:r>
              <a:rPr lang="en-US" dirty="0" smtClean="0"/>
              <a:t>The administrator's user is: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root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default password is specified during</a:t>
            </a:r>
            <a:br>
              <a:rPr lang="en-US" dirty="0" smtClean="0"/>
            </a:br>
            <a:r>
              <a:rPr lang="en-US" dirty="0" smtClean="0"/>
              <a:t>the installation process</a:t>
            </a:r>
          </a:p>
          <a:p>
            <a:r>
              <a:rPr lang="en-US" dirty="0" smtClean="0"/>
              <a:t>Connecting through the</a:t>
            </a:r>
            <a:br>
              <a:rPr lang="en-US" dirty="0" smtClean="0"/>
            </a:br>
            <a:r>
              <a:rPr lang="en-US" dirty="0" smtClean="0"/>
              <a:t>console client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–u root -p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 world;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 * from city limit 100;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05200"/>
            <a:ext cx="2781300" cy="24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06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2326067" y="1525832"/>
            <a:ext cx="4325260" cy="2741368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scene3d>
            <a:camera prst="perspectiveRight"/>
            <a:lightRig rig="threePt" dir="t"/>
          </a:scene3d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953001"/>
            <a:ext cx="6400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MS SQL Server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79280"/>
            <a:ext cx="64008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dirty="0"/>
          </a:p>
        </p:txBody>
      </p:sp>
      <p:pic>
        <p:nvPicPr>
          <p:cNvPr id="5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05">
            <a:off x="5245781" y="1080914"/>
            <a:ext cx="3093671" cy="2286000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3796" name="Picture 4" descr="http://www.trainingspot.com/images/SQL2008_icon_larg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1619">
            <a:off x="1009014" y="1214475"/>
            <a:ext cx="1564490" cy="1760051"/>
          </a:xfrm>
          <a:prstGeom prst="roundRect">
            <a:avLst>
              <a:gd name="adj" fmla="val 370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56923"/>
            <a:ext cx="7924800" cy="685800"/>
          </a:xfrm>
        </p:spPr>
        <p:txBody>
          <a:bodyPr/>
          <a:lstStyle/>
          <a:p>
            <a:r>
              <a:rPr lang="fr-FR" dirty="0"/>
              <a:t>MySQL Console Client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85940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962878"/>
            <a:ext cx="6629400" cy="383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924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Workbench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Workbench is free open-source GUI administration tool for MySQL</a:t>
            </a:r>
          </a:p>
          <a:p>
            <a:pPr lvl="1"/>
            <a:r>
              <a:rPr lang="en-US" dirty="0"/>
              <a:t>Execute SQL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Browse </a:t>
            </a:r>
            <a:r>
              <a:rPr lang="en-US" dirty="0"/>
              <a:t>/ edit table data</a:t>
            </a:r>
          </a:p>
          <a:p>
            <a:pPr lvl="1"/>
            <a:r>
              <a:rPr lang="en-US" dirty="0" smtClean="0"/>
              <a:t>Create / modify relational schema</a:t>
            </a:r>
          </a:p>
          <a:p>
            <a:pPr lvl="1"/>
            <a:r>
              <a:rPr lang="en-US" dirty="0" smtClean="0"/>
              <a:t>DB design  (E/R diagrams)</a:t>
            </a:r>
          </a:p>
          <a:p>
            <a:pPr lvl="2"/>
            <a:r>
              <a:rPr lang="en-US" dirty="0" smtClean="0"/>
              <a:t>Forward / reverse</a:t>
            </a:r>
            <a:br>
              <a:rPr lang="en-US" dirty="0" smtClean="0"/>
            </a:br>
            <a:r>
              <a:rPr lang="en-US" dirty="0" smtClean="0"/>
              <a:t>engineering</a:t>
            </a:r>
          </a:p>
          <a:p>
            <a:pPr lvl="1"/>
            <a:r>
              <a:rPr lang="en-US" dirty="0" smtClean="0"/>
              <a:t>Visualize query plan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528185"/>
            <a:ext cx="3183835" cy="183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427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98280"/>
            <a:ext cx="7924800" cy="685800"/>
          </a:xfrm>
        </p:spPr>
        <p:txBody>
          <a:bodyPr/>
          <a:lstStyle/>
          <a:p>
            <a:r>
              <a:rPr lang="fr-FR" dirty="0"/>
              <a:t>MySQL </a:t>
            </a:r>
            <a:r>
              <a:rPr lang="fr-FR" dirty="0" smtClean="0"/>
              <a:t>Workbench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6034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8" y="889674"/>
            <a:ext cx="7368512" cy="423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122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phpMyAdmin Tool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phpMyAdmin</a:t>
            </a:r>
            <a:r>
              <a:rPr lang="en-US" dirty="0" smtClean="0"/>
              <a:t> Tool</a:t>
            </a:r>
          </a:p>
          <a:p>
            <a:pPr lvl="1"/>
            <a:r>
              <a:rPr lang="en-US" dirty="0" smtClean="0"/>
              <a:t>Web-based open-source MySQL admin tool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" name="Picture 8" descr="http://tsg.eng.fau.edu/wp-content/uploads/2010/09/phpmyadm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489200"/>
            <a:ext cx="6944592" cy="38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615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3980"/>
            <a:ext cx="7924800" cy="685800"/>
          </a:xfrm>
        </p:spPr>
        <p:txBody>
          <a:bodyPr/>
          <a:lstStyle/>
          <a:p>
            <a:r>
              <a:rPr lang="fr-FR" dirty="0" smtClean="0"/>
              <a:t>phpMyAdmin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920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5362" name="Picture 2" descr="http://docs.rackspace.com/cdb/api/v1.0/cdb-getting-started/content/figures/1/images/phpMyAdmi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7050" y="999690"/>
            <a:ext cx="8083550" cy="387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006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Moving a MySQL Database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move MySQL database to another location</a:t>
            </a:r>
          </a:p>
          <a:p>
            <a:pPr lvl="1"/>
            <a:r>
              <a:rPr lang="en-US" dirty="0" smtClean="0"/>
              <a:t>Use SQL export / SQL import feature</a:t>
            </a:r>
          </a:p>
          <a:p>
            <a:r>
              <a:rPr lang="en-US" dirty="0" smtClean="0"/>
              <a:t>Export a database to SQL script</a:t>
            </a:r>
          </a:p>
          <a:p>
            <a:pPr lvl="1"/>
            <a:r>
              <a:rPr lang="en-US" dirty="0" smtClean="0"/>
              <a:t>MySQL Workbench </a:t>
            </a:r>
            <a:r>
              <a:rPr lang="en-US" dirty="0" smtClean="0">
                <a:sym typeface="Wingdings" pitchFamily="2" charset="2"/>
              </a:rPr>
              <a:t> Server Administration  Data Export  Export to Self-Contained File</a:t>
            </a:r>
          </a:p>
          <a:p>
            <a:pPr lvl="1"/>
            <a:r>
              <a:rPr lang="en-US" noProof="1" smtClean="0">
                <a:sym typeface="Wingdings" pitchFamily="2" charset="2"/>
              </a:rPr>
              <a:t>phpMyAdmin</a:t>
            </a:r>
            <a:r>
              <a:rPr lang="en-US" dirty="0" smtClean="0">
                <a:sym typeface="Wingdings" pitchFamily="2" charset="2"/>
              </a:rPr>
              <a:t>  Export  SQL</a:t>
            </a:r>
          </a:p>
          <a:p>
            <a:r>
              <a:rPr lang="en-US" dirty="0" smtClean="0">
                <a:sym typeface="Wingdings" pitchFamily="2" charset="2"/>
              </a:rPr>
              <a:t>Import a database from SQL script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Just execute the script in Workbench</a:t>
            </a:r>
          </a:p>
          <a:p>
            <a:pPr lvl="1"/>
            <a:r>
              <a:rPr lang="en-US" noProof="1" smtClean="0">
                <a:sym typeface="Wingdings" pitchFamily="2" charset="2"/>
              </a:rPr>
              <a:t>phpMyAdmin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Import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SQL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9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Introduction to SQL</a:t>
            </a:r>
            <a:br>
              <a:rPr lang="en-US" dirty="0"/>
            </a:br>
            <a:r>
              <a:rPr lang="en-US" dirty="0"/>
              <a:t>Server and MySQL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46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2501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/>
              <a:t>Download and install SQL Server Express. Install also SQL Server Management Studio Express (this could take some effort but be persistent).</a:t>
            </a:r>
            <a:endParaRPr lang="en-US" sz="28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 to the SQL Server with SQL Server Management Studio. Use Windows authentication.</a:t>
            </a: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new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Pubs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create new login with permissions to connect to it. Execute the script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install_pubs.sql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to populate the DB contents.</a:t>
            </a: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Attach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(use the files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Northwind.mdf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Northwind.ldf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 to 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SQL Server and connect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Backup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into a file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northwind-backup.bak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restore it as database named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Export the entire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database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as SQL script.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Use [Tasks] -&gt; [Generate Scripts]. Ensure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you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have exported table data rows (not only the schema).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execute the script in it to create the database and populate table data.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Detatch the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attach it on another computer in the training lab. In case of name collision, preliminary rename the database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Download and install MySQL Community Server  + MySQL Workbench + the sample databases.</a:t>
            </a:r>
          </a:p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Export the MySQL sample database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world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" as SQL script.</a:t>
            </a:r>
          </a:p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Modify the script and execute it to restore the database world as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worldNew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".</a:t>
            </a:r>
          </a:p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 through the MySQL console client and list the first 20 tons from the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database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worldNew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".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endParaRPr lang="en-US" sz="28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Microsoft SQL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MS SQL Server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a Relational Database Management System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(RDBMS) from Microsoft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main language supported in SQL Server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Transact SQL (T-SQL), an extension of SQL</a:t>
            </a:r>
          </a:p>
          <a:p>
            <a:pPr lvl="1">
              <a:buSzPct val="70000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Powerful, trustworthy, easy-to-use DB server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most recent version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Server 2012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Works only on Windows systems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free distribution exists (SQL Server Express)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http://www.microsoft.com/express/database/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Services of SQL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20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– the database engine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Responsible for database management, data storage, queries, data manipulation, data integrity, transactions, locking, users, security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Executes SQL / T-SQL queries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Agent – DB monitoring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Executes scheduled tasks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Monitors SQL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Sends notifications about problems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Services in SQL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20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12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Distributed Transaction Coordinator (MSDTC)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Manages database transactions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Supports transactions that span multiple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Coordinates committing the distributed transaction across all the servers that are enlisted in the transaction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Implements 2-phase commit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443976" y="5027583"/>
            <a:ext cx="2166624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8560">
            <a:off x="3880629" y="2729829"/>
            <a:ext cx="4179251" cy="3088165"/>
          </a:xfrm>
          <a:prstGeom prst="roundRect">
            <a:avLst>
              <a:gd name="adj" fmla="val 2714"/>
            </a:avLst>
          </a:prstGeom>
          <a:noFill/>
          <a:ln w="12700">
            <a:solidFill>
              <a:schemeClr val="accent5">
                <a:lumMod val="75000"/>
              </a:schemeClr>
            </a:solidFill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0722" name="Picture 2" descr="http://icons-search.com/img/vistaicons/ivista_icon_pack.zip/PNG-Others-Web_Database.png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9" y="2971800"/>
            <a:ext cx="3048000" cy="3048000"/>
          </a:xfrm>
          <a:prstGeom prst="rect">
            <a:avLst/>
          </a:prstGeom>
          <a:noFill/>
        </p:spPr>
      </p:pic>
      <p:pic>
        <p:nvPicPr>
          <p:cNvPr id="11" name="Picture 78" descr="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09" y="3687762"/>
            <a:ext cx="1471613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81"/>
          <p:cNvSpPr txBox="1">
            <a:spLocks noChangeArrowheads="1"/>
          </p:cNvSpPr>
          <p:nvPr/>
        </p:nvSpPr>
        <p:spPr bwMode="auto">
          <a:xfrm>
            <a:off x="6564395" y="3763962"/>
            <a:ext cx="797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msdb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7" name="Picture 78" descr="Databa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09" y="3429000"/>
            <a:ext cx="147161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2509" y="1447800"/>
            <a:ext cx="6553200" cy="685800"/>
          </a:xfrm>
        </p:spPr>
        <p:txBody>
          <a:bodyPr>
            <a:prstTxWarp prst="textChevron">
              <a:avLst/>
            </a:prstTxWarp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8" name="Text Box 81"/>
          <p:cNvSpPr txBox="1">
            <a:spLocks noChangeArrowheads="1"/>
          </p:cNvSpPr>
          <p:nvPr/>
        </p:nvSpPr>
        <p:spPr bwMode="auto">
          <a:xfrm>
            <a:off x="4745443" y="3562290"/>
            <a:ext cx="13869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Northwind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5" name="Picture 78" descr="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09" y="4191000"/>
            <a:ext cx="1471613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1"/>
          <p:cNvSpPr txBox="1">
            <a:spLocks noChangeArrowheads="1"/>
          </p:cNvSpPr>
          <p:nvPr/>
        </p:nvSpPr>
        <p:spPr bwMode="auto">
          <a:xfrm>
            <a:off x="3842951" y="4248090"/>
            <a:ext cx="10583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tempdb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9" name="Picture 78" descr="Data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09" y="4373562"/>
            <a:ext cx="1471613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81"/>
          <p:cNvSpPr txBox="1">
            <a:spLocks noChangeArrowheads="1"/>
          </p:cNvSpPr>
          <p:nvPr/>
        </p:nvSpPr>
        <p:spPr bwMode="auto">
          <a:xfrm>
            <a:off x="5497595" y="4405282"/>
            <a:ext cx="797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msdb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15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 rot="244431">
            <a:off x="2065140" y="2602357"/>
            <a:ext cx="2966774" cy="1485136"/>
          </a:xfrm>
          <a:prstGeom prst="roundRect">
            <a:avLst>
              <a:gd name="adj" fmla="val 6431"/>
            </a:avLst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has system and user databases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System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Maintain internal information about MS SQL Server as a system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Don't play with them!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Databases created by users (developers)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Store user's schemas and data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 the system databases internally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5162</TotalTime>
  <Words>1662</Words>
  <Application>Microsoft Office PowerPoint</Application>
  <PresentationFormat>On-screen Show (4:3)</PresentationFormat>
  <Paragraphs>299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Telerik Academy</vt:lpstr>
      <vt:lpstr>Introduction to SQL Server and MySQL</vt:lpstr>
      <vt:lpstr>Table of Contents</vt:lpstr>
      <vt:lpstr>Table of Contents (2)</vt:lpstr>
      <vt:lpstr>MS SQL Server 2012</vt:lpstr>
      <vt:lpstr>What is Microsoft SQL Server?</vt:lpstr>
      <vt:lpstr>Services of SQL Server 2012</vt:lpstr>
      <vt:lpstr>Services in SQL Server 2012 (2)</vt:lpstr>
      <vt:lpstr>SQL Server Databases</vt:lpstr>
      <vt:lpstr>SQL Server Databases</vt:lpstr>
      <vt:lpstr>Types of SQL Server Databases</vt:lpstr>
      <vt:lpstr>System Databases</vt:lpstr>
      <vt:lpstr>SQL Server Databases</vt:lpstr>
      <vt:lpstr>SQL Server Authentication</vt:lpstr>
      <vt:lpstr>Connecting to SQL Server</vt:lpstr>
      <vt:lpstr>SQL Server Users Permissions</vt:lpstr>
      <vt:lpstr>Fixed Database Roles</vt:lpstr>
      <vt:lpstr>SQL Server Management Studio</vt:lpstr>
      <vt:lpstr>SQL Server Management Studio (SSMS)</vt:lpstr>
      <vt:lpstr>SQL Server Management Studio – Screenshot</vt:lpstr>
      <vt:lpstr>SSMS Setting Server Account</vt:lpstr>
      <vt:lpstr>SSMS Setting Server Account (2)</vt:lpstr>
      <vt:lpstr>SSMS Setting Database Account</vt:lpstr>
      <vt:lpstr>Creating Database Users – Screenshot</vt:lpstr>
      <vt:lpstr>Creating Accounts and Assigning Permissions in SQL Server</vt:lpstr>
      <vt:lpstr>Using SQL Server Management Studio</vt:lpstr>
      <vt:lpstr>Executing SQL – Screenshot</vt:lpstr>
      <vt:lpstr>Executing Simple SQL Queries in SQL Server Management Studio</vt:lpstr>
      <vt:lpstr>Moving an SQL Server Database</vt:lpstr>
      <vt:lpstr>Moving a SQL Server  Database</vt:lpstr>
      <vt:lpstr>Moving by Backup and Restore</vt:lpstr>
      <vt:lpstr>Moving DB by Detaching and Attaching</vt:lpstr>
      <vt:lpstr>Moving a Database by Detaching and Attaching</vt:lpstr>
      <vt:lpstr>MySQL Server</vt:lpstr>
      <vt:lpstr>What is MySQL?</vt:lpstr>
      <vt:lpstr>MySQL Community Server</vt:lpstr>
      <vt:lpstr>MySQL Storage Engines</vt:lpstr>
      <vt:lpstr>MySQL Services, Start, Stop</vt:lpstr>
      <vt:lpstr>MySQL Administration Tools</vt:lpstr>
      <vt:lpstr>Authentication and Login</vt:lpstr>
      <vt:lpstr>MySQL Console Client</vt:lpstr>
      <vt:lpstr>MySQL Workbench</vt:lpstr>
      <vt:lpstr>MySQL Workbench</vt:lpstr>
      <vt:lpstr>phpMyAdmin Tool</vt:lpstr>
      <vt:lpstr>phpMyAdmin</vt:lpstr>
      <vt:lpstr>Moving a MySQL Database</vt:lpstr>
      <vt:lpstr>Introduction to SQL Server and MySQL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Svetlin Nakov</cp:lastModifiedBy>
  <cp:revision>512</cp:revision>
  <dcterms:created xsi:type="dcterms:W3CDTF">2007-12-08T16:03:35Z</dcterms:created>
  <dcterms:modified xsi:type="dcterms:W3CDTF">2013-07-09T00:37:11Z</dcterms:modified>
</cp:coreProperties>
</file>