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8"/>
  </p:notesMasterIdLst>
  <p:handoutMasterIdLst>
    <p:handoutMasterId r:id="rId49"/>
  </p:handoutMasterIdLst>
  <p:sldIdLst>
    <p:sldId id="320" r:id="rId2"/>
    <p:sldId id="321" r:id="rId3"/>
    <p:sldId id="322" r:id="rId4"/>
    <p:sldId id="314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2" r:id="rId17"/>
    <p:sldId id="394" r:id="rId18"/>
    <p:sldId id="395" r:id="rId19"/>
    <p:sldId id="391" r:id="rId20"/>
    <p:sldId id="396" r:id="rId21"/>
    <p:sldId id="398" r:id="rId22"/>
    <p:sldId id="397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8" r:id="rId32"/>
    <p:sldId id="410" r:id="rId33"/>
    <p:sldId id="407" r:id="rId34"/>
    <p:sldId id="411" r:id="rId35"/>
    <p:sldId id="412" r:id="rId36"/>
    <p:sldId id="413" r:id="rId37"/>
    <p:sldId id="414" r:id="rId38"/>
    <p:sldId id="335" r:id="rId39"/>
    <p:sldId id="419" r:id="rId40"/>
    <p:sldId id="418" r:id="rId41"/>
    <p:sldId id="420" r:id="rId42"/>
    <p:sldId id="417" r:id="rId43"/>
    <p:sldId id="324" r:id="rId44"/>
    <p:sldId id="367" r:id="rId45"/>
    <p:sldId id="415" r:id="rId46"/>
    <p:sldId id="416" r:id="rId4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A4F6F0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3" autoAdjust="0"/>
    <p:restoredTop sz="94714" autoAdjust="0"/>
  </p:normalViewPr>
  <p:slideViewPr>
    <p:cSldViewPr>
      <p:cViewPr varScale="1">
        <p:scale>
          <a:sx n="49" d="100"/>
          <a:sy n="49" d="100"/>
        </p:scale>
        <p:origin x="-101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09-07-2013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8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09-07-2013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6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8480"/>
            <a:ext cx="8229600" cy="873920"/>
          </a:xfrm>
        </p:spPr>
        <p:txBody>
          <a:bodyPr/>
          <a:lstStyle/>
          <a:p>
            <a:r>
              <a:rPr lang="en-US" dirty="0" smtClean="0"/>
              <a:t>Creating E/R Diagrams with SQL Server Management </a:t>
            </a:r>
            <a:r>
              <a:rPr lang="en-US" dirty="0" smtClean="0"/>
              <a:t>Studio and MySQL Workbench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199" y="5029200"/>
            <a:ext cx="3874333" cy="446276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6082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629400" y="4559300"/>
            <a:ext cx="1924050" cy="1841500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46084" name="Picture 4" descr="http://zenagile.files.wordpress.com/2009/07/icon-patterns-to-apply.png?w=128&amp;h=12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8558516">
            <a:off x="778248" y="1540248"/>
            <a:ext cx="1219200" cy="1219200"/>
          </a:xfrm>
          <a:prstGeom prst="roundRect">
            <a:avLst>
              <a:gd name="adj" fmla="val 5504"/>
            </a:avLst>
          </a:prstGeom>
          <a:noFill/>
        </p:spPr>
      </p:pic>
      <p:pic>
        <p:nvPicPr>
          <p:cNvPr id="46086" name="Picture 6" descr="http://www.artistsvalley.com/images/icon-packs/data-icons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 rot="21365830">
            <a:off x="7239000" y="533400"/>
            <a:ext cx="1313208" cy="1299260"/>
          </a:xfrm>
          <a:prstGeom prst="roundRect">
            <a:avLst>
              <a:gd name="adj" fmla="val 9694"/>
            </a:avLst>
          </a:prstGeom>
          <a:noFill/>
        </p:spPr>
      </p:pic>
      <p:pic>
        <p:nvPicPr>
          <p:cNvPr id="11" name="Picture 10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8" cstate="screen"/>
          <a:stretch>
            <a:fillRect/>
          </a:stretch>
        </p:blipFill>
        <p:spPr bwMode="auto">
          <a:xfrm>
            <a:off x="4038600" y="4572000"/>
            <a:ext cx="2362200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2" name="Picture 2" descr="http://www.fordesigner.com/pic/zip/20097815454615577801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 rot="362325">
            <a:off x="3645733" y="525752"/>
            <a:ext cx="1371600" cy="1295400"/>
          </a:xfrm>
          <a:prstGeom prst="roundRect">
            <a:avLst>
              <a:gd name="adj" fmla="val 6693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6705600" cy="1600200"/>
          </a:xfrm>
        </p:spPr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200</a:t>
            </a:r>
            <a:r>
              <a:rPr lang="bg-BG" dirty="0" smtClean="0"/>
              <a:t>8</a:t>
            </a:r>
            <a:endParaRPr lang="en-US" dirty="0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819310" y="3521996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5110746" y="2482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/>
              <a:t> (1-bit),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US" noProof="1" smtClean="0"/>
              <a:t>(32-bit),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/>
              <a:t> (64-bit)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/>
              <a:t> 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219200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672668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51075">
            <a:off x="3253117" y="4689141"/>
            <a:ext cx="2574728" cy="1213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</a:t>
            </a:r>
            <a:br>
              <a:rPr lang="en-US" dirty="0" smtClean="0"/>
            </a:br>
            <a:r>
              <a:rPr lang="en-US" dirty="0" smtClean="0"/>
              <a:t>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1181100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043" y="277964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762000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615326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6686931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1392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/>
          <a:stretch>
            <a:fillRect/>
          </a:stretch>
        </p:blipFill>
        <p:spPr bwMode="auto">
          <a:xfrm rot="463791">
            <a:off x="4042032" y="3921060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994" y="3185422"/>
            <a:ext cx="4097406" cy="3087482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2800" dirty="0" smtClean="0"/>
              <a:t>In</a:t>
            </a:r>
            <a:r>
              <a:rPr lang="bg-BG" sz="2800" dirty="0" smtClean="0"/>
              <a:t> </a:t>
            </a:r>
            <a:r>
              <a:rPr lang="en-US" sz="2800" dirty="0" smtClean="0"/>
              <a:t>Object Explorer we go to the "Databases"</a:t>
            </a:r>
            <a:r>
              <a:rPr lang="bg-BG" sz="2800" dirty="0" smtClean="0"/>
              <a:t> </a:t>
            </a:r>
            <a:r>
              <a:rPr lang="en-US" sz="2800" dirty="0" smtClean="0"/>
              <a:t>and choose</a:t>
            </a:r>
            <a:r>
              <a:rPr lang="bg-BG" sz="2800" dirty="0" smtClean="0"/>
              <a:t> "</a:t>
            </a:r>
            <a:r>
              <a:rPr lang="en-US" sz="2800" dirty="0" smtClean="0"/>
              <a:t>New Database…</a:t>
            </a:r>
            <a:r>
              <a:rPr lang="bg-BG" sz="2800" dirty="0" smtClean="0"/>
              <a:t>"</a:t>
            </a:r>
            <a:r>
              <a:rPr lang="en-US" sz="2800" dirty="0" smtClean="0"/>
              <a:t> from the context menu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l="272" r="53690" b="66927"/>
          <a:stretch>
            <a:fillRect/>
          </a:stretch>
        </p:blipFill>
        <p:spPr bwMode="auto">
          <a:xfrm>
            <a:off x="1039328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2412791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sz="2800" dirty="0" smtClean="0"/>
              <a:t>In the</a:t>
            </a:r>
            <a:r>
              <a:rPr lang="bg-BG" sz="2800" dirty="0" smtClean="0"/>
              <a:t> </a:t>
            </a:r>
            <a:r>
              <a:rPr lang="en-US" sz="2800" dirty="0" smtClean="0"/>
              <a:t>"New Database" window enter the name of the new database and click [OK]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328" y="2263551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</a:t>
            </a:r>
            <a:r>
              <a:rPr lang="bg-BG" dirty="0" smtClean="0"/>
              <a:t>– </a:t>
            </a:r>
            <a:r>
              <a:rPr lang="en-US" dirty="0" smtClean="0"/>
              <a:t>Principles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</a:t>
            </a:r>
            <a:r>
              <a:rPr lang="en-US" dirty="0" smtClean="0"/>
              <a:t>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220" name="Picture 4" descr="http://www.isaveyoubargains.com/books-stacked2.png"/>
          <p:cNvPicPr>
            <a:picLocks noChangeAspect="1" noChangeArrowheads="1"/>
          </p:cNvPicPr>
          <p:nvPr/>
        </p:nvPicPr>
        <p:blipFill>
          <a:blip r:embed="rId2" cstate="screen">
            <a:lum contrast="30000"/>
          </a:blip>
          <a:srcRect/>
          <a:stretch>
            <a:fillRect/>
          </a:stretch>
        </p:blipFill>
        <p:spPr bwMode="auto">
          <a:xfrm>
            <a:off x="7010400" y="1219200"/>
            <a:ext cx="1676400" cy="1905000"/>
          </a:xfrm>
          <a:prstGeom prst="roundRect">
            <a:avLst>
              <a:gd name="adj" fmla="val 31058"/>
            </a:avLst>
          </a:prstGeom>
          <a:noFill/>
          <a:effectLst/>
        </p:spPr>
      </p:pic>
      <p:pic>
        <p:nvPicPr>
          <p:cNvPr id="45058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96200" y="5486400"/>
            <a:ext cx="10668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091">
            <a:off x="5373687" y="5132192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2272238" y="1790251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7724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In the</a:t>
            </a:r>
            <a:r>
              <a:rPr lang="bg-BG" sz="3000" dirty="0" smtClean="0"/>
              <a:t> "</a:t>
            </a:r>
            <a:r>
              <a:rPr lang="en-US" sz="3000" dirty="0" smtClean="0"/>
              <a:t>Database Diagrams</a:t>
            </a:r>
            <a:r>
              <a:rPr lang="bg-BG" sz="3000" dirty="0" smtClean="0"/>
              <a:t>"</a:t>
            </a:r>
            <a:r>
              <a:rPr lang="en-US" sz="3000" dirty="0" smtClean="0"/>
              <a:t> menu choose the</a:t>
            </a:r>
            <a:r>
              <a:rPr lang="bg-BG" sz="3000" dirty="0" smtClean="0"/>
              <a:t> "</a:t>
            </a:r>
            <a:r>
              <a:rPr lang="en-US" sz="3000" dirty="0" smtClean="0"/>
              <a:t>New Database Diagram</a:t>
            </a:r>
            <a:r>
              <a:rPr lang="bg-BG" sz="3000" dirty="0" smtClean="0"/>
              <a:t>"</a:t>
            </a:r>
            <a:r>
              <a:rPr lang="en-US" sz="3000" dirty="0" smtClean="0"/>
              <a:t> 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bg-BG" sz="3000" dirty="0" smtClean="0"/>
          </a:p>
          <a:p>
            <a:r>
              <a:rPr lang="en-US" sz="3000" dirty="0" smtClean="0"/>
              <a:t>We can choose from the existing tables</a:t>
            </a:r>
            <a:r>
              <a:rPr lang="bg-BG" sz="3000" dirty="0" smtClean="0"/>
              <a:t>, </a:t>
            </a:r>
            <a:r>
              <a:rPr lang="en-US" sz="3000" dirty="0" smtClean="0"/>
              <a:t>which we want to add to the diagram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770" y="2517913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15104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838200" y="4369706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6002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6083671" y="3533468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4575703" y="46591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28502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1488" y="2362200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8000" y="2362200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the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96000" y="2362200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554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828800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click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64886" y="2428875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200" cy="5486400"/>
          </a:xfrm>
        </p:spPr>
        <p:txBody>
          <a:bodyPr/>
          <a:lstStyle/>
          <a:p>
            <a:r>
              <a:rPr lang="en-US" sz="3000" dirty="0" smtClean="0"/>
              <a:t>It is a good practice to</a:t>
            </a:r>
            <a:r>
              <a:rPr lang="bg-BG" sz="3000" dirty="0" smtClean="0"/>
              <a:t> </a:t>
            </a:r>
            <a:r>
              <a:rPr lang="en-US" sz="3000" dirty="0" smtClean="0"/>
              <a:t>set the name of the table at the time it is created</a:t>
            </a:r>
          </a:p>
          <a:p>
            <a:pPr lvl="1"/>
            <a:r>
              <a:rPr lang="en-US" sz="2600" dirty="0" smtClean="0"/>
              <a:t>Use the</a:t>
            </a:r>
            <a:r>
              <a:rPr lang="bg-BG" sz="2600" dirty="0" smtClean="0"/>
              <a:t> </a:t>
            </a:r>
            <a:r>
              <a:rPr lang="en-US" sz="2600" dirty="0" smtClean="0"/>
              <a:t>"Properties" window</a:t>
            </a:r>
          </a:p>
          <a:p>
            <a:pPr lvl="1"/>
            <a:r>
              <a:rPr lang="en-US" sz="2800" dirty="0" smtClean="0"/>
              <a:t>If it's not visible use</a:t>
            </a:r>
            <a:r>
              <a:rPr lang="bg-BG" sz="2800" dirty="0" smtClean="0"/>
              <a:t> </a:t>
            </a:r>
            <a:r>
              <a:rPr lang="en-US" sz="2800" dirty="0" smtClean="0"/>
              <a:t>"View"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"Properties Window" or press [F4]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1295400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15200" y="990600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Tablename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261653" y="2362200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When closing the window for the table</a:t>
            </a:r>
            <a:r>
              <a:rPr lang="bg-BG" sz="3000" dirty="0" smtClean="0"/>
              <a:t>, </a:t>
            </a:r>
            <a:r>
              <a:rPr lang="en-US" sz="3000" dirty="0" smtClean="0"/>
              <a:t>SSMS asks whether to save the table</a:t>
            </a:r>
            <a:endParaRPr lang="bg-BG" sz="3000" dirty="0" smtClean="0"/>
          </a:p>
          <a:p>
            <a:pPr lvl="1"/>
            <a:r>
              <a:rPr lang="en-US" sz="2800" dirty="0" smtClean="0"/>
              <a:t>You can do it manually by choosing</a:t>
            </a:r>
            <a:r>
              <a:rPr lang="bg-BG" sz="2800" dirty="0" smtClean="0"/>
              <a:t> </a:t>
            </a:r>
            <a:r>
              <a:rPr lang="en-US" sz="2800" dirty="0" smtClean="0"/>
              <a:t>“Save Table” from the</a:t>
            </a:r>
            <a:r>
              <a:rPr lang="bg-BG" sz="2800" dirty="0" smtClean="0"/>
              <a:t> </a:t>
            </a:r>
            <a:r>
              <a:rPr lang="en-US" sz="2800" dirty="0" smtClean="0"/>
              <a:t>“File” menu or by pressing</a:t>
            </a:r>
            <a:r>
              <a:rPr lang="bg-BG" sz="2800" dirty="0" smtClean="0"/>
              <a:t> </a:t>
            </a:r>
            <a:r>
              <a:rPr lang="en-US" sz="2800" dirty="0" smtClean="0"/>
              <a:t>Ctrl + 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54356" y="3429000"/>
            <a:ext cx="4038600" cy="2898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620000" cy="990600"/>
          </a:xfrm>
        </p:spPr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209800"/>
            <a:ext cx="56388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2616" y="3116194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91325" y="5105400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852790">
            <a:off x="1109748" y="3037252"/>
            <a:ext cx="2681298" cy="2962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7760"/>
            <a:ext cx="8229600" cy="167164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936080"/>
            <a:ext cx="80772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482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5146675" y="37338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06" y="278650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238" y="4322672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3187034" y="430746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5598118" y="33467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46702">
            <a:off x="3576085" y="4687065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1079895" y="3478258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PK column should be be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/>
              <a:t> table should be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6962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791200"/>
            <a:ext cx="3276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56254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6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28860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00963">
            <a:off x="983183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14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5" cstate="print"/>
          <a:srcRect l="83560" t="20003" b="62468"/>
          <a:stretch>
            <a:fillRect/>
          </a:stretch>
        </p:blipFill>
        <p:spPr bwMode="auto">
          <a:xfrm rot="260946">
            <a:off x="6472786" y="897105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30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E/R Diagrams in</a:t>
            </a:r>
            <a:br>
              <a:rPr lang="en-US" dirty="0" smtClean="0"/>
            </a:br>
            <a:r>
              <a:rPr lang="en-US" dirty="0" smtClean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40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475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10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using SQL Server Management Studio</a:t>
            </a:r>
            <a:r>
              <a:rPr lang="en-US" sz="2800" dirty="0" smtClean="0"/>
              <a:t>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</a:t>
            </a:r>
            <a:r>
              <a:rPr lang="en-US" sz="2800" dirty="0" smtClean="0"/>
              <a:t>…).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dirty="0" smtClean="0"/>
              <a:t>Student</a:t>
            </a:r>
            <a:r>
              <a:rPr lang="bg-BG" dirty="0" smtClean="0"/>
              <a:t>, </a:t>
            </a:r>
            <a:r>
              <a:rPr lang="en-US" dirty="0" smtClean="0"/>
              <a:t>Course</a:t>
            </a:r>
            <a:r>
              <a:rPr lang="bg-BG" dirty="0" smtClean="0"/>
              <a:t>, </a:t>
            </a:r>
            <a:r>
              <a:rPr lang="en-US" dirty="0" smtClean="0"/>
              <a:t>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15139"/>
            <a:ext cx="7848600" cy="1863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7678" y="3925188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200" y="3928646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0322" y="4273202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</a:blip>
          <a:srcRect/>
          <a:stretch>
            <a:fillRect/>
          </a:stretch>
        </p:blipFill>
        <p:spPr bwMode="auto">
          <a:xfrm rot="16890928">
            <a:off x="7223382" y="4480182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Faculty number</a:t>
            </a:r>
            <a:r>
              <a:rPr lang="bg-BG" dirty="0" smtClean="0"/>
              <a:t> 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Date of enlistment</a:t>
            </a:r>
            <a:r>
              <a:rPr lang="bg-BG" dirty="0" smtClean="0"/>
              <a:t> 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845902">
            <a:off x="4759702" y="2863727"/>
            <a:ext cx="4706594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78495" y="3773556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23322" y="3773556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2878" y="3770244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44478" y="3766307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7678" y="2713383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3983" y="2713383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27574" y="2713383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89384" y="3067878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32383" y="3067878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80384" y="3067878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2155</TotalTime>
  <Words>1672</Words>
  <Application>Microsoft Office PowerPoint</Application>
  <PresentationFormat>On-screen Show (4:3)</PresentationFormat>
  <Paragraphs>283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</vt:lpstr>
      <vt:lpstr>Database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2008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 Modeling in MySQL</vt:lpstr>
      <vt:lpstr>E/R Diagrams in MySQL Workbench</vt:lpstr>
      <vt:lpstr>Data Modeling in MySQL</vt:lpstr>
      <vt:lpstr>Database Modeling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465</cp:revision>
  <dcterms:created xsi:type="dcterms:W3CDTF">2007-12-08T16:03:35Z</dcterms:created>
  <dcterms:modified xsi:type="dcterms:W3CDTF">2013-07-09T00:33:01Z</dcterms:modified>
</cp:coreProperties>
</file>