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877" r:id="rId2"/>
    <p:sldId id="823" r:id="rId3"/>
    <p:sldId id="857" r:id="rId4"/>
    <p:sldId id="858" r:id="rId5"/>
    <p:sldId id="859" r:id="rId6"/>
    <p:sldId id="860" r:id="rId7"/>
    <p:sldId id="861" r:id="rId8"/>
    <p:sldId id="878" r:id="rId9"/>
    <p:sldId id="879" r:id="rId10"/>
    <p:sldId id="880" r:id="rId11"/>
    <p:sldId id="881" r:id="rId12"/>
    <p:sldId id="883" r:id="rId13"/>
    <p:sldId id="872" r:id="rId14"/>
    <p:sldId id="876" r:id="rId15"/>
    <p:sldId id="333" r:id="rId16"/>
  </p:sldIdLst>
  <p:sldSz cx="9144000" cy="6858000" type="screen4x3"/>
  <p:notesSz cx="6881813" cy="9296400"/>
  <p:custDataLst>
    <p:tags r:id="rId1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07" autoAdjust="0"/>
    <p:restoredTop sz="94468" autoAdjust="0"/>
  </p:normalViewPr>
  <p:slideViewPr>
    <p:cSldViewPr>
      <p:cViewPr varScale="1">
        <p:scale>
          <a:sx n="85" d="100"/>
          <a:sy n="85" d="100"/>
        </p:scale>
        <p:origin x="88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15.07.2013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15.07.2013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844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hyperlink" Target="http://nakov.com/" TargetMode="External"/><Relationship Id="rId9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16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18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2667000" y="2057400"/>
            <a:ext cx="6019800" cy="1676400"/>
          </a:xfrm>
          <a:prstGeom prst="rect">
            <a:avLst/>
          </a:prstGeom>
        </p:spPr>
        <p:txBody>
          <a:bodyPr tIns="0" bIns="0" anchor="b" anchorCtr="0"/>
          <a:lstStyle>
            <a:lvl1pPr algn="r" rtl="0" eaLnBrk="0" fontAlgn="base" hangingPunct="0">
              <a:lnSpc>
                <a:spcPts val="5600"/>
              </a:lnSpc>
              <a:spcBef>
                <a:spcPct val="0"/>
              </a:spcBef>
              <a:spcAft>
                <a:spcPct val="0"/>
              </a:spcAft>
              <a:defRPr sz="5400" b="1" kern="1200" cap="none" baseline="0">
                <a:ln w="500">
                  <a:noFill/>
                </a:ln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Entity Framework Performance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/>
        </p:nvSpPr>
        <p:spPr>
          <a:xfrm>
            <a:off x="457200" y="4492823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/>
        </p:nvSpPr>
        <p:spPr>
          <a:xfrm>
            <a:off x="469900" y="5754469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  <a:p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/>
        </p:nvSpPr>
        <p:spPr>
          <a:xfrm>
            <a:off x="469900" y="6059269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3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/>
        </p:nvSpPr>
        <p:spPr>
          <a:xfrm>
            <a:off x="469899" y="4950023"/>
            <a:ext cx="387433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Manager Technical Training</a:t>
            </a:r>
            <a:endParaRPr lang="en-US" dirty="0"/>
          </a:p>
        </p:txBody>
      </p:sp>
      <p:sp>
        <p:nvSpPr>
          <p:cNvPr id="20" name="Text Placeholder 7"/>
          <p:cNvSpPr>
            <a:spLocks noGrp="1"/>
          </p:cNvSpPr>
          <p:nvPr/>
        </p:nvSpPr>
        <p:spPr>
          <a:xfrm>
            <a:off x="469900" y="532655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4"/>
              </a:rPr>
              <a:t>http://nakov.com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 descr="http://www.organisationscience.com/styled-6/files/dt-improved-performanc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183" y="4542795"/>
            <a:ext cx="2750574" cy="1902609"/>
          </a:xfrm>
          <a:prstGeom prst="roundRect">
            <a:avLst>
              <a:gd name="adj" fmla="val 1412"/>
            </a:avLst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://blogs.technet.com/cfs-file.ashx/__key/communityserver-blogs-components-weblogfiles/00-00-00-94-25/6428.SQL12_5F00_v_5F00_rgb.png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571" t="-5795" r="-4592" b="-7189"/>
          <a:stretch/>
        </p:blipFill>
        <p:spPr bwMode="auto">
          <a:xfrm>
            <a:off x="4340770" y="4542795"/>
            <a:ext cx="1221827" cy="864491"/>
          </a:xfrm>
          <a:prstGeom prst="roundRect">
            <a:avLst>
              <a:gd name="adj" fmla="val 3787"/>
            </a:avLst>
          </a:prstGeom>
          <a:solidFill>
            <a:srgbClr val="FFFFFF"/>
          </a:solidFill>
          <a:extLst/>
        </p:spPr>
      </p:pic>
      <p:pic>
        <p:nvPicPr>
          <p:cNvPr id="22" name="Picture 4" descr="http://www.w3resource.com/mysql/mysql-logo.jpg"/>
          <p:cNvPicPr>
            <a:picLocks noChangeAspect="1" noChangeArrowheads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842" r="-3634"/>
          <a:stretch/>
        </p:blipFill>
        <p:spPr bwMode="auto">
          <a:xfrm>
            <a:off x="4340770" y="5714580"/>
            <a:ext cx="1221830" cy="717577"/>
          </a:xfrm>
          <a:prstGeom prst="roundRect">
            <a:avLst>
              <a:gd name="adj" fmla="val 3787"/>
            </a:avLst>
          </a:prstGeom>
          <a:solidFill>
            <a:srgbClr val="FFFFFF"/>
          </a:solidFill>
          <a:extLst/>
        </p:spPr>
      </p:pic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0057" y="2181395"/>
            <a:ext cx="1763770" cy="1924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867400" y="5978868"/>
            <a:ext cx="267733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Entity Framework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28" name="Picture 4" descr="Entity Framework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007" y="762000"/>
            <a:ext cx="4832245" cy="925324"/>
          </a:xfrm>
          <a:prstGeom prst="roundRect">
            <a:avLst>
              <a:gd name="adj" fmla="val 3787"/>
            </a:avLst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7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Incorrect Use of </a:t>
            </a:r>
            <a:r>
              <a:rPr lang="en-US" noProof="1" smtClean="0"/>
              <a:t>ToList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057400"/>
            <a:ext cx="8382000" cy="60960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 descr="http://www.ausmerica.com/blog/wp-content/uploads/2011/08/long_list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3009792"/>
            <a:ext cx="3981450" cy="316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ocument, file, sql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368" y="274691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64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895600"/>
            <a:ext cx="7924800" cy="685800"/>
          </a:xfrm>
        </p:spPr>
        <p:txBody>
          <a:bodyPr/>
          <a:lstStyle/>
          <a:p>
            <a:r>
              <a:rPr lang="en-US" dirty="0" smtClean="0"/>
              <a:t>Incorrect Use SELECT *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657600"/>
            <a:ext cx="8382000" cy="60960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29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362200"/>
            <a:ext cx="7924800" cy="1752600"/>
          </a:xfrm>
        </p:spPr>
        <p:txBody>
          <a:bodyPr/>
          <a:lstStyle/>
          <a:p>
            <a:r>
              <a:rPr lang="en-US" dirty="0" smtClean="0"/>
              <a:t>Deleting Entities Faster with Native SQL Query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191000"/>
            <a:ext cx="8382000" cy="60960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15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5000" y="76200"/>
            <a:ext cx="7086600" cy="838200"/>
          </a:xfrm>
        </p:spPr>
        <p:txBody>
          <a:bodyPr/>
          <a:lstStyle/>
          <a:p>
            <a:r>
              <a:rPr lang="en-US" dirty="0"/>
              <a:t>Entity Framework Performance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0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12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357188" indent="-357188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Using Entity Framework write a SQL query to select all employees from the Telerik Academy database and later print their name, department and town. Try the both variants: with and without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.Include(…)</a:t>
            </a:r>
            <a:r>
              <a:rPr lang="en-US" sz="2800" dirty="0" smtClean="0"/>
              <a:t>. Compare the number of executed SQL statements and the performance.</a:t>
            </a:r>
          </a:p>
          <a:p>
            <a:pPr marL="357188" indent="-357188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Using Entity Framework write a query that selects all employees from the Telerik Academy database, then invokes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ToList()</a:t>
            </a:r>
            <a:r>
              <a:rPr lang="en-US" sz="2800" dirty="0" smtClean="0"/>
              <a:t>, then selects their addresses, then invokes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ToList()</a:t>
            </a:r>
            <a:r>
              <a:rPr lang="en-US" sz="2800" dirty="0" smtClean="0"/>
              <a:t>, then selects their towns, then invokes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ToList()</a:t>
            </a:r>
            <a:r>
              <a:rPr lang="en-US" sz="2800" dirty="0" smtClean="0"/>
              <a:t> and finally checks whether the town is "Sofia". Rewrite the same in more optimized way and compare the performance.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262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The N+1 Query </a:t>
            </a:r>
            <a:r>
              <a:rPr lang="en-US" dirty="0" smtClean="0"/>
              <a:t>Problem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Incorrect Use of </a:t>
            </a:r>
            <a:r>
              <a:rPr lang="en-US" noProof="1" smtClean="0"/>
              <a:t>ToList</a:t>
            </a:r>
            <a:r>
              <a:rPr lang="en-US" noProof="1" smtClean="0"/>
              <a:t>()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Incorrect use of SELECT *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Deleting objects faster with native SQL</a:t>
            </a:r>
            <a:endParaRPr lang="en-US" noProof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7650" name="Picture 2" descr="http://www.bebpublishing.com/img/BOOK_ICON3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15823">
            <a:off x="6220241" y="1245074"/>
            <a:ext cx="2229390" cy="1255830"/>
          </a:xfrm>
          <a:prstGeom prst="roundRect">
            <a:avLst>
              <a:gd name="adj" fmla="val 530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6152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924800" cy="685800"/>
          </a:xfrm>
        </p:spPr>
        <p:txBody>
          <a:bodyPr/>
          <a:lstStyle/>
          <a:p>
            <a:r>
              <a:rPr lang="en-US" dirty="0" smtClean="0"/>
              <a:t>The N+1 Query Problem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981200"/>
            <a:ext cx="8382000" cy="609600"/>
          </a:xfrm>
        </p:spPr>
        <p:txBody>
          <a:bodyPr/>
          <a:lstStyle/>
          <a:p>
            <a:r>
              <a:rPr lang="en-US" dirty="0" smtClean="0"/>
              <a:t>What is the N+1 Query Problem and How to Avoid It?</a:t>
            </a:r>
            <a:endParaRPr lang="en-US" dirty="0"/>
          </a:p>
        </p:txBody>
      </p:sp>
      <p:pic>
        <p:nvPicPr>
          <p:cNvPr id="9218" name="Picture 2" descr="http://www.axiomint.com/images/mst/apr09/puzzle%20and%20magnifier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52600" y="2895600"/>
            <a:ext cx="5638800" cy="3302726"/>
          </a:xfrm>
          <a:prstGeom prst="roundRect">
            <a:avLst>
              <a:gd name="adj" fmla="val 1130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22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N+1 Query Problem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What is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N+1 Query Problem</a:t>
            </a:r>
            <a:r>
              <a:rPr lang="en-US" dirty="0" smtClean="0"/>
              <a:t>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Imagine a database that contains tables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Products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Suppliers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Categories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2">
              <a:lnSpc>
                <a:spcPct val="100000"/>
              </a:lnSpc>
            </a:pPr>
            <a:r>
              <a:rPr lang="en-US" dirty="0" smtClean="0"/>
              <a:t>Each product </a:t>
            </a:r>
            <a:r>
              <a:rPr lang="en-US" dirty="0" smtClean="0"/>
              <a:t>has </a:t>
            </a:r>
            <a:r>
              <a:rPr lang="en-US" dirty="0" smtClean="0"/>
              <a:t>a supplier and a category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We want to print each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Product</a:t>
            </a:r>
            <a:r>
              <a:rPr lang="en-US" dirty="0" smtClean="0"/>
              <a:t> along with its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Supplier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Category</a:t>
            </a:r>
            <a:r>
              <a:rPr lang="en-US" dirty="0" smtClean="0"/>
              <a:t>: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685800" y="4385608"/>
            <a:ext cx="77724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foreach (var product in context.Products)</a:t>
            </a:r>
          </a:p>
          <a:p>
            <a:r>
              <a:rPr lang="en-US" noProof="1"/>
              <a:t>{</a:t>
            </a:r>
          </a:p>
          <a:p>
            <a:r>
              <a:rPr lang="en-US" noProof="1" smtClean="0"/>
              <a:t>  Console.WriteLine</a:t>
            </a:r>
            <a:r>
              <a:rPr lang="en-US" noProof="1"/>
              <a:t>("Product: {0</a:t>
            </a:r>
            <a:r>
              <a:rPr lang="en-US" noProof="1"/>
              <a:t>}; </a:t>
            </a:r>
            <a:r>
              <a:rPr lang="en-US" noProof="1" smtClean="0"/>
              <a:t>{</a:t>
            </a:r>
            <a:r>
              <a:rPr lang="en-US" noProof="1"/>
              <a:t>1</a:t>
            </a:r>
            <a:r>
              <a:rPr lang="en-US" noProof="1"/>
              <a:t>}; </a:t>
            </a:r>
            <a:r>
              <a:rPr lang="en-US" noProof="1" smtClean="0"/>
              <a:t>{</a:t>
            </a:r>
            <a:r>
              <a:rPr lang="en-US" noProof="1"/>
              <a:t>2}",</a:t>
            </a:r>
          </a:p>
          <a:p>
            <a:r>
              <a:rPr lang="en-US" noProof="1" smtClean="0"/>
              <a:t>    product.ProductName</a:t>
            </a:r>
            <a:r>
              <a:rPr lang="en-US" noProof="1"/>
              <a:t>, product.Supplier.CompanyName,</a:t>
            </a:r>
          </a:p>
          <a:p>
            <a:r>
              <a:rPr lang="en-US" noProof="1" smtClean="0"/>
              <a:t>    </a:t>
            </a:r>
            <a:r>
              <a:rPr lang="en-US" noProof="1"/>
              <a:t>product.Category.CategoryName);</a:t>
            </a:r>
          </a:p>
          <a:p>
            <a:r>
              <a:rPr lang="en-US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72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30141"/>
            <a:ext cx="7086600" cy="914400"/>
          </a:xfrm>
        </p:spPr>
        <p:txBody>
          <a:bodyPr/>
          <a:lstStyle/>
          <a:p>
            <a:r>
              <a:rPr lang="en-US" dirty="0" smtClean="0"/>
              <a:t>The N+1 Query Problem (2)</a:t>
            </a:r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152400" y="4572000"/>
            <a:ext cx="8839200" cy="182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Imagine we have 100 </a:t>
            </a:r>
            <a:r>
              <a:rPr lang="en-US" dirty="0" smtClean="0"/>
              <a:t>products in </a:t>
            </a:r>
            <a:r>
              <a:rPr lang="en-US" dirty="0" smtClean="0"/>
              <a:t>the database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That's </a:t>
            </a:r>
            <a:r>
              <a:rPr lang="en-US" dirty="0" smtClean="0"/>
              <a:t>~ 201 </a:t>
            </a:r>
            <a:r>
              <a:rPr lang="en-US" dirty="0" smtClean="0"/>
              <a:t>SQL queries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very slow!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ym typeface="Wingdings" pitchFamily="2" charset="2"/>
              </a:rPr>
              <a:t>We could do the same with a single SQL query</a:t>
            </a:r>
            <a:endParaRPr lang="en-US" dirty="0" smtClean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609600" y="1904399"/>
            <a:ext cx="79248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foreach (var product in context.Products)</a:t>
            </a:r>
          </a:p>
          <a:p>
            <a:r>
              <a:rPr lang="en-US" noProof="1"/>
              <a:t>{</a:t>
            </a:r>
          </a:p>
          <a:p>
            <a:r>
              <a:rPr lang="en-US" noProof="1"/>
              <a:t>  Console.WriteLine("Product: {0}; {1}; {2}",</a:t>
            </a:r>
          </a:p>
          <a:p>
            <a:r>
              <a:rPr lang="en-US" noProof="1"/>
              <a:t>    product.ProductName, product.Supplier.CompanyName,</a:t>
            </a:r>
          </a:p>
          <a:p>
            <a:r>
              <a:rPr lang="en-US" noProof="1"/>
              <a:t>    product.Category.CategoryName);</a:t>
            </a:r>
          </a:p>
          <a:p>
            <a:r>
              <a:rPr lang="en-US" noProof="1"/>
              <a:t>}</a:t>
            </a:r>
            <a:endParaRPr lang="en-US" noProof="1"/>
          </a:p>
        </p:txBody>
      </p:sp>
      <p:sp>
        <p:nvSpPr>
          <p:cNvPr id="3" name="Rectangle 2"/>
          <p:cNvSpPr/>
          <p:nvPr/>
        </p:nvSpPr>
        <p:spPr>
          <a:xfrm>
            <a:off x="152400" y="914400"/>
            <a:ext cx="8839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This code </a:t>
            </a: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will execute N+1 </a:t>
            </a: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SQL queries</a:t>
            </a: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:</a:t>
            </a: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553200" y="1611424"/>
            <a:ext cx="2362200" cy="653153"/>
          </a:xfrm>
          <a:prstGeom prst="wedgeRoundRectCallout">
            <a:avLst>
              <a:gd name="adj1" fmla="val -60300"/>
              <a:gd name="adj2" fmla="val 2288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One query to retrive the </a:t>
            </a:r>
            <a:r>
              <a:rPr lang="en-US" sz="1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products</a:t>
            </a:r>
            <a:endParaRPr lang="en-US" sz="1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096000" y="3277907"/>
            <a:ext cx="2590800" cy="959619"/>
          </a:xfrm>
          <a:prstGeom prst="wedgeRoundRectCallout">
            <a:avLst>
              <a:gd name="adj1" fmla="val -60114"/>
              <a:gd name="adj2" fmla="val -5947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Additional N </a:t>
            </a:r>
            <a:r>
              <a:rPr lang="en-US" sz="1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queries to retrieve the </a:t>
            </a:r>
            <a:r>
              <a:rPr lang="en-US" sz="1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supplier for each product</a:t>
            </a:r>
            <a:endParaRPr lang="en-US" sz="1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124200" y="3536181"/>
            <a:ext cx="2590800" cy="959619"/>
          </a:xfrm>
          <a:prstGeom prst="wedgeRoundRectCallout">
            <a:avLst>
              <a:gd name="adj1" fmla="val -60114"/>
              <a:gd name="adj2" fmla="val -5947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Additional N </a:t>
            </a:r>
            <a:r>
              <a:rPr lang="en-US" sz="1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queries to retrieve the </a:t>
            </a:r>
            <a:r>
              <a:rPr lang="en-US" sz="1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category for each product</a:t>
            </a:r>
            <a:endParaRPr lang="en-US" sz="1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84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Solution to the N+1 Query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334000"/>
          </a:xfrm>
        </p:spPr>
        <p:txBody>
          <a:bodyPr/>
          <a:lstStyle/>
          <a:p>
            <a:r>
              <a:rPr lang="en-US" dirty="0"/>
              <a:t>Fortunately there is </a:t>
            </a:r>
            <a:r>
              <a:rPr lang="en-US" dirty="0" smtClean="0"/>
              <a:t>an easy </a:t>
            </a:r>
            <a:r>
              <a:rPr lang="en-US" dirty="0"/>
              <a:t>way </a:t>
            </a:r>
            <a:r>
              <a:rPr lang="en-US" dirty="0" smtClean="0"/>
              <a:t>in EF to </a:t>
            </a:r>
            <a:r>
              <a:rPr lang="en-US" dirty="0"/>
              <a:t>avoid </a:t>
            </a:r>
            <a:r>
              <a:rPr lang="en-US" dirty="0" smtClean="0"/>
              <a:t>the N+1 query </a:t>
            </a:r>
            <a:r>
              <a:rPr lang="en-US" dirty="0" smtClean="0"/>
              <a:t>problem: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685800" y="3560121"/>
            <a:ext cx="77724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 smtClean="0"/>
              <a:t>foreach (var product in context.Products.</a:t>
            </a:r>
          </a:p>
          <a:p>
            <a:r>
              <a:rPr lang="en-US" noProof="1" smtClean="0"/>
              <a:t>  Include("Supplier").Include("Category"))</a:t>
            </a:r>
          </a:p>
          <a:p>
            <a:r>
              <a:rPr lang="en-US" noProof="1" smtClean="0"/>
              <a:t>{</a:t>
            </a:r>
          </a:p>
          <a:p>
            <a:r>
              <a:rPr lang="en-US" noProof="1" smtClean="0"/>
              <a:t>  Console.WriteLine</a:t>
            </a:r>
            <a:r>
              <a:rPr lang="en-US" noProof="1" smtClean="0"/>
              <a:t>("Product: {0</a:t>
            </a:r>
            <a:r>
              <a:rPr lang="en-US" noProof="1" smtClean="0"/>
              <a:t>}; </a:t>
            </a:r>
            <a:r>
              <a:rPr lang="en-US" noProof="1" smtClean="0"/>
              <a:t>{</a:t>
            </a:r>
            <a:r>
              <a:rPr lang="en-US" noProof="1" smtClean="0"/>
              <a:t>1</a:t>
            </a:r>
            <a:r>
              <a:rPr lang="en-US" noProof="1" smtClean="0"/>
              <a:t>}; </a:t>
            </a:r>
            <a:r>
              <a:rPr lang="en-US" noProof="1" smtClean="0"/>
              <a:t>{</a:t>
            </a:r>
            <a:r>
              <a:rPr lang="en-US" noProof="1" smtClean="0"/>
              <a:t>2}",</a:t>
            </a:r>
          </a:p>
          <a:p>
            <a:r>
              <a:rPr lang="en-US" noProof="1" smtClean="0"/>
              <a:t>    </a:t>
            </a:r>
            <a:r>
              <a:rPr lang="en-US" noProof="1" smtClean="0"/>
              <a:t>product.ProductName, product.Supplier.CompanyName,</a:t>
            </a:r>
          </a:p>
          <a:p>
            <a:r>
              <a:rPr lang="en-US" noProof="1" smtClean="0"/>
              <a:t>    </a:t>
            </a:r>
            <a:r>
              <a:rPr lang="en-US" noProof="1" smtClean="0"/>
              <a:t>product.Category.CategoryName);</a:t>
            </a:r>
          </a:p>
          <a:p>
            <a:r>
              <a:rPr lang="en-US" noProof="1" smtClean="0"/>
              <a:t>}</a:t>
            </a:r>
            <a:endParaRPr lang="en-US" noProof="1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1371600" y="2403750"/>
            <a:ext cx="7315200" cy="891516"/>
          </a:xfrm>
          <a:prstGeom prst="wedgeRoundRectCallout">
            <a:avLst>
              <a:gd name="adj1" fmla="val -49415"/>
              <a:gd name="adj2" fmla="val 12084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Using </a:t>
            </a:r>
            <a:r>
              <a:rPr lang="en-US" sz="2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Include(…)</a:t>
            </a: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method 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only one SQL query with join is made to get the 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related entities</a:t>
            </a:r>
            <a:endParaRPr lang="en-US" sz="26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2743200" y="5617080"/>
            <a:ext cx="5448300" cy="891516"/>
          </a:xfrm>
          <a:prstGeom prst="wedgeRoundRectCallout">
            <a:avLst>
              <a:gd name="adj1" fmla="val 5656"/>
              <a:gd name="adj2" fmla="val -8794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No additional SQL queries are made here for the 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related entities</a:t>
            </a:r>
            <a:endParaRPr lang="en-US" sz="26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31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295400" y="1183480"/>
            <a:ext cx="6705600" cy="1447798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Solution to the N+1 Query Problem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752600" y="2631280"/>
            <a:ext cx="5638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 descr="http://a124.e.akamai.net/f/124/5462/2d/images.element5.com/pimages/P300371393/BIG/Magnifier-1.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021" y="3495568"/>
            <a:ext cx="4952764" cy="2600432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99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Incorrect Use of </a:t>
            </a:r>
            <a:r>
              <a:rPr lang="en-US" noProof="1" smtClean="0"/>
              <a:t>ToList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057400"/>
            <a:ext cx="8382000" cy="609600"/>
          </a:xfrm>
        </p:spPr>
        <p:txBody>
          <a:bodyPr/>
          <a:lstStyle/>
          <a:p>
            <a:r>
              <a:rPr lang="en-US" dirty="0" smtClean="0"/>
              <a:t>How </a:t>
            </a:r>
            <a:r>
              <a:rPr lang="en-US" noProof="1" smtClean="0"/>
              <a:t>ToList</a:t>
            </a:r>
            <a:r>
              <a:rPr lang="en-US" dirty="0" smtClean="0"/>
              <a:t>() Can Significantly Affect the Performance</a:t>
            </a:r>
            <a:endParaRPr lang="en-US" dirty="0"/>
          </a:p>
        </p:txBody>
      </p:sp>
      <p:pic>
        <p:nvPicPr>
          <p:cNvPr id="2050" name="Picture 2" descr="http://www.ausmerica.com/blog/wp-content/uploads/2011/08/long_list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3009792"/>
            <a:ext cx="3981450" cy="316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27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Incorrect Use of </a:t>
            </a:r>
            <a:r>
              <a:rPr lang="en-US" noProof="1"/>
              <a:t>ToList</a:t>
            </a:r>
            <a:r>
              <a:rPr lang="en-US" dirty="0"/>
              <a:t>()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 EF invoking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ToList()</a:t>
            </a:r>
            <a:r>
              <a:rPr lang="en-US" dirty="0" smtClean="0"/>
              <a:t> </a:t>
            </a:r>
            <a:r>
              <a:rPr lang="en-US" dirty="0"/>
              <a:t>executes the underlying SQL </a:t>
            </a:r>
            <a:r>
              <a:rPr lang="en-US" dirty="0" smtClean="0"/>
              <a:t>query in the database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Transforms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IQueryable&lt;T&gt;</a:t>
            </a:r>
            <a:r>
              <a:rPr lang="en-US" dirty="0" smtClean="0"/>
              <a:t> to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Invoke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ToList()</a:t>
            </a:r>
            <a:r>
              <a:rPr lang="en-US" dirty="0" smtClean="0"/>
              <a:t> as late as possible, after all filtering, joins and groupings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Avoid such code: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This will cause all order details to come from the database and to be filtered later in the memory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457200" y="4451196"/>
            <a:ext cx="8229600" cy="9694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900" noProof="1" smtClean="0"/>
              <a:t>List&lt;Order_Detail&gt; orderItemsFromTokyo =</a:t>
            </a:r>
          </a:p>
          <a:p>
            <a:r>
              <a:rPr lang="en-US" sz="1900" noProof="1" smtClean="0"/>
              <a:t>  northwindEntities.Order_Details.ToList().</a:t>
            </a:r>
          </a:p>
          <a:p>
            <a:r>
              <a:rPr lang="en-US" sz="1900" noProof="1" smtClean="0"/>
              <a:t>  Where(od =&gt; od.Product.Supplier.City == "Tokyo").ToList();</a:t>
            </a:r>
            <a:endParaRPr lang="en-US" sz="1900" noProof="1"/>
          </a:p>
        </p:txBody>
      </p:sp>
    </p:spTree>
    <p:extLst>
      <p:ext uri="{BB962C8B-B14F-4D97-AF65-F5344CB8AC3E}">
        <p14:creationId xmlns:p14="http://schemas.microsoft.com/office/powerpoint/2010/main" val="91213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8901</TotalTime>
  <Words>591</Words>
  <Application>Microsoft Office PowerPoint</Application>
  <PresentationFormat>On-screen Show (4:3)</PresentationFormat>
  <Paragraphs>93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Cambria</vt:lpstr>
      <vt:lpstr>Consolas</vt:lpstr>
      <vt:lpstr>Corbel</vt:lpstr>
      <vt:lpstr>Wingdings</vt:lpstr>
      <vt:lpstr>Wingdings 2</vt:lpstr>
      <vt:lpstr>Telerik Academy</vt:lpstr>
      <vt:lpstr>PowerPoint Presentation</vt:lpstr>
      <vt:lpstr>Table of Contents</vt:lpstr>
      <vt:lpstr>The N+1 Query Problem</vt:lpstr>
      <vt:lpstr>The N+1 Query Problem</vt:lpstr>
      <vt:lpstr>The N+1 Query Problem (2)</vt:lpstr>
      <vt:lpstr>Solution to the N+1 Query Problem</vt:lpstr>
      <vt:lpstr>Solution to the N+1 Query Problem</vt:lpstr>
      <vt:lpstr>Incorrect Use of ToList()</vt:lpstr>
      <vt:lpstr>Incorrect Use of ToList()</vt:lpstr>
      <vt:lpstr>Incorrect Use of ToList()</vt:lpstr>
      <vt:lpstr>Incorrect Use SELECT *</vt:lpstr>
      <vt:lpstr>Deleting Entities Faster with Native SQL Query</vt:lpstr>
      <vt:lpstr>Entity Framework Performance</vt:lpstr>
      <vt:lpstr>Homework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 Performance</dc:title>
  <dc:subject>Telerik Software Academy</dc:subject>
  <dc:creator>Svetlin Nakov;Nikolay Kostov</dc:creator>
  <cp:keywords>databases, EF, ORM, Entity Framework, performance</cp:keywords>
  <cp:lastModifiedBy>Svetlin Nakov</cp:lastModifiedBy>
  <cp:revision>1967</cp:revision>
  <dcterms:created xsi:type="dcterms:W3CDTF">2007-12-08T16:03:35Z</dcterms:created>
  <dcterms:modified xsi:type="dcterms:W3CDTF">2013-07-15T11:37:35Z</dcterms:modified>
  <cp:category>databases, ORM</cp:category>
</cp:coreProperties>
</file>