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570" r:id="rId2"/>
    <p:sldId id="814" r:id="rId3"/>
    <p:sldId id="816" r:id="rId4"/>
    <p:sldId id="815" r:id="rId5"/>
    <p:sldId id="819" r:id="rId6"/>
    <p:sldId id="818" r:id="rId7"/>
    <p:sldId id="823" r:id="rId8"/>
    <p:sldId id="824" r:id="rId9"/>
    <p:sldId id="825" r:id="rId10"/>
    <p:sldId id="826" r:id="rId11"/>
    <p:sldId id="827" r:id="rId12"/>
    <p:sldId id="820" r:id="rId13"/>
    <p:sldId id="822" r:id="rId14"/>
    <p:sldId id="829" r:id="rId15"/>
    <p:sldId id="832" r:id="rId16"/>
    <p:sldId id="830" r:id="rId17"/>
    <p:sldId id="831" r:id="rId18"/>
    <p:sldId id="843" r:id="rId19"/>
    <p:sldId id="844" r:id="rId20"/>
    <p:sldId id="840" r:id="rId21"/>
    <p:sldId id="834" r:id="rId22"/>
    <p:sldId id="835" r:id="rId23"/>
    <p:sldId id="836" r:id="rId24"/>
    <p:sldId id="837" r:id="rId25"/>
    <p:sldId id="839" r:id="rId26"/>
    <p:sldId id="841" r:id="rId27"/>
    <p:sldId id="842" r:id="rId28"/>
    <p:sldId id="460" r:id="rId29"/>
    <p:sldId id="812" r:id="rId30"/>
    <p:sldId id="333" r:id="rId31"/>
  </p:sldIdLst>
  <p:sldSz cx="9144000" cy="6858000" type="screen4x3"/>
  <p:notesSz cx="6881813" cy="92964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2FB0770F-ADC0-4917-9D97-4A553FB24044}">
          <p14:sldIdLst>
            <p14:sldId id="570"/>
            <p14:sldId id="814"/>
          </p14:sldIdLst>
        </p14:section>
        <p14:section name="Data Caching Concepts" id="{AAEA4232-7DAD-4280-9922-DEDFA15AA161}">
          <p14:sldIdLst>
            <p14:sldId id="816"/>
            <p14:sldId id="815"/>
          </p14:sldIdLst>
        </p14:section>
        <p14:section name="ASP.NET Output Caching" id="{291E4A9A-17FF-40FD-87B4-356FE0717494}">
          <p14:sldIdLst>
            <p14:sldId id="819"/>
            <p14:sldId id="818"/>
            <p14:sldId id="823"/>
            <p14:sldId id="824"/>
            <p14:sldId id="825"/>
            <p14:sldId id="826"/>
            <p14:sldId id="827"/>
            <p14:sldId id="820"/>
            <p14:sldId id="822"/>
            <p14:sldId id="829"/>
            <p14:sldId id="832"/>
            <p14:sldId id="830"/>
            <p14:sldId id="831"/>
            <p14:sldId id="843"/>
            <p14:sldId id="844"/>
          </p14:sldIdLst>
        </p14:section>
        <p14:section name="Data Caching" id="{9D0FEF88-01F9-4BC2-B48F-79EB75EB62A2}">
          <p14:sldIdLst>
            <p14:sldId id="840"/>
            <p14:sldId id="834"/>
            <p14:sldId id="835"/>
            <p14:sldId id="836"/>
            <p14:sldId id="837"/>
            <p14:sldId id="839"/>
            <p14:sldId id="841"/>
            <p14:sldId id="842"/>
          </p14:sldIdLst>
        </p14:section>
        <p14:section name="Questions and Homework" id="{582018E1-BCD4-4B64-9021-AA7DC827860A}">
          <p14:sldIdLst>
            <p14:sldId id="460"/>
            <p14:sldId id="812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94468" autoAdjust="0"/>
  </p:normalViewPr>
  <p:slideViewPr>
    <p:cSldViewPr>
      <p:cViewPr varScale="1">
        <p:scale>
          <a:sx n="125" d="100"/>
          <a:sy n="125" d="100"/>
        </p:scale>
        <p:origin x="111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9/16/2013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9/16/2013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9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615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academy.telerik.com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nikolay.it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29899/Exploring-Caching-in-ASP-N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3130153"/>
            <a:ext cx="7239001" cy="832247"/>
          </a:xfrm>
        </p:spPr>
        <p:txBody>
          <a:bodyPr/>
          <a:lstStyle/>
          <a:p>
            <a:r>
              <a:rPr lang="en-US" dirty="0" smtClean="0"/>
              <a:t>ASP.NET Caching Data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495800"/>
            <a:ext cx="3853295" cy="533400"/>
          </a:xfrm>
        </p:spPr>
        <p:txBody>
          <a:bodyPr/>
          <a:lstStyle/>
          <a:p>
            <a:r>
              <a:rPr lang="en-US" dirty="0" smtClean="0"/>
              <a:t>Nikolay </a:t>
            </a:r>
            <a:r>
              <a:rPr lang="en-US" noProof="1" smtClean="0"/>
              <a:t>Kostov</a:t>
            </a:r>
            <a:endParaRPr lang="en-US" noProof="1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955268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2146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4914781"/>
            <a:ext cx="3555998" cy="800219"/>
          </a:xfrm>
        </p:spPr>
        <p:txBody>
          <a:bodyPr/>
          <a:lstStyle/>
          <a:p>
            <a:pPr marL="0" indent="0"/>
            <a:r>
              <a:rPr lang="en-US" dirty="0" smtClean="0"/>
              <a:t>Team Lead, Senior</a:t>
            </a:r>
            <a:br>
              <a:rPr lang="en-US" dirty="0" smtClean="0"/>
            </a:br>
            <a:r>
              <a:rPr lang="en-US" dirty="0" smtClean="0"/>
              <a:t>Developer and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650468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http://Nikolay.IT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4526280"/>
            <a:ext cx="1763490" cy="19238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 descr="http://stebet.net/wp-content/uploads/2013/06/asp.net-logo-400x300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1" y="4610100"/>
            <a:ext cx="1930398" cy="1447799"/>
          </a:xfrm>
          <a:prstGeom prst="roundRect">
            <a:avLst>
              <a:gd name="adj" fmla="val 296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6" name="Picture 2" descr="http://dyn.com/wp-content/uploads/2011/09/1691_repetitiv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58402"/>
            <a:ext cx="3857625" cy="2247901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5813"/>
            <a:ext cx="2959101" cy="29591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VaryByParam</a:t>
            </a:r>
            <a:r>
              <a:rPr lang="en-US" dirty="0"/>
              <a:t>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semi-colon separated list of strings representing query string values in a GET request, or variables in a POST request.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9123814"/>
              </p:ext>
            </p:extLst>
          </p:nvPr>
        </p:nvGraphicFramePr>
        <p:xfrm>
          <a:off x="990600" y="3048000"/>
          <a:ext cx="7086600" cy="2479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/>
                <a:gridCol w="571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'none'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One version of page cached per request type (GET, POST, HEAD)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'*'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 versions of page cached based on query string and/or POST body variables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'v1'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 versions of page cached based on value of v1 variable in query string or POST body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'v1;v2'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 versions of page cached based on value of v1 and v2 variables in query string or POST body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027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1066800"/>
          </a:xfrm>
        </p:spPr>
        <p:txBody>
          <a:bodyPr/>
          <a:lstStyle/>
          <a:p>
            <a:r>
              <a:rPr lang="en-US" dirty="0" err="1"/>
              <a:t>VaryByHeader</a:t>
            </a:r>
            <a:r>
              <a:rPr lang="en-US" dirty="0"/>
              <a:t> &amp; </a:t>
            </a:r>
            <a:r>
              <a:rPr lang="en-US" dirty="0" err="1"/>
              <a:t>VaryByCustom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81600"/>
          </a:xfrm>
        </p:spPr>
        <p:txBody>
          <a:bodyPr/>
          <a:lstStyle/>
          <a:p>
            <a:r>
              <a:rPr lang="en-US" dirty="0"/>
              <a:t>Other options for creating additional cached pages</a:t>
            </a:r>
          </a:p>
          <a:p>
            <a:pPr lvl="1"/>
            <a:r>
              <a:rPr lang="en-US" dirty="0" err="1" smtClean="0"/>
              <a:t>VaryByHeader</a:t>
            </a:r>
            <a:r>
              <a:rPr lang="en-US" dirty="0" smtClean="0"/>
              <a:t> – any </a:t>
            </a:r>
            <a:r>
              <a:rPr lang="en-US" dirty="0"/>
              <a:t>HTTP header</a:t>
            </a:r>
          </a:p>
          <a:p>
            <a:pPr lvl="1"/>
            <a:r>
              <a:rPr lang="en-US" dirty="0" err="1" smtClean="0"/>
              <a:t>VaryByCustom</a:t>
            </a:r>
            <a:r>
              <a:rPr lang="en-US" dirty="0" smtClean="0"/>
              <a:t> – specify </a:t>
            </a:r>
            <a:r>
              <a:rPr lang="en-US" dirty="0"/>
              <a:t>'Browser' for unique cache entry for each browser type</a:t>
            </a:r>
          </a:p>
          <a:p>
            <a:pPr lvl="1"/>
            <a:r>
              <a:rPr lang="en-US" dirty="0" err="1" smtClean="0"/>
              <a:t>VaryByCustom</a:t>
            </a:r>
            <a:r>
              <a:rPr lang="en-US" dirty="0" smtClean="0"/>
              <a:t> </a:t>
            </a:r>
            <a:r>
              <a:rPr lang="en-US" dirty="0"/>
              <a:t>with </a:t>
            </a:r>
            <a:r>
              <a:rPr lang="en-US" dirty="0" err="1"/>
              <a:t>GetVaryByCustomString</a:t>
            </a:r>
            <a:r>
              <a:rPr lang="en-US" dirty="0"/>
              <a:t> method in </a:t>
            </a:r>
            <a:r>
              <a:rPr lang="en-US" dirty="0" err="1"/>
              <a:t>HttpApplication</a:t>
            </a:r>
            <a:r>
              <a:rPr lang="en-US" dirty="0"/>
              <a:t> derivative</a:t>
            </a:r>
          </a:p>
          <a:p>
            <a:pPr lvl="2"/>
            <a:r>
              <a:rPr lang="en-US" dirty="0" smtClean="0"/>
              <a:t>Return </a:t>
            </a:r>
            <a:r>
              <a:rPr lang="en-US" dirty="0"/>
              <a:t>your own string indicating whether it's a separate cache entry or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87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257800"/>
            <a:ext cx="7924800" cy="685800"/>
          </a:xfrm>
        </p:spPr>
        <p:txBody>
          <a:bodyPr/>
          <a:lstStyle/>
          <a:p>
            <a:r>
              <a:rPr lang="en-US" dirty="0" err="1" smtClean="0"/>
              <a:t>OutputCache</a:t>
            </a:r>
            <a:r>
              <a:rPr lang="en-US" dirty="0" smtClean="0"/>
              <a:t> Demo</a:t>
            </a:r>
            <a:endParaRPr lang="en-US" dirty="0"/>
          </a:p>
        </p:txBody>
      </p:sp>
      <p:pic>
        <p:nvPicPr>
          <p:cNvPr id="1026" name="Picture 2" descr="http://www.cs.tau.ac.il/~sagihed/dsw09b/cach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318" y="1143000"/>
            <a:ext cx="4043363" cy="34766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11103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Cache profiles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Stored in </a:t>
            </a:r>
            <a:r>
              <a:rPr lang="en-US" dirty="0" err="1" smtClean="0"/>
              <a:t>web.config</a:t>
            </a:r>
            <a:r>
              <a:rPr lang="en-US" dirty="0" smtClean="0"/>
              <a:t> file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</a:t>
            </a:r>
            <a:r>
              <a:rPr lang="en-US" dirty="0" smtClean="0"/>
              <a:t>o need to recompile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533400" y="2459772"/>
            <a:ext cx="80772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</a:t>
            </a:r>
            <a:r>
              <a:rPr lang="en-US" dirty="0" err="1"/>
              <a:t>system.web</a:t>
            </a:r>
            <a:r>
              <a:rPr lang="en-US" dirty="0"/>
              <a:t>&gt;</a:t>
            </a:r>
          </a:p>
          <a:p>
            <a:r>
              <a:rPr lang="en-US" dirty="0"/>
              <a:t>  &lt;caching&gt;</a:t>
            </a:r>
          </a:p>
          <a:p>
            <a:r>
              <a:rPr lang="en-US" dirty="0"/>
              <a:t>    &lt;</a:t>
            </a:r>
            <a:r>
              <a:rPr lang="en-US" dirty="0" err="1"/>
              <a:t>outputCacheSettings</a:t>
            </a:r>
            <a:r>
              <a:rPr lang="en-US" dirty="0"/>
              <a:t>&gt;</a:t>
            </a:r>
          </a:p>
          <a:p>
            <a:r>
              <a:rPr lang="en-US" dirty="0"/>
              <a:t>      &lt;</a:t>
            </a:r>
            <a:r>
              <a:rPr lang="en-US" dirty="0" err="1"/>
              <a:t>outputCacheProfiles</a:t>
            </a:r>
            <a:r>
              <a:rPr lang="en-US" dirty="0"/>
              <a:t>&gt;</a:t>
            </a:r>
          </a:p>
          <a:p>
            <a:r>
              <a:rPr lang="en-US" dirty="0" smtClean="0"/>
              <a:t>        </a:t>
            </a:r>
            <a:r>
              <a:rPr lang="en-US" dirty="0"/>
              <a:t>&lt;add name="</a:t>
            </a:r>
            <a:r>
              <a:rPr lang="en-US" dirty="0" err="1"/>
              <a:t>ShortLived</a:t>
            </a:r>
            <a:r>
              <a:rPr lang="en-US" dirty="0"/>
              <a:t>" duration="</a:t>
            </a:r>
            <a:r>
              <a:rPr lang="en-US" dirty="0" smtClean="0"/>
              <a:t>10"</a:t>
            </a:r>
          </a:p>
          <a:p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err="1" smtClean="0"/>
              <a:t>varyByParam</a:t>
            </a:r>
            <a:r>
              <a:rPr lang="en-US" dirty="0"/>
              <a:t>="none" location="Server" /&gt;</a:t>
            </a:r>
          </a:p>
          <a:p>
            <a:r>
              <a:rPr lang="en-US" dirty="0"/>
              <a:t>      </a:t>
            </a:r>
            <a:r>
              <a:rPr lang="en-US" dirty="0" smtClean="0"/>
              <a:t>  </a:t>
            </a:r>
            <a:r>
              <a:rPr lang="en-US" dirty="0"/>
              <a:t>&lt;add name="</a:t>
            </a:r>
            <a:r>
              <a:rPr lang="en-US" dirty="0" err="1"/>
              <a:t>LongLived</a:t>
            </a:r>
            <a:r>
              <a:rPr lang="en-US" dirty="0"/>
              <a:t>" duration="</a:t>
            </a:r>
            <a:r>
              <a:rPr lang="en-US" dirty="0" smtClean="0"/>
              <a:t>3600"</a:t>
            </a:r>
          </a:p>
          <a:p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err="1" smtClean="0"/>
              <a:t>varyByParam</a:t>
            </a:r>
            <a:r>
              <a:rPr lang="en-US" dirty="0"/>
              <a:t>="none" location="Server" /&gt;</a:t>
            </a:r>
            <a:r>
              <a:rPr lang="en-US" dirty="0" smtClean="0"/>
              <a:t>   </a:t>
            </a:r>
          </a:p>
          <a:p>
            <a:r>
              <a:rPr lang="en-US" dirty="0" smtClean="0"/>
              <a:t>      &lt;/</a:t>
            </a:r>
            <a:r>
              <a:rPr lang="en-US" dirty="0" err="1"/>
              <a:t>outputCacheProfiles</a:t>
            </a:r>
            <a:r>
              <a:rPr lang="en-US" dirty="0"/>
              <a:t>&gt;</a:t>
            </a:r>
          </a:p>
          <a:p>
            <a:r>
              <a:rPr lang="en-US" dirty="0"/>
              <a:t>      </a:t>
            </a:r>
            <a:r>
              <a:rPr lang="en-US" dirty="0" smtClean="0"/>
              <a:t>&lt;!-- </a:t>
            </a:r>
            <a:r>
              <a:rPr lang="en-US" dirty="0"/>
              <a:t>... --&gt;</a:t>
            </a:r>
          </a:p>
          <a:p>
            <a:r>
              <a:rPr lang="en-US" dirty="0"/>
              <a:t>    &lt;/</a:t>
            </a:r>
            <a:r>
              <a:rPr lang="en-US" dirty="0" err="1"/>
              <a:t>outputCacheSettings</a:t>
            </a:r>
            <a:r>
              <a:rPr lang="en-US" dirty="0"/>
              <a:t>&gt;</a:t>
            </a:r>
          </a:p>
          <a:p>
            <a:r>
              <a:rPr lang="en-US" dirty="0"/>
              <a:t>  &lt;/caching&gt;</a:t>
            </a:r>
          </a:p>
          <a:p>
            <a:r>
              <a:rPr lang="en-US" dirty="0"/>
              <a:t>&lt;/</a:t>
            </a:r>
            <a:r>
              <a:rPr lang="en-US" dirty="0" err="1"/>
              <a:t>system.web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37992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257800"/>
            <a:ext cx="7924800" cy="685800"/>
          </a:xfrm>
        </p:spPr>
        <p:txBody>
          <a:bodyPr/>
          <a:lstStyle/>
          <a:p>
            <a:r>
              <a:rPr lang="en-US" dirty="0"/>
              <a:t>Cache </a:t>
            </a:r>
            <a:r>
              <a:rPr lang="en-US" dirty="0" smtClean="0"/>
              <a:t>Profiles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914400"/>
            <a:ext cx="4019550" cy="39391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12712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Post-Cache Substitution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Output cache an entire page </a:t>
            </a:r>
            <a:r>
              <a:rPr lang="en-US" dirty="0" smtClean="0"/>
              <a:t>except some part</a:t>
            </a:r>
            <a:endParaRPr lang="en-US" dirty="0"/>
          </a:p>
          <a:p>
            <a:pPr lvl="1"/>
            <a:r>
              <a:rPr lang="en-US" dirty="0" smtClean="0"/>
              <a:t>This "some part" must </a:t>
            </a:r>
            <a:r>
              <a:rPr lang="en-US" dirty="0"/>
              <a:t>consist of a simple string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/>
              <a:t>Response.WriteSubstitution</a:t>
            </a:r>
            <a:r>
              <a:rPr lang="en-US" dirty="0"/>
              <a:t> with callback</a:t>
            </a:r>
          </a:p>
          <a:p>
            <a:pPr lvl="1"/>
            <a:r>
              <a:rPr lang="en-US" dirty="0" smtClean="0"/>
              <a:t>Or </a:t>
            </a:r>
            <a:r>
              <a:rPr lang="en-US" dirty="0"/>
              <a:t>use </a:t>
            </a:r>
            <a:r>
              <a:rPr lang="en-US" dirty="0" smtClean="0"/>
              <a:t>&lt;</a:t>
            </a:r>
            <a:r>
              <a:rPr lang="en-US" dirty="0" err="1" smtClean="0"/>
              <a:t>asp:Substitution</a:t>
            </a:r>
            <a:r>
              <a:rPr lang="en-US" dirty="0" smtClean="0"/>
              <a:t> /&gt; </a:t>
            </a:r>
            <a:r>
              <a:rPr lang="en-US" dirty="0"/>
              <a:t>control with associated callback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56" y="3886200"/>
            <a:ext cx="7634288" cy="259943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70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r>
              <a:rPr lang="en-US" dirty="0"/>
              <a:t>Post-Cache </a:t>
            </a:r>
            <a:r>
              <a:rPr lang="en-US" dirty="0" smtClean="0"/>
              <a:t>Substitution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7630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Can elect to output cache an entire page </a:t>
            </a:r>
            <a:r>
              <a:rPr lang="en-US" i="1" dirty="0" smtClean="0"/>
              <a:t>except </a:t>
            </a:r>
            <a:r>
              <a:rPr lang="en-US" dirty="0" smtClean="0"/>
              <a:t>for </a:t>
            </a:r>
            <a:r>
              <a:rPr lang="en-US" dirty="0"/>
              <a:t>specifically generated dynamic </a:t>
            </a:r>
            <a:r>
              <a:rPr lang="en-US" dirty="0" smtClean="0"/>
              <a:t>elements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323850" y="1768019"/>
            <a:ext cx="85725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&lt;%@ Page Language="c#" Debug="true" %&gt;</a:t>
            </a:r>
          </a:p>
          <a:p>
            <a:r>
              <a:rPr lang="en-US" dirty="0"/>
              <a:t>&lt;%@ </a:t>
            </a:r>
            <a:r>
              <a:rPr lang="en-US" dirty="0" err="1"/>
              <a:t>OutputCache</a:t>
            </a:r>
            <a:r>
              <a:rPr lang="en-US" dirty="0"/>
              <a:t> Duration="60" </a:t>
            </a:r>
            <a:r>
              <a:rPr lang="en-US" dirty="0" err="1"/>
              <a:t>VaryByParam</a:t>
            </a:r>
            <a:r>
              <a:rPr lang="en-US" dirty="0"/>
              <a:t>="none" %&gt;</a:t>
            </a:r>
          </a:p>
          <a:p>
            <a:r>
              <a:rPr lang="en-US" dirty="0"/>
              <a:t>&lt;script </a:t>
            </a:r>
            <a:r>
              <a:rPr lang="en-US" dirty="0" err="1"/>
              <a:t>runat</a:t>
            </a:r>
            <a:r>
              <a:rPr lang="en-US" dirty="0"/>
              <a:t>="server"&gt;</a:t>
            </a:r>
          </a:p>
          <a:p>
            <a:r>
              <a:rPr lang="en-US" dirty="0"/>
              <a:t>   protected static string </a:t>
            </a:r>
            <a:r>
              <a:rPr lang="en-US" dirty="0" err="1"/>
              <a:t>GetCurrentTime</a:t>
            </a:r>
            <a:r>
              <a:rPr lang="en-US" dirty="0"/>
              <a:t>(</a:t>
            </a:r>
            <a:r>
              <a:rPr lang="en-US" dirty="0" err="1"/>
              <a:t>HttpContext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) {</a:t>
            </a:r>
          </a:p>
          <a:p>
            <a:r>
              <a:rPr lang="en-US" dirty="0"/>
              <a:t>      return </a:t>
            </a:r>
            <a:r>
              <a:rPr lang="en-US" dirty="0" err="1"/>
              <a:t>DateTime.Now.ToString</a:t>
            </a:r>
            <a:r>
              <a:rPr lang="en-US" dirty="0"/>
              <a:t>();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body&gt;</a:t>
            </a:r>
          </a:p>
          <a:p>
            <a:r>
              <a:rPr lang="en-US" dirty="0"/>
              <a:t>   &lt;form </a:t>
            </a:r>
            <a:r>
              <a:rPr lang="en-US" dirty="0" err="1"/>
              <a:t>runat</a:t>
            </a:r>
            <a:r>
              <a:rPr lang="en-US" dirty="0"/>
              <a:t>='server'&gt;</a:t>
            </a:r>
          </a:p>
          <a:p>
            <a:r>
              <a:rPr lang="en-US" dirty="0"/>
              <a:t>      &lt;%= </a:t>
            </a:r>
            <a:r>
              <a:rPr lang="en-US" dirty="0" err="1"/>
              <a:t>DateTime.Now</a:t>
            </a:r>
            <a:r>
              <a:rPr lang="en-US" dirty="0"/>
              <a:t> %&gt;&lt;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r>
              <a:rPr lang="en-US" dirty="0"/>
              <a:t>      &lt;% </a:t>
            </a:r>
            <a:r>
              <a:rPr lang="en-US" dirty="0" err="1"/>
              <a:t>Response.WriteSubstitution</a:t>
            </a:r>
            <a:r>
              <a:rPr lang="en-US" dirty="0"/>
              <a:t>(</a:t>
            </a:r>
            <a:r>
              <a:rPr lang="en-US" dirty="0" err="1"/>
              <a:t>GetCurrentTime</a:t>
            </a:r>
            <a:r>
              <a:rPr lang="en-US" dirty="0"/>
              <a:t>); %&gt;</a:t>
            </a:r>
          </a:p>
          <a:p>
            <a:r>
              <a:rPr lang="en-US" dirty="0"/>
              <a:t>   &lt;/form&gt;</a:t>
            </a:r>
          </a:p>
          <a:p>
            <a:r>
              <a:rPr lang="en-US" dirty="0"/>
              <a:t>&lt;/body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1994282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257800"/>
            <a:ext cx="7924800" cy="685800"/>
          </a:xfrm>
        </p:spPr>
        <p:txBody>
          <a:bodyPr/>
          <a:lstStyle/>
          <a:p>
            <a:r>
              <a:rPr lang="en-US" dirty="0" smtClean="0"/>
              <a:t>Post-Cache Substitution Demo</a:t>
            </a:r>
            <a:endParaRPr lang="en-US" dirty="0"/>
          </a:p>
        </p:txBody>
      </p:sp>
      <p:pic>
        <p:nvPicPr>
          <p:cNvPr id="4" name="Picture 2" descr="http://www.ancienttouch.com/10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614" y="914400"/>
            <a:ext cx="4466771" cy="370271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825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Fragment Caching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for portions of a page to remain static</a:t>
            </a:r>
          </a:p>
          <a:p>
            <a:pPr lvl="1"/>
            <a:r>
              <a:rPr lang="en-US" dirty="0" smtClean="0"/>
              <a:t>Menus</a:t>
            </a:r>
            <a:r>
              <a:rPr lang="en-US" dirty="0"/>
              <a:t>, navigation bars, footers, headers,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cache a page fragment, encapsulate in .</a:t>
            </a:r>
            <a:r>
              <a:rPr lang="en-US" dirty="0" err="1" smtClean="0"/>
              <a:t>ascx</a:t>
            </a:r>
            <a:r>
              <a:rPr lang="en-US" dirty="0" smtClean="0"/>
              <a:t> and mark with </a:t>
            </a:r>
            <a:r>
              <a:rPr lang="en-US" dirty="0" err="1" smtClean="0"/>
              <a:t>OutputCache</a:t>
            </a:r>
            <a:r>
              <a:rPr lang="en-US" dirty="0" smtClean="0"/>
              <a:t> directive</a:t>
            </a:r>
          </a:p>
          <a:p>
            <a:pPr lvl="1"/>
            <a:r>
              <a:rPr lang="en-US" dirty="0"/>
              <a:t>Shared property indicates whether one instance is cached to share across pages</a:t>
            </a:r>
          </a:p>
          <a:p>
            <a:pPr lvl="1"/>
            <a:r>
              <a:rPr lang="en-US" dirty="0" err="1" smtClean="0"/>
              <a:t>VaryByControl</a:t>
            </a:r>
            <a:r>
              <a:rPr lang="en-US" dirty="0" smtClean="0"/>
              <a:t> </a:t>
            </a:r>
            <a:r>
              <a:rPr lang="en-US" dirty="0"/>
              <a:t>indicates a control value influences unique cache entries</a:t>
            </a:r>
          </a:p>
          <a:p>
            <a:endParaRPr lang="en-US" b="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41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257800"/>
            <a:ext cx="7924800" cy="685800"/>
          </a:xfrm>
        </p:spPr>
        <p:txBody>
          <a:bodyPr/>
          <a:lstStyle/>
          <a:p>
            <a:r>
              <a:rPr lang="en-US" dirty="0" smtClean="0"/>
              <a:t>Page Fragment Caching Demo</a:t>
            </a:r>
            <a:endParaRPr lang="en-US" dirty="0"/>
          </a:p>
        </p:txBody>
      </p:sp>
      <p:pic>
        <p:nvPicPr>
          <p:cNvPr id="6" name="Picture 2" descr="http://www.foreclosuredefenseresourcecenter.com/wp-content/uploads/2011/08/Substitution-of-Trustee-California-Civil-Code-Section-29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214" y="1219200"/>
            <a:ext cx="5137571" cy="3124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Why do we need caching?</a:t>
            </a:r>
          </a:p>
          <a:p>
            <a:r>
              <a:rPr lang="en-US" dirty="0" smtClean="0"/>
              <a:t>ASP.NET Output Caching</a:t>
            </a:r>
          </a:p>
          <a:p>
            <a:pPr lvl="1"/>
            <a:r>
              <a:rPr lang="en-US" dirty="0" err="1" smtClean="0"/>
              <a:t>OutputCache</a:t>
            </a:r>
            <a:r>
              <a:rPr lang="en-US" dirty="0" smtClean="0"/>
              <a:t> page directive</a:t>
            </a:r>
          </a:p>
          <a:p>
            <a:pPr lvl="1"/>
            <a:r>
              <a:rPr lang="en-US" dirty="0" smtClean="0"/>
              <a:t>Cache profiles</a:t>
            </a:r>
          </a:p>
          <a:p>
            <a:pPr lvl="1"/>
            <a:r>
              <a:rPr lang="en-US" dirty="0" smtClean="0"/>
              <a:t>Post-cache substitution</a:t>
            </a:r>
          </a:p>
          <a:p>
            <a:pPr lvl="1"/>
            <a:r>
              <a:rPr lang="en-US" dirty="0" smtClean="0"/>
              <a:t>Page fragment caching</a:t>
            </a:r>
          </a:p>
          <a:p>
            <a:r>
              <a:rPr lang="en-US" dirty="0" smtClean="0"/>
              <a:t>Data caching</a:t>
            </a:r>
          </a:p>
          <a:p>
            <a:pPr lvl="1"/>
            <a:r>
              <a:rPr lang="en-US" dirty="0" smtClean="0"/>
              <a:t>Cache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016" y="3516574"/>
            <a:ext cx="2458788" cy="245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nkostov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5672950" y="705872"/>
            <a:ext cx="3209377" cy="26744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Data Caching</a:t>
            </a:r>
            <a:endParaRPr lang="en-US" dirty="0"/>
          </a:p>
        </p:txBody>
      </p:sp>
      <p:pic>
        <p:nvPicPr>
          <p:cNvPr id="3076" name="Picture 4" descr="http://dev.10086.cn/cmdn/wiki/uploads/201006/1276325982SdPypeb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2" y="2209800"/>
            <a:ext cx="6010275" cy="3943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929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Caching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Internally, </a:t>
            </a:r>
            <a:r>
              <a:rPr lang="en-US" dirty="0" err="1"/>
              <a:t>OutputCaching</a:t>
            </a:r>
            <a:r>
              <a:rPr lang="en-US" dirty="0"/>
              <a:t> is built using a sophisticated data cache</a:t>
            </a:r>
          </a:p>
          <a:p>
            <a:pPr lvl="1"/>
            <a:r>
              <a:rPr lang="en-US" dirty="0" smtClean="0"/>
              <a:t>Available </a:t>
            </a:r>
            <a:r>
              <a:rPr lang="en-US" dirty="0"/>
              <a:t>to you directly </a:t>
            </a:r>
            <a:r>
              <a:rPr lang="en-US" dirty="0" smtClean="0"/>
              <a:t>through </a:t>
            </a:r>
            <a:r>
              <a:rPr lang="en-US" dirty="0" err="1" smtClean="0"/>
              <a:t>Page.Cache</a:t>
            </a:r>
            <a:r>
              <a:rPr lang="en-US" dirty="0" smtClean="0"/>
              <a:t> </a:t>
            </a:r>
            <a:r>
              <a:rPr lang="en-US" dirty="0"/>
              <a:t>for your own caching needs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638175" y="3381167"/>
            <a:ext cx="786765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(</a:t>
            </a:r>
            <a:r>
              <a:rPr lang="en-US" dirty="0" err="1"/>
              <a:t>this.Cache</a:t>
            </a:r>
            <a:r>
              <a:rPr lang="en-US" dirty="0"/>
              <a:t>["time"] == null)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 smtClean="0"/>
              <a:t>this.Cache</a:t>
            </a:r>
            <a:r>
              <a:rPr lang="en-US" dirty="0"/>
              <a:t>["time"] = </a:t>
            </a:r>
            <a:r>
              <a:rPr lang="en-US" dirty="0" err="1"/>
              <a:t>DateTime.Now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this.currentTimeSpan.InnerText</a:t>
            </a:r>
            <a:r>
              <a:rPr lang="en-US" dirty="0"/>
              <a:t> </a:t>
            </a:r>
            <a:r>
              <a:rPr lang="en-US" dirty="0" smtClean="0"/>
              <a:t>=</a:t>
            </a:r>
          </a:p>
          <a:p>
            <a:r>
              <a:rPr lang="en-US" dirty="0"/>
              <a:t> </a:t>
            </a:r>
            <a:r>
              <a:rPr lang="en-US" dirty="0" smtClean="0"/>
              <a:t>   ((</a:t>
            </a:r>
            <a:r>
              <a:rPr lang="en-US" dirty="0" err="1"/>
              <a:t>DateTime</a:t>
            </a:r>
            <a:r>
              <a:rPr lang="en-US" dirty="0"/>
              <a:t>)</a:t>
            </a:r>
            <a:r>
              <a:rPr lang="en-US" dirty="0" err="1"/>
              <a:t>this.Cache</a:t>
            </a:r>
            <a:r>
              <a:rPr lang="en-US" dirty="0"/>
              <a:t>["time"]).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59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</a:t>
            </a:r>
            <a:r>
              <a:rPr lang="en-US" dirty="0" smtClean="0"/>
              <a:t>Entry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When adding cache entries, several attributes can be specified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Each </a:t>
            </a:r>
            <a:r>
              <a:rPr lang="en-US" dirty="0"/>
              <a:t>insertion </a:t>
            </a:r>
            <a:r>
              <a:rPr lang="en-US" dirty="0" smtClean="0"/>
              <a:t>creates </a:t>
            </a:r>
            <a:r>
              <a:rPr lang="en-US" dirty="0"/>
              <a:t>a new </a:t>
            </a:r>
            <a:r>
              <a:rPr lang="en-US" dirty="0" err="1" smtClean="0"/>
              <a:t>CacheEntry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662778"/>
              </p:ext>
            </p:extLst>
          </p:nvPr>
        </p:nvGraphicFramePr>
        <p:xfrm>
          <a:off x="304800" y="2435860"/>
          <a:ext cx="8534400" cy="412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5000"/>
                <a:gridCol w="1905000"/>
                <a:gridCol w="472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Key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Unique key used to identify this entry in the cache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Dependency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CacheDependency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 dependency this cache entry has -either on a file, a directory, or another cache entry -which when changed, should cause this entry to be flushed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Expires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DateTime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fixed date and time after which this cache entry should be flushed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SlidingExpiration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TimeSpan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time between which the object was last accessed and when the object should be flushed from the cache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Priority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CacheItemPriority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important this item is to keep in the cache compared to other cache entries (used when deciding how to remove cache objects during scavenging)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OnRemoveCallback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CacheItemRemoved</a:t>
                      </a:r>
                      <a:r>
                        <a:rPr lang="en-US" sz="1600" baseline="0" smtClean="0"/>
                        <a:t> (</a:t>
                      </a:r>
                      <a:r>
                        <a:rPr lang="en-US" sz="1600" smtClean="0"/>
                        <a:t>Callback)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delegate which can be registered with a cache entry for invocation upon removal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716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Cache Entry </a:t>
            </a:r>
            <a:r>
              <a:rPr lang="en-US" dirty="0" err="1" smtClean="0"/>
              <a:t>Params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setting cache entry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523875" y="1600200"/>
            <a:ext cx="809625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(</a:t>
            </a:r>
            <a:r>
              <a:rPr lang="en-US" dirty="0" err="1"/>
              <a:t>this.Cache</a:t>
            </a:r>
            <a:r>
              <a:rPr lang="en-US" dirty="0"/>
              <a:t>["time"] == null)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// </a:t>
            </a:r>
            <a:r>
              <a:rPr lang="en-US" dirty="0" err="1"/>
              <a:t>this.Cache</a:t>
            </a:r>
            <a:r>
              <a:rPr lang="en-US" dirty="0"/>
              <a:t>["time"] = </a:t>
            </a:r>
            <a:r>
              <a:rPr lang="en-US" dirty="0" err="1"/>
              <a:t>DateTime.Now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Cache.Insert</a:t>
            </a:r>
            <a:r>
              <a:rPr lang="en-US" dirty="0"/>
              <a:t>(</a:t>
            </a:r>
          </a:p>
          <a:p>
            <a:r>
              <a:rPr lang="en-US" dirty="0"/>
              <a:t>        "time",         // key</a:t>
            </a:r>
          </a:p>
          <a:p>
            <a:r>
              <a:rPr lang="en-US" dirty="0"/>
              <a:t>        </a:t>
            </a:r>
            <a:r>
              <a:rPr lang="en-US" dirty="0" err="1"/>
              <a:t>DateTime.Now</a:t>
            </a:r>
            <a:r>
              <a:rPr lang="en-US" dirty="0"/>
              <a:t>,   // object</a:t>
            </a:r>
          </a:p>
          <a:p>
            <a:r>
              <a:rPr lang="en-US" dirty="0"/>
              <a:t>        null,           // dependencies</a:t>
            </a:r>
          </a:p>
          <a:p>
            <a:r>
              <a:rPr lang="en-US" dirty="0"/>
              <a:t>        </a:t>
            </a:r>
            <a:r>
              <a:rPr lang="en-US" dirty="0" err="1"/>
              <a:t>DateTime.Now.AddSeconds</a:t>
            </a:r>
            <a:r>
              <a:rPr lang="en-US" dirty="0"/>
              <a:t>(10), // absolute exp.</a:t>
            </a:r>
          </a:p>
          <a:p>
            <a:r>
              <a:rPr lang="en-US" dirty="0"/>
              <a:t>        </a:t>
            </a:r>
            <a:r>
              <a:rPr lang="en-US" dirty="0" err="1"/>
              <a:t>TimeSpan.Zero</a:t>
            </a:r>
            <a:r>
              <a:rPr lang="en-US" dirty="0"/>
              <a:t>,               // sliding exp.</a:t>
            </a:r>
          </a:p>
          <a:p>
            <a:r>
              <a:rPr lang="en-US" dirty="0"/>
              <a:t>        </a:t>
            </a:r>
            <a:r>
              <a:rPr lang="en-US" dirty="0" err="1"/>
              <a:t>CacheItemPriority.Default</a:t>
            </a:r>
            <a:r>
              <a:rPr lang="en-US" dirty="0"/>
              <a:t>,   // priority</a:t>
            </a:r>
          </a:p>
          <a:p>
            <a:r>
              <a:rPr lang="en-US" dirty="0"/>
              <a:t>        null);          // callback delegate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this.currentTimeSpan.InnerText</a:t>
            </a:r>
            <a:r>
              <a:rPr lang="en-US" dirty="0"/>
              <a:t> </a:t>
            </a:r>
            <a:r>
              <a:rPr lang="en-US" dirty="0" smtClean="0"/>
              <a:t>=</a:t>
            </a:r>
          </a:p>
          <a:p>
            <a:r>
              <a:rPr lang="en-US" dirty="0"/>
              <a:t> </a:t>
            </a:r>
            <a:r>
              <a:rPr lang="en-US" dirty="0" smtClean="0"/>
              <a:t>   ((</a:t>
            </a:r>
            <a:r>
              <a:rPr lang="en-US" dirty="0" err="1"/>
              <a:t>DateTime</a:t>
            </a:r>
            <a:r>
              <a:rPr lang="en-US" dirty="0"/>
              <a:t>)</a:t>
            </a:r>
            <a:r>
              <a:rPr lang="en-US" dirty="0" err="1"/>
              <a:t>this.Cache</a:t>
            </a:r>
            <a:r>
              <a:rPr lang="en-US" dirty="0"/>
              <a:t>["time"]).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57398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</a:t>
            </a:r>
            <a:r>
              <a:rPr lang="en-US" dirty="0" smtClean="0"/>
              <a:t>rom </a:t>
            </a:r>
            <a:r>
              <a:rPr lang="en-US" dirty="0"/>
              <a:t>the </a:t>
            </a:r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can be explicitly taken out of the </a:t>
            </a:r>
            <a:r>
              <a:rPr lang="en-US" dirty="0" smtClean="0"/>
              <a:t>cache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xplicitly </a:t>
            </a:r>
            <a:r>
              <a:rPr lang="en-US" dirty="0"/>
              <a:t>by calling </a:t>
            </a:r>
            <a:r>
              <a:rPr lang="en-US" dirty="0" smtClean="0"/>
              <a:t>Remove</a:t>
            </a:r>
          </a:p>
          <a:p>
            <a:pPr lvl="1"/>
            <a:r>
              <a:rPr lang="en-US" dirty="0"/>
              <a:t>Cache can remove item implicitly for a variety of reasons (Data </a:t>
            </a:r>
            <a:r>
              <a:rPr lang="en-US" dirty="0" smtClean="0"/>
              <a:t>expiration,</a:t>
            </a:r>
            <a:br>
              <a:rPr lang="en-US" dirty="0" smtClean="0"/>
            </a:br>
            <a:r>
              <a:rPr lang="en-US" dirty="0" smtClean="0"/>
              <a:t>Memory </a:t>
            </a:r>
            <a:r>
              <a:rPr lang="en-US" dirty="0"/>
              <a:t>consumption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Low priority </a:t>
            </a:r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 smtClean="0"/>
              <a:t>removed first</a:t>
            </a:r>
          </a:p>
          <a:p>
            <a:pPr lvl="1"/>
            <a:r>
              <a:rPr lang="en-US" dirty="0"/>
              <a:t>Can register for </a:t>
            </a:r>
            <a:r>
              <a:rPr lang="en-US" dirty="0" smtClean="0"/>
              <a:t>removal</a:t>
            </a:r>
            <a:br>
              <a:rPr lang="en-US" dirty="0" smtClean="0"/>
            </a:br>
            <a:r>
              <a:rPr lang="en-US" dirty="0" smtClean="0"/>
              <a:t>notification</a:t>
            </a:r>
            <a:r>
              <a:rPr lang="en-US" dirty="0"/>
              <a:t>, </a:t>
            </a:r>
            <a:r>
              <a:rPr lang="en-US" dirty="0" smtClean="0"/>
              <a:t>including</a:t>
            </a:r>
            <a:br>
              <a:rPr lang="en-US" dirty="0" smtClean="0"/>
            </a:br>
            <a:r>
              <a:rPr lang="en-US" dirty="0" smtClean="0"/>
              <a:t>reason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2050" name="Picture 2" descr="http://www.toledoblade.com/image/2013/01/11/800x_b1_cCM_z_cT/Duplicate-data-delet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971800"/>
            <a:ext cx="3040743" cy="31927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73034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81600"/>
            <a:ext cx="7924800" cy="685800"/>
          </a:xfrm>
        </p:spPr>
        <p:txBody>
          <a:bodyPr/>
          <a:lstStyle/>
          <a:p>
            <a:r>
              <a:rPr lang="en-US" dirty="0" smtClean="0"/>
              <a:t>Data Caching Demo</a:t>
            </a:r>
            <a:endParaRPr lang="en-US" dirty="0"/>
          </a:p>
        </p:txBody>
      </p:sp>
      <p:pic>
        <p:nvPicPr>
          <p:cNvPr id="4098" name="Picture 2" descr="http://www.marblewebsites.co.uk/images/datab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66800"/>
            <a:ext cx="3810000" cy="36099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726870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Dependencies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 dependencies can ensure that data is not stale</a:t>
            </a:r>
          </a:p>
          <a:p>
            <a:r>
              <a:rPr lang="en-US" dirty="0" smtClean="0"/>
              <a:t>Cache entry can be flushed when:</a:t>
            </a:r>
          </a:p>
          <a:p>
            <a:pPr lvl="1"/>
            <a:r>
              <a:rPr lang="en-US" dirty="0" smtClean="0"/>
              <a:t>A file changes</a:t>
            </a:r>
          </a:p>
          <a:p>
            <a:pPr lvl="1"/>
            <a:r>
              <a:rPr lang="en-US" dirty="0" smtClean="0"/>
              <a:t>A directory changes</a:t>
            </a:r>
          </a:p>
          <a:p>
            <a:pPr lvl="1"/>
            <a:r>
              <a:rPr lang="en-US" dirty="0" smtClean="0"/>
              <a:t>Another cache entry is removed</a:t>
            </a:r>
          </a:p>
          <a:p>
            <a:pPr lvl="1"/>
            <a:r>
              <a:rPr lang="en-US" dirty="0" smtClean="0"/>
              <a:t>Something in the database changes</a:t>
            </a:r>
          </a:p>
          <a:p>
            <a:pPr lvl="2"/>
            <a:r>
              <a:rPr lang="en-US" dirty="0" smtClean="0"/>
              <a:t>SQL Cache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10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81600"/>
            <a:ext cx="7924800" cy="685800"/>
          </a:xfrm>
        </p:spPr>
        <p:txBody>
          <a:bodyPr/>
          <a:lstStyle/>
          <a:p>
            <a:r>
              <a:rPr lang="en-US" dirty="0"/>
              <a:t>Cache </a:t>
            </a:r>
            <a:r>
              <a:rPr lang="en-US" dirty="0" smtClean="0"/>
              <a:t>Dependencies Demo</a:t>
            </a:r>
            <a:endParaRPr lang="en-US" dirty="0"/>
          </a:p>
        </p:txBody>
      </p:sp>
      <p:pic>
        <p:nvPicPr>
          <p:cNvPr id="1026" name="Picture 2" descr="http://downlopaz.com/wp-content/uploads/2012/06/depend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264" y="1219200"/>
            <a:ext cx="4841471" cy="36099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61881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/>
              <a:t>ASP.NET Caching Data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58674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Create new project from the default ASP.NET Web Forms </a:t>
            </a:r>
            <a:r>
              <a:rPr lang="en-US" dirty="0"/>
              <a:t>application template </a:t>
            </a:r>
            <a:r>
              <a:rPr lang="en-US" dirty="0" smtClean="0"/>
              <a:t>and: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Make </a:t>
            </a:r>
            <a:r>
              <a:rPr lang="en-US" dirty="0"/>
              <a:t>About.aspx page cacheable </a:t>
            </a:r>
            <a:r>
              <a:rPr lang="en-US" dirty="0" smtClean="0"/>
              <a:t>for 1 hour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Create cacheable user control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* Add </a:t>
            </a:r>
            <a:r>
              <a:rPr lang="en-US" dirty="0" smtClean="0"/>
              <a:t>a new web forms page that shows the list of all files in a given directory and caches them </a:t>
            </a:r>
            <a:r>
              <a:rPr lang="en-US" dirty="0" smtClean="0"/>
              <a:t>till the </a:t>
            </a:r>
            <a:r>
              <a:rPr lang="en-US" smtClean="0"/>
              <a:t>directory </a:t>
            </a:r>
            <a:r>
              <a:rPr lang="en-US" smtClean="0"/>
              <a:t>changes</a:t>
            </a:r>
            <a:endParaRPr lang="en-US" dirty="0" smtClean="0"/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* Learn more about caching by reading about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Data source </a:t>
            </a:r>
            <a:r>
              <a:rPr lang="en-US" dirty="0" smtClean="0"/>
              <a:t>caching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SQL cache dependencies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://www.codeproject.com/Articles/29899/Exploring-Caching-in-ASP-NET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/>
              <a:t>Data Caching Concepts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286000"/>
            <a:ext cx="4114800" cy="4114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377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and Costs of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Benefits of Caching</a:t>
            </a:r>
            <a:endParaRPr lang="bg-BG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Performance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Speed – Reduced response time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Efficiency – Reduced infrastructure usage</a:t>
            </a: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CPU time, database utilization, network bandwidth</a:t>
            </a: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Reduce DB round trips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Costs of Caching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Staleness (out-of-date)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Need to check and refresh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685800"/>
          </a:xfrm>
        </p:spPr>
        <p:txBody>
          <a:bodyPr/>
          <a:lstStyle/>
          <a:p>
            <a:r>
              <a:rPr lang="en-US" dirty="0"/>
              <a:t>ASP.NET Output </a:t>
            </a:r>
            <a:r>
              <a:rPr lang="en-US" dirty="0" smtClean="0"/>
              <a:t>Caching</a:t>
            </a:r>
            <a:endParaRPr lang="en-US" dirty="0"/>
          </a:p>
        </p:txBody>
      </p:sp>
      <p:pic>
        <p:nvPicPr>
          <p:cNvPr id="8194" name="Picture 2" descr="http://i.msdn.microsoft.com/dynimg/IC4902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981200"/>
            <a:ext cx="5722558" cy="43480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094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Output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relatively static pages, rendered content can be cached</a:t>
            </a:r>
          </a:p>
          <a:p>
            <a:r>
              <a:rPr lang="en-US" dirty="0" err="1"/>
              <a:t>OutputCache</a:t>
            </a:r>
            <a:r>
              <a:rPr lang="en-US" dirty="0"/>
              <a:t> page directive in </a:t>
            </a:r>
            <a:r>
              <a:rPr lang="en-US" dirty="0" smtClean="0"/>
              <a:t>ASP.NET</a:t>
            </a:r>
          </a:p>
          <a:p>
            <a:endParaRPr lang="en-US" dirty="0"/>
          </a:p>
          <a:p>
            <a:r>
              <a:rPr lang="en-US" dirty="0" err="1"/>
              <a:t>OutputCache</a:t>
            </a:r>
            <a:r>
              <a:rPr lang="en-US" dirty="0"/>
              <a:t> action filter in ASP.NET MVC and ASP.NET Web API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542453" y="28194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&lt;%@ </a:t>
            </a:r>
            <a:r>
              <a:rPr lang="en-US" dirty="0" err="1" smtClean="0"/>
              <a:t>OutputCache</a:t>
            </a:r>
            <a:r>
              <a:rPr lang="en-US" dirty="0" smtClean="0"/>
              <a:t> Duration="10" </a:t>
            </a:r>
            <a:r>
              <a:rPr lang="en-US" dirty="0" err="1" smtClean="0"/>
              <a:t>VaryByParam</a:t>
            </a:r>
            <a:r>
              <a:rPr lang="en-US" dirty="0" smtClean="0"/>
              <a:t>="none" %&gt;</a:t>
            </a:r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542453" y="4626114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[</a:t>
            </a:r>
            <a:r>
              <a:rPr lang="en-US" dirty="0" err="1" smtClean="0"/>
              <a:t>OutputCache</a:t>
            </a:r>
            <a:r>
              <a:rPr lang="en-US" dirty="0" smtClean="0"/>
              <a:t>(Duration=10)]</a:t>
            </a:r>
          </a:p>
          <a:p>
            <a:r>
              <a:rPr lang="en-US" dirty="0"/>
              <a:t>p</a:t>
            </a:r>
            <a:r>
              <a:rPr lang="en-US" dirty="0" smtClean="0"/>
              <a:t>ublic </a:t>
            </a:r>
            <a:r>
              <a:rPr lang="en-US" dirty="0" err="1" smtClean="0"/>
              <a:t>ActionResult</a:t>
            </a:r>
            <a:r>
              <a:rPr lang="en-US" dirty="0"/>
              <a:t> </a:t>
            </a:r>
            <a:r>
              <a:rPr lang="en-US" dirty="0" err="1" smtClean="0"/>
              <a:t>MyAction</a:t>
            </a:r>
            <a:r>
              <a:rPr lang="en-US" dirty="0" smtClean="0"/>
              <a:t>() { ...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6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OutputCache</a:t>
            </a:r>
            <a:r>
              <a:rPr lang="en-US" dirty="0"/>
              <a:t> </a:t>
            </a:r>
            <a:r>
              <a:rPr lang="en-US" dirty="0" smtClean="0"/>
              <a:t>Attributes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694602"/>
              </p:ext>
            </p:extLst>
          </p:nvPr>
        </p:nvGraphicFramePr>
        <p:xfrm>
          <a:off x="304800" y="914400"/>
          <a:ext cx="8458200" cy="5496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0393"/>
                <a:gridCol w="1434873"/>
                <a:gridCol w="55129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Duration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number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Time, in seconds, that the page or user control is cached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'Any'</a:t>
                      </a:r>
                    </a:p>
                    <a:p>
                      <a:r>
                        <a:rPr lang="en-US" sz="1600" dirty="0" smtClean="0"/>
                        <a:t>'Client'</a:t>
                      </a:r>
                    </a:p>
                    <a:p>
                      <a:r>
                        <a:rPr lang="en-US" sz="1600" dirty="0" smtClean="0"/>
                        <a:t>'Downstream'</a:t>
                      </a:r>
                    </a:p>
                    <a:p>
                      <a:r>
                        <a:rPr lang="en-US" sz="1600" dirty="0" smtClean="0"/>
                        <a:t>'Server'</a:t>
                      </a:r>
                    </a:p>
                    <a:p>
                      <a:r>
                        <a:rPr lang="en-US" sz="1600" dirty="0" smtClean="0"/>
                        <a:t>'None'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Controls the header and meta tags sent to clients indicating where this page can be cached.</a:t>
                      </a:r>
                    </a:p>
                    <a:p>
                      <a:r>
                        <a:rPr lang="en-US" sz="1600" dirty="0" smtClean="0"/>
                        <a:t>'Any' means that the page can be cached on the browser client, a downstream server, or the server.</a:t>
                      </a:r>
                    </a:p>
                    <a:p>
                      <a:r>
                        <a:rPr lang="en-US" sz="1600" dirty="0" smtClean="0"/>
                        <a:t>'Client' means that the page will be cached on the client browser only.</a:t>
                      </a:r>
                    </a:p>
                    <a:p>
                      <a:r>
                        <a:rPr lang="en-US" sz="1600" dirty="0" smtClean="0"/>
                        <a:t>'Downstream' means that the page will be cached on a downstream server and the client.</a:t>
                      </a:r>
                    </a:p>
                    <a:p>
                      <a:r>
                        <a:rPr lang="en-US" sz="1600" dirty="0" smtClean="0"/>
                        <a:t>'Server' means that the page will be cached on the server only.</a:t>
                      </a:r>
                    </a:p>
                    <a:p>
                      <a:r>
                        <a:rPr lang="en-US" sz="1600" dirty="0" smtClean="0"/>
                        <a:t>'None' disables output caching for this page.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VaryByCustom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'Browser'</a:t>
                      </a:r>
                    </a:p>
                    <a:p>
                      <a:r>
                        <a:rPr lang="en-US" sz="1600" dirty="0" smtClean="0"/>
                        <a:t>custom 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Either vary the output cache by browser name and version, or by a custom string, which must be handled in an overridden version of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GetVaryByCustomString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VaryByHeader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'*'</a:t>
                      </a:r>
                    </a:p>
                    <a:p>
                      <a:r>
                        <a:rPr lang="en-US" sz="1600" smtClean="0"/>
                        <a:t>header names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semi-colon separated list of strings representing headers submitted by a client.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VaryByParam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'none'</a:t>
                      </a:r>
                    </a:p>
                    <a:p>
                      <a:r>
                        <a:rPr lang="en-US" sz="1600" dirty="0" smtClean="0"/>
                        <a:t>'*'</a:t>
                      </a:r>
                    </a:p>
                    <a:p>
                      <a:r>
                        <a:rPr lang="en-US" sz="1600" dirty="0" err="1" smtClean="0"/>
                        <a:t>param</a:t>
                      </a:r>
                      <a:r>
                        <a:rPr lang="en-US" sz="1600" dirty="0" smtClean="0"/>
                        <a:t>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semi-colon separated list of strings representing query string values in a GET request, or variables in a POST request.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03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caching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3 types of </a:t>
            </a:r>
            <a:r>
              <a:rPr lang="en-US" dirty="0" smtClean="0"/>
              <a:t>caching with the 'location' attribute: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server </a:t>
            </a:r>
            <a:r>
              <a:rPr lang="en-US" dirty="0" smtClean="0"/>
              <a:t>– pages </a:t>
            </a:r>
            <a:r>
              <a:rPr lang="en-US" dirty="0"/>
              <a:t>are cached in the worker </a:t>
            </a:r>
            <a:r>
              <a:rPr lang="en-US" dirty="0" smtClean="0"/>
              <a:t>process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client </a:t>
            </a:r>
            <a:r>
              <a:rPr lang="en-US" dirty="0" smtClean="0"/>
              <a:t>– pages </a:t>
            </a:r>
            <a:r>
              <a:rPr lang="en-US" dirty="0"/>
              <a:t>are cached in client browsers that support </a:t>
            </a:r>
            <a:r>
              <a:rPr lang="en-US" dirty="0" smtClean="0"/>
              <a:t>it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proxy </a:t>
            </a:r>
            <a:r>
              <a:rPr lang="en-US" dirty="0" smtClean="0"/>
              <a:t>– pages </a:t>
            </a:r>
            <a:r>
              <a:rPr lang="en-US" dirty="0"/>
              <a:t>are </a:t>
            </a:r>
            <a:r>
              <a:rPr lang="en-US" dirty="0" smtClean="0"/>
              <a:t>potentially</a:t>
            </a:r>
            <a:br>
              <a:rPr lang="en-US" dirty="0" smtClean="0"/>
            </a:br>
            <a:r>
              <a:rPr lang="en-US" dirty="0" smtClean="0"/>
              <a:t>cached </a:t>
            </a:r>
            <a:r>
              <a:rPr lang="en-US" dirty="0"/>
              <a:t>by downstream </a:t>
            </a:r>
            <a:r>
              <a:rPr lang="en-US" dirty="0" smtClean="0"/>
              <a:t>proxies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2392434"/>
              </p:ext>
            </p:extLst>
          </p:nvPr>
        </p:nvGraphicFramePr>
        <p:xfrm>
          <a:off x="609600" y="4257040"/>
          <a:ext cx="7620000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/>
                <a:gridCol w="2365828"/>
                <a:gridCol w="1868714"/>
                <a:gridCol w="2013858"/>
              </a:tblGrid>
              <a:tr h="32258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Cache-Control header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Expires header?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Cached on server?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'Any'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'Client'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'Downstream'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'Server'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no-cache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'None'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no-cache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cache_arr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514600"/>
            <a:ext cx="1846064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744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Caching </a:t>
            </a:r>
            <a:r>
              <a:rPr lang="en-US" dirty="0" smtClean="0"/>
              <a:t>multiple</a:t>
            </a:r>
            <a:br>
              <a:rPr lang="en-US" dirty="0" smtClean="0"/>
            </a:br>
            <a:r>
              <a:rPr lang="en-US" dirty="0" smtClean="0"/>
              <a:t>versions </a:t>
            </a:r>
            <a:r>
              <a:rPr lang="en-US" dirty="0"/>
              <a:t>of a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VaryByParam</a:t>
            </a:r>
            <a:r>
              <a:rPr lang="en-US" dirty="0"/>
              <a:t>='none' means a unique instance of a page is cached per verb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One </a:t>
            </a:r>
            <a:r>
              <a:rPr lang="en-US" dirty="0"/>
              <a:t>for GET, one for POST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If </a:t>
            </a:r>
            <a:r>
              <a:rPr lang="en-US" dirty="0"/>
              <a:t>your page changes rendering based on query string or post body, you can use </a:t>
            </a:r>
            <a:r>
              <a:rPr lang="en-US" dirty="0" err="1"/>
              <a:t>VaryByParam</a:t>
            </a:r>
            <a:r>
              <a:rPr lang="en-US" dirty="0"/>
              <a:t> to cache additional versions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"*" </a:t>
            </a:r>
            <a:r>
              <a:rPr lang="en-US" dirty="0"/>
              <a:t>means cache a unique page for each different post body and/or query string (beware)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"</a:t>
            </a:r>
            <a:r>
              <a:rPr lang="en-US" dirty="0" err="1"/>
              <a:t>varname</a:t>
            </a:r>
            <a:r>
              <a:rPr lang="en-US" dirty="0"/>
              <a:t>" means cache a unique page for different values of this variable (semi-colon delimited list for multiple variables)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727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10282</TotalTime>
  <Words>1421</Words>
  <Application>Microsoft Office PowerPoint</Application>
  <PresentationFormat>On-screen Show (4:3)</PresentationFormat>
  <Paragraphs>278</Paragraphs>
  <Slides>30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Cambria</vt:lpstr>
      <vt:lpstr>Consolas</vt:lpstr>
      <vt:lpstr>Corbel</vt:lpstr>
      <vt:lpstr>Wingdings 2</vt:lpstr>
      <vt:lpstr>Telerik Academy</vt:lpstr>
      <vt:lpstr>ASP.NET Caching Data</vt:lpstr>
      <vt:lpstr>Table of Contents</vt:lpstr>
      <vt:lpstr>Data Caching Concepts</vt:lpstr>
      <vt:lpstr>Benefits and Costs of Caching</vt:lpstr>
      <vt:lpstr>ASP.NET Output Caching</vt:lpstr>
      <vt:lpstr>ASP.NET Output Caching</vt:lpstr>
      <vt:lpstr>OutputCache Attributes</vt:lpstr>
      <vt:lpstr>Output caching location</vt:lpstr>
      <vt:lpstr>Caching multiple versions of a page</vt:lpstr>
      <vt:lpstr>VaryByParam values</vt:lpstr>
      <vt:lpstr>VaryByHeader &amp; VaryByCustom</vt:lpstr>
      <vt:lpstr>OutputCache Demo</vt:lpstr>
      <vt:lpstr>Cache Profiles</vt:lpstr>
      <vt:lpstr>Cache Profiles Demo</vt:lpstr>
      <vt:lpstr>Post-Cache Substitution</vt:lpstr>
      <vt:lpstr>Post-Cache Substitution (2)</vt:lpstr>
      <vt:lpstr>Post-Cache Substitution Demo</vt:lpstr>
      <vt:lpstr>Page Fragment Caching</vt:lpstr>
      <vt:lpstr>Page Fragment Caching Demo</vt:lpstr>
      <vt:lpstr>Data Caching</vt:lpstr>
      <vt:lpstr>Data Caching</vt:lpstr>
      <vt:lpstr>Cache Entry Attributes</vt:lpstr>
      <vt:lpstr>Setting Cache Entry Params</vt:lpstr>
      <vt:lpstr>Removing from the Cache</vt:lpstr>
      <vt:lpstr>Data Caching Demo</vt:lpstr>
      <vt:lpstr>Cache Dependencies</vt:lpstr>
      <vt:lpstr>Cache Dependencies Demo</vt:lpstr>
      <vt:lpstr>ASP.NET Caching Data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Nikolay</cp:lastModifiedBy>
  <cp:revision>2494</cp:revision>
  <dcterms:created xsi:type="dcterms:W3CDTF">2007-12-08T16:03:35Z</dcterms:created>
  <dcterms:modified xsi:type="dcterms:W3CDTF">2013-09-15T23:30:50Z</dcterms:modified>
  <cp:category>quality code, software engineering</cp:category>
</cp:coreProperties>
</file>