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320" r:id="rId2"/>
    <p:sldId id="335" r:id="rId3"/>
    <p:sldId id="370" r:id="rId4"/>
    <p:sldId id="371" r:id="rId5"/>
    <p:sldId id="372" r:id="rId6"/>
    <p:sldId id="384" r:id="rId7"/>
    <p:sldId id="383" r:id="rId8"/>
    <p:sldId id="386" r:id="rId9"/>
    <p:sldId id="385" r:id="rId10"/>
    <p:sldId id="387" r:id="rId11"/>
    <p:sldId id="391" r:id="rId12"/>
    <p:sldId id="392" r:id="rId13"/>
    <p:sldId id="393" r:id="rId14"/>
    <p:sldId id="376" r:id="rId15"/>
    <p:sldId id="377" r:id="rId16"/>
    <p:sldId id="388" r:id="rId17"/>
    <p:sldId id="394" r:id="rId18"/>
    <p:sldId id="389" r:id="rId19"/>
    <p:sldId id="381" r:id="rId20"/>
    <p:sldId id="396" r:id="rId21"/>
    <p:sldId id="395" r:id="rId22"/>
    <p:sldId id="382" r:id="rId23"/>
    <p:sldId id="378" r:id="rId24"/>
    <p:sldId id="334" r:id="rId25"/>
    <p:sldId id="374" r:id="rId26"/>
    <p:sldId id="333" r:id="rId2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2" autoAdjust="0"/>
    <p:restoredTop sz="94468" autoAdjust="0"/>
  </p:normalViewPr>
  <p:slideViewPr>
    <p:cSldViewPr>
      <p:cViewPr>
        <p:scale>
          <a:sx n="80" d="100"/>
          <a:sy n="80" d="100"/>
        </p:scale>
        <p:origin x="4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16.09.2013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16.09.2013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8E7D4-EAC2-4473-92BC-F6A1115516A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727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79594-0CF0-4D7D-B96C-05C41539BDF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8216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9DBED-3EC7-4BC8-AAF0-9D0784B117EC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bg-BG" sz="700" dirty="0"/>
          </a:p>
        </p:txBody>
      </p:sp>
    </p:spTree>
    <p:extLst>
      <p:ext uri="{BB962C8B-B14F-4D97-AF65-F5344CB8AC3E}">
        <p14:creationId xmlns:p14="http://schemas.microsoft.com/office/powerpoint/2010/main" val="2287795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D6437-E416-4D72-8362-1C9679AA7A00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bg-BG" sz="700" dirty="0"/>
          </a:p>
        </p:txBody>
      </p:sp>
    </p:spTree>
    <p:extLst>
      <p:ext uri="{BB962C8B-B14F-4D97-AF65-F5344CB8AC3E}">
        <p14:creationId xmlns:p14="http://schemas.microsoft.com/office/powerpoint/2010/main" val="43790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9B841-8A48-48DC-813C-151166E312B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208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://nakov.com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8443/" TargetMode="External"/><Relationship Id="rId2" Type="http://schemas.openxmlformats.org/officeDocument/2006/relationships/hyperlink" Target="http://nakov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9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http://nakov.com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266" y="2099534"/>
            <a:ext cx="7859533" cy="1642732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IIS and Deployment of ASP.NET Applications</a:t>
            </a:r>
            <a:endParaRPr lang="bg-BG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3696" y="4594578"/>
            <a:ext cx="3179674" cy="1766485"/>
          </a:xfrm>
          <a:prstGeom prst="roundRect">
            <a:avLst>
              <a:gd name="adj" fmla="val 2422"/>
            </a:avLst>
          </a:prstGeom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4569607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 descr="drive, file, serv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3466" y="55577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hosting, server icon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036" r="22714"/>
          <a:stretch/>
        </p:blipFill>
        <p:spPr bwMode="auto">
          <a:xfrm>
            <a:off x="4994154" y="555778"/>
            <a:ext cx="6858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xe, hardware, hospital, install, installer, msi, setup, software, user icon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075"/>
          <a:stretch/>
        </p:blipFill>
        <p:spPr bwMode="auto">
          <a:xfrm>
            <a:off x="2254956" y="643366"/>
            <a:ext cx="1174044" cy="104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atabase, storage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7466" y="615248"/>
            <a:ext cx="1100260" cy="110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main, internet, web, www icon"/>
          <p:cNvPicPr>
            <a:picLocks noChangeAspect="1" noChangeArrowheads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/>
          <a:stretch/>
        </p:blipFill>
        <p:spPr bwMode="auto">
          <a:xfrm>
            <a:off x="3688644" y="555776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4038600"/>
            <a:ext cx="7620000" cy="1499937"/>
          </a:xfrm>
        </p:spPr>
        <p:txBody>
          <a:bodyPr/>
          <a:lstStyle/>
          <a:p>
            <a:r>
              <a:rPr lang="en-US" dirty="0" smtClean="0"/>
              <a:t>Deploying</a:t>
            </a:r>
            <a:br>
              <a:rPr lang="en-US" dirty="0" smtClean="0"/>
            </a:br>
            <a:r>
              <a:rPr lang="en-US" dirty="0" smtClean="0"/>
              <a:t>ASP.NET Apps in IIS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5603080"/>
            <a:ext cx="7620000" cy="569120"/>
          </a:xfrm>
        </p:spPr>
        <p:txBody>
          <a:bodyPr/>
          <a:lstStyle/>
          <a:p>
            <a:r>
              <a:rPr lang="en-US" dirty="0" smtClean="0"/>
              <a:t>Sites, Applications, Application Pools, Databases</a:t>
            </a:r>
            <a:endParaRPr lang="en-US" dirty="0"/>
          </a:p>
        </p:txBody>
      </p:sp>
      <p:pic>
        <p:nvPicPr>
          <p:cNvPr id="2050" name="Picture 2" descr="http://www.cranberrynet.com/Press/images/HRES/JPG/FreshDeploy_Ico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458" t="-8696" r="-5458" b="-8696"/>
          <a:stretch/>
        </p:blipFill>
        <p:spPr bwMode="auto">
          <a:xfrm>
            <a:off x="609600" y="1600200"/>
            <a:ext cx="3433512" cy="2057400"/>
          </a:xfrm>
          <a:prstGeom prst="roundRect">
            <a:avLst>
              <a:gd name="adj" fmla="val 2632"/>
            </a:avLst>
          </a:prstGeom>
          <a:solidFill>
            <a:srgbClr val="FFFFFF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9" y="1600200"/>
            <a:ext cx="3703321" cy="2057400"/>
          </a:xfrm>
          <a:prstGeom prst="roundRect">
            <a:avLst>
              <a:gd name="adj" fmla="val 2422"/>
            </a:avLst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2755371" y="870776"/>
            <a:ext cx="3093226" cy="122817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205640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smtClean="0"/>
              <a:t>Sites in IIS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Sites</a:t>
            </a:r>
            <a:r>
              <a:rPr lang="en-US" dirty="0" smtClean="0"/>
              <a:t> in IIS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Instances of the Web server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Hosting files and applications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Bind to some protocol + host + port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E.g. </a:t>
            </a:r>
            <a:r>
              <a:rPr lang="en-US" dirty="0" smtClean="0">
                <a:hlinkClick r:id="rId2"/>
              </a:rPr>
              <a:t>http://nakov.com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https://localhost:8443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70" y="3870656"/>
            <a:ext cx="8087730" cy="260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Pools in IIS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Application Pools </a:t>
            </a:r>
            <a:r>
              <a:rPr lang="en-US" dirty="0" smtClean="0"/>
              <a:t>host Web applications in IIS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process group that run the ASP.NET runtime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configure CPU usage, memory limits, identity (local user that owns the processes)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36" y="3444136"/>
            <a:ext cx="7606464" cy="2956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309289"/>
            <a:ext cx="2028825" cy="18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7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in IIS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Applications</a:t>
            </a:r>
            <a:r>
              <a:rPr lang="en-US" dirty="0" smtClean="0"/>
              <a:t> in IIS:</a:t>
            </a:r>
          </a:p>
          <a:p>
            <a:pPr lvl="1"/>
            <a:r>
              <a:rPr lang="en-US" dirty="0" smtClean="0"/>
              <a:t>Physical directory with files (application code)</a:t>
            </a:r>
          </a:p>
          <a:p>
            <a:pPr lvl="1"/>
            <a:r>
              <a:rPr lang="en-US" dirty="0" smtClean="0"/>
              <a:t>Belong to some existing Web site</a:t>
            </a:r>
          </a:p>
          <a:p>
            <a:pPr lvl="1"/>
            <a:r>
              <a:rPr lang="en-US" dirty="0" smtClean="0"/>
              <a:t>Run in some existing application 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581400"/>
            <a:ext cx="7315202" cy="288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</a:t>
            </a:r>
            <a:r>
              <a:rPr lang="en-US" dirty="0" smtClean="0"/>
              <a:t>Application in IIS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86" y="1171574"/>
            <a:ext cx="7873554" cy="50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Creating an Application in </a:t>
            </a:r>
            <a:r>
              <a:rPr lang="en-US" sz="3800" dirty="0" smtClean="0"/>
              <a:t>IIS (2)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29" y="1219200"/>
            <a:ext cx="682534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Creating an Application in IIS </a:t>
            </a:r>
            <a:r>
              <a:rPr lang="en-US" sz="3800" dirty="0" smtClean="0"/>
              <a:t>(3)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7675" y="1345029"/>
            <a:ext cx="8239125" cy="4369971"/>
            <a:chOff x="295275" y="950496"/>
            <a:chExt cx="8620125" cy="45624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275" y="950496"/>
              <a:ext cx="8620125" cy="45624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1343527"/>
              <a:ext cx="4162425" cy="181927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8" name="Straight Arrow Connector 7"/>
            <p:cNvCxnSpPr>
              <a:endCxn id="6" idx="1"/>
            </p:cNvCxnSpPr>
            <p:nvPr/>
          </p:nvCxnSpPr>
          <p:spPr>
            <a:xfrm rot="5400000" flipH="1" flipV="1">
              <a:off x="3368467" y="2618499"/>
              <a:ext cx="1568867" cy="838200"/>
            </a:xfrm>
            <a:prstGeom prst="bentConnector2">
              <a:avLst/>
            </a:prstGeom>
            <a:ln w="4127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885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4267200"/>
            <a:ext cx="7620000" cy="1499937"/>
          </a:xfrm>
        </p:spPr>
        <p:txBody>
          <a:bodyPr/>
          <a:lstStyle/>
          <a:p>
            <a:r>
              <a:rPr lang="en-US" dirty="0" smtClean="0"/>
              <a:t>Hosting Simple ASP.NET Application in IIS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5831680"/>
            <a:ext cx="7620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6437" y="1093372"/>
            <a:ext cx="5343526" cy="2640428"/>
            <a:chOff x="295275" y="950496"/>
            <a:chExt cx="8620125" cy="45624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5275" y="950496"/>
              <a:ext cx="8620125" cy="45624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2000" y="1343527"/>
              <a:ext cx="4162425" cy="181927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2" name="Straight Arrow Connector 7"/>
            <p:cNvCxnSpPr>
              <a:endCxn id="10" idx="1"/>
            </p:cNvCxnSpPr>
            <p:nvPr/>
          </p:nvCxnSpPr>
          <p:spPr>
            <a:xfrm rot="5400000" flipH="1" flipV="1">
              <a:off x="3368467" y="2618499"/>
              <a:ext cx="1568867" cy="838200"/>
            </a:xfrm>
            <a:prstGeom prst="bentConnector2">
              <a:avLst/>
            </a:prstGeom>
            <a:ln w="4127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2050" name="Picture 2" descr="http://www.cranberrynet.com/Press/images/HRES/JPG/FreshDeploy_Icon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458" t="-8696" r="-5458" b="-8696"/>
          <a:stretch/>
        </p:blipFill>
        <p:spPr bwMode="auto">
          <a:xfrm>
            <a:off x="762000" y="2667000"/>
            <a:ext cx="2242957" cy="1344005"/>
          </a:xfrm>
          <a:prstGeom prst="roundRect">
            <a:avLst>
              <a:gd name="adj" fmla="val 2632"/>
            </a:avLst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200" y="2663690"/>
            <a:ext cx="2425168" cy="1347315"/>
          </a:xfrm>
          <a:prstGeom prst="roundRect">
            <a:avLst>
              <a:gd name="adj" fmla="val 2632"/>
            </a:avLst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2173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Files to Deploy?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Files to copy to the IIS application directory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Pages &amp; controls: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aspx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*.Master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*.ascx</a:t>
            </a:r>
          </a:p>
          <a:p>
            <a:pPr lvl="1"/>
            <a:r>
              <a:rPr lang="en-US" dirty="0" smtClean="0"/>
              <a:t>Resources: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*.jpg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*.png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*.gif</a:t>
            </a:r>
            <a:r>
              <a:rPr lang="en-US" dirty="0"/>
              <a:t> 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*.css</a:t>
            </a:r>
            <a:r>
              <a:rPr lang="en-US" dirty="0" smtClean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*.js</a:t>
            </a:r>
            <a:endParaRPr lang="en-US" dirty="0" smtClean="0"/>
          </a:p>
          <a:p>
            <a:pPr lvl="1"/>
            <a:r>
              <a:rPr lang="en-US" dirty="0" smtClean="0"/>
              <a:t>Compiled C# files: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bin\*.dll</a:t>
            </a:r>
          </a:p>
          <a:p>
            <a:pPr lvl="1"/>
            <a:r>
              <a:rPr lang="en-US" dirty="0" smtClean="0"/>
              <a:t>Config </a:t>
            </a:r>
            <a:r>
              <a:rPr lang="en-US" dirty="0"/>
              <a:t>files: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Global.asax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Don't deploy these files:</a:t>
            </a:r>
          </a:p>
          <a:p>
            <a:pPr lvl="1"/>
            <a:r>
              <a:rPr lang="en-US" dirty="0" smtClean="0"/>
              <a:t>Source code: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*.cs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*.csproj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*.sln</a:t>
            </a:r>
          </a:p>
          <a:p>
            <a:pPr lvl="1"/>
            <a:r>
              <a:rPr lang="en-US" dirty="0" smtClean="0"/>
              <a:t>Databases: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*.mdf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*.ldf</a:t>
            </a:r>
            <a:r>
              <a:rPr lang="en-US" dirty="0" smtClean="0"/>
              <a:t> (deploy separately)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8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Configuring Database Permissions</a:t>
            </a:r>
            <a:r>
              <a:rPr lang="bg-BG" dirty="0" smtClean="0"/>
              <a:t> </a:t>
            </a:r>
            <a:r>
              <a:rPr lang="en-US" dirty="0" smtClean="0"/>
              <a:t>for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r>
              <a:rPr lang="en-US" dirty="0" smtClean="0"/>
              <a:t>Typically in </a:t>
            </a:r>
            <a:r>
              <a:rPr lang="en-US" dirty="0"/>
              <a:t>IIS your application runs under the </a:t>
            </a:r>
            <a:r>
              <a:rPr lang="en-US" dirty="0" smtClean="0"/>
              <a:t>user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IIS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APPPOOL\DefaultAppPool</a:t>
            </a:r>
            <a:r>
              <a:rPr lang="en-US" dirty="0" smtClean="0"/>
              <a:t>"</a:t>
            </a:r>
          </a:p>
          <a:p>
            <a:pPr lvl="1"/>
            <a:r>
              <a:rPr lang="en-US" noProof="1" smtClean="0"/>
              <a:t>It has no access to SQL Server by default</a:t>
            </a:r>
          </a:p>
          <a:p>
            <a:r>
              <a:rPr lang="en-US" noProof="1" smtClean="0"/>
              <a:t>To access SQL Server DB from IIS:</a:t>
            </a:r>
          </a:p>
          <a:p>
            <a:pPr lvl="1"/>
            <a:r>
              <a:rPr lang="en-US" noProof="1" smtClean="0"/>
              <a:t>Change the connection string in Web.config during the deployment</a:t>
            </a:r>
          </a:p>
          <a:p>
            <a:pPr lvl="1"/>
            <a:r>
              <a:rPr lang="en-US" noProof="1"/>
              <a:t>Create a </a:t>
            </a:r>
            <a:r>
              <a:rPr lang="en-US" noProof="1"/>
              <a:t>user </a:t>
            </a:r>
            <a:r>
              <a:rPr lang="en-US" noProof="1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IIS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APPPOOL\DefaultAppPool</a:t>
            </a:r>
            <a:r>
              <a:rPr lang="en-US" noProof="1" smtClean="0"/>
              <a:t>" for your DB in SQL Server</a:t>
            </a:r>
          </a:p>
          <a:p>
            <a:pPr lvl="1"/>
            <a:r>
              <a:rPr lang="en-US" noProof="1" smtClean="0"/>
              <a:t>Assign "db_owner" database role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 smtClean="0"/>
              <a:t>IIS Intro &amp; History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 smtClean="0"/>
              <a:t>Installing IIS / IIS Express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Deploying ASP.NET </a:t>
            </a:r>
            <a:r>
              <a:rPr lang="en-US" sz="2800" dirty="0"/>
              <a:t>Apps in </a:t>
            </a:r>
            <a:r>
              <a:rPr lang="en-US" sz="2800" dirty="0" smtClean="0"/>
              <a:t>IIS</a:t>
            </a:r>
          </a:p>
          <a:p>
            <a:pPr marL="625475" lvl="1" indent="-277813">
              <a:lnSpc>
                <a:spcPct val="100000"/>
              </a:lnSpc>
            </a:pPr>
            <a:r>
              <a:rPr lang="en-US" sz="2800" dirty="0" smtClean="0"/>
              <a:t>Sites, Application Pools, Applications</a:t>
            </a:r>
          </a:p>
          <a:p>
            <a:pPr marL="625475" lvl="1" indent="-277813">
              <a:lnSpc>
                <a:spcPct val="100000"/>
              </a:lnSpc>
            </a:pPr>
            <a:r>
              <a:rPr lang="en-US" sz="2800" dirty="0" smtClean="0"/>
              <a:t>Deploying Simple ASP.NET application</a:t>
            </a:r>
          </a:p>
          <a:p>
            <a:pPr marL="514349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5624" y="1122947"/>
            <a:ext cx="2504976" cy="1391653"/>
          </a:xfrm>
          <a:prstGeom prst="roundRect">
            <a:avLst>
              <a:gd name="adj" fmla="val 2422"/>
            </a:avLst>
          </a:prstGeom>
        </p:spPr>
      </p:pic>
    </p:spTree>
    <p:extLst>
      <p:ext uri="{BB962C8B-B14F-4D97-AF65-F5344CB8AC3E}">
        <p14:creationId xmlns:p14="http://schemas.microsoft.com/office/powerpoint/2010/main" val="24228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IIS user in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configuring the </a:t>
            </a:r>
            <a:r>
              <a:rPr lang="en-US" noProof="1"/>
              <a:t>"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IIS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APPPOOL\DefaultAppPool</a:t>
            </a:r>
            <a:r>
              <a:rPr lang="en-US" noProof="1" smtClean="0"/>
              <a:t>" in SQL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171" y="2209800"/>
            <a:ext cx="4710898" cy="422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95601"/>
            <a:ext cx="2278364" cy="2943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178" y="4038600"/>
            <a:ext cx="2884822" cy="19724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2860565" y="4366998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88417"/>
            <a:ext cx="7924800" cy="685800"/>
          </a:xfrm>
        </p:spPr>
        <p:txBody>
          <a:bodyPr/>
          <a:lstStyle/>
          <a:p>
            <a:r>
              <a:rPr lang="en-US" dirty="0" smtClean="0"/>
              <a:t>Web Publishing from VS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Publish Web App from VS to IIS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0432" y="1524000"/>
            <a:ext cx="3352800" cy="263101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61209" y="2106398"/>
            <a:ext cx="1530393" cy="1466218"/>
            <a:chOff x="990600" y="2602706"/>
            <a:chExt cx="2466975" cy="2363525"/>
          </a:xfrm>
        </p:grpSpPr>
        <p:pic>
          <p:nvPicPr>
            <p:cNvPr id="5122" name="Picture 2" descr="http://visualstudiomagazine.com/articles/2013/06/26/~/media/ECG/visualstudiomagazine/Images/introimages/VisualStudio2013.ashx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250406"/>
              <a:ext cx="2466975" cy="171582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0600" y="2602706"/>
              <a:ext cx="2466975" cy="6477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6368" y="2165636"/>
            <a:ext cx="2425168" cy="1347315"/>
          </a:xfrm>
          <a:prstGeom prst="roundRect">
            <a:avLst>
              <a:gd name="adj" fmla="val 2632"/>
            </a:avLst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Arrow Connector 12"/>
          <p:cNvCxnSpPr/>
          <p:nvPr/>
        </p:nvCxnSpPr>
        <p:spPr>
          <a:xfrm>
            <a:off x="2039730" y="2827261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27296" y="2827261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Publishing </a:t>
            </a:r>
            <a:r>
              <a:rPr lang="en-US" dirty="0" smtClean="0"/>
              <a:t>in 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have a Web Publishing wizard</a:t>
            </a:r>
          </a:p>
          <a:p>
            <a:pPr lvl="1"/>
            <a:r>
              <a:rPr lang="en-US" dirty="0" smtClean="0"/>
              <a:t>Deploys ASP.NET apps to remote IIS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96" y="2362200"/>
            <a:ext cx="5223408" cy="40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04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/>
              <a:t>Web Publishing from VS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0432" y="3276600"/>
            <a:ext cx="3352800" cy="263101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61209" y="3858998"/>
            <a:ext cx="1530393" cy="1466218"/>
            <a:chOff x="990600" y="2602706"/>
            <a:chExt cx="2466975" cy="2363525"/>
          </a:xfrm>
        </p:grpSpPr>
        <p:pic>
          <p:nvPicPr>
            <p:cNvPr id="11" name="Picture 2" descr="http://visualstudiomagazine.com/articles/2013/06/26/~/media/ECG/visualstudiomagazine/Images/introimages/VisualStudio2013.ashx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250406"/>
              <a:ext cx="2466975" cy="171582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0600" y="2602706"/>
              <a:ext cx="2466975" cy="6477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6368" y="3918236"/>
            <a:ext cx="2425168" cy="1347315"/>
          </a:xfrm>
          <a:prstGeom prst="roundRect">
            <a:avLst>
              <a:gd name="adj" fmla="val 2632"/>
            </a:avLst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/>
          <p:cNvCxnSpPr/>
          <p:nvPr/>
        </p:nvCxnSpPr>
        <p:spPr>
          <a:xfrm>
            <a:off x="2039730" y="4579861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27296" y="4579861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4137707" y="3483108"/>
            <a:ext cx="1968119" cy="82190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23493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IIS and Deployment of ASP.NET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361950" indent="-361950">
              <a:lnSpc>
                <a:spcPts val="3700"/>
              </a:lnSpc>
              <a:buFontTx/>
              <a:buAutoNum type="arabicPeriod"/>
              <a:tabLst/>
            </a:pPr>
            <a:r>
              <a:rPr lang="en-US" sz="2800" dirty="0" smtClean="0"/>
              <a:t>Deploy a simple ASPX web page (without a database) in IIS manually (don't use any tool).</a:t>
            </a:r>
          </a:p>
          <a:p>
            <a:pPr marL="361950" indent="-361950">
              <a:lnSpc>
                <a:spcPts val="3700"/>
              </a:lnSpc>
              <a:buFontTx/>
              <a:buAutoNum type="arabicPeriod"/>
              <a:tabLst/>
            </a:pPr>
            <a:r>
              <a:rPr lang="en-US" sz="2800" dirty="0" smtClean="0"/>
              <a:t>Create an ASP.NET Web application that displays some data from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Northwind</a:t>
            </a:r>
            <a:r>
              <a:rPr lang="en-US" sz="2800" dirty="0" smtClean="0"/>
              <a:t> database. Deploy the application is IIS through Visual Studio.</a:t>
            </a:r>
            <a:endParaRPr lang="en-US" sz="2800" dirty="0" smtClean="0"/>
          </a:p>
          <a:p>
            <a:pPr marL="361950" indent="-361950">
              <a:lnSpc>
                <a:spcPts val="3700"/>
              </a:lnSpc>
              <a:buFontTx/>
              <a:buAutoNum type="arabicPeriod"/>
              <a:tabLst/>
            </a:pPr>
            <a:r>
              <a:rPr lang="en-US" sz="2800" dirty="0" smtClean="0"/>
              <a:t>* Create </a:t>
            </a:r>
            <a:r>
              <a:rPr lang="en-US" sz="2800" dirty="0"/>
              <a:t>a Web </a:t>
            </a:r>
            <a:r>
              <a:rPr lang="en-US" sz="2800" dirty="0" smtClean="0"/>
              <a:t>app in IIS </a:t>
            </a:r>
            <a:r>
              <a:rPr lang="en-US" sz="2800" dirty="0"/>
              <a:t>which </a:t>
            </a:r>
            <a:r>
              <a:rPr lang="en-US" sz="2800" dirty="0" smtClean="0"/>
              <a:t>saves an empty </a:t>
            </a:r>
            <a:r>
              <a:rPr lang="en-US" sz="2800" dirty="0"/>
              <a:t>file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C:\WINDOWS </a:t>
            </a:r>
            <a:r>
              <a:rPr lang="en-US" sz="2800" dirty="0" smtClean="0"/>
              <a:t>directory</a:t>
            </a:r>
            <a:r>
              <a:rPr lang="en-US" sz="2800" dirty="0"/>
              <a:t>. Configure </a:t>
            </a:r>
            <a:r>
              <a:rPr lang="en-US" sz="2800" dirty="0" smtClean="0"/>
              <a:t>the IIS and directory </a:t>
            </a:r>
            <a:r>
              <a:rPr lang="en-US" sz="2800" dirty="0"/>
              <a:t>security so </a:t>
            </a:r>
            <a:r>
              <a:rPr lang="en-US" sz="2800" dirty="0" smtClean="0"/>
              <a:t>that the </a:t>
            </a:r>
            <a:r>
              <a:rPr lang="en-US" sz="2800" dirty="0" smtClean="0"/>
              <a:t>IIS </a:t>
            </a:r>
            <a:r>
              <a:rPr lang="en-US" sz="2800" dirty="0"/>
              <a:t>process </a:t>
            </a:r>
            <a:r>
              <a:rPr lang="en-US" sz="2800" dirty="0" smtClean="0"/>
              <a:t>has </a:t>
            </a:r>
            <a:r>
              <a:rPr lang="en-US" sz="2800" dirty="0" smtClean="0"/>
              <a:t>sufficient permissions to write in this directory.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86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177802"/>
            <a:ext cx="82296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Internet Information </a:t>
            </a:r>
            <a:r>
              <a:rPr lang="en-US" dirty="0" smtClean="0"/>
              <a:t>Services </a:t>
            </a:r>
            <a:r>
              <a:rPr lang="en-US" dirty="0"/>
              <a:t>(IIS </a:t>
            </a:r>
            <a:r>
              <a:rPr lang="en-US" dirty="0" smtClean="0"/>
              <a:t>6.0 </a:t>
            </a:r>
            <a:r>
              <a:rPr lang="en-US" dirty="0"/>
              <a:t>/ </a:t>
            </a:r>
            <a:r>
              <a:rPr lang="en-US" dirty="0" smtClean="0"/>
              <a:t>7.0 / </a:t>
            </a:r>
            <a:r>
              <a:rPr lang="en-US" dirty="0" smtClean="0"/>
              <a:t>7.5 / 8.0)</a:t>
            </a:r>
            <a:endParaRPr lang="bg-BG" dirty="0"/>
          </a:p>
        </p:txBody>
      </p:sp>
      <p:pic>
        <p:nvPicPr>
          <p:cNvPr id="2050" name="Picture 2" descr="http://microsoftfeed.com/wp-content/uploads/2011/01/Web-Farm-Framework-2.0-for-IIS-7-Relea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731" y="1450672"/>
            <a:ext cx="7729362" cy="22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arvixe.com/images/landing_pages/iis8_ho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685800"/>
            <a:ext cx="1952060" cy="1815170"/>
          </a:xfrm>
          <a:prstGeom prst="roundRect">
            <a:avLst>
              <a:gd name="adj" fmla="val 2122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014106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Information </a:t>
            </a:r>
            <a:r>
              <a:rPr lang="en-US" dirty="0" smtClean="0"/>
              <a:t>Services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IIS</a:t>
            </a:r>
            <a:r>
              <a:rPr lang="en-US" dirty="0" smtClean="0"/>
              <a:t> is a </a:t>
            </a:r>
            <a:r>
              <a:rPr lang="en-US" dirty="0" smtClean="0"/>
              <a:t>Web server (HTTP server)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Microsoft's Web server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Part of Windows Server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Can </a:t>
            </a:r>
            <a:r>
              <a:rPr lang="en-US" dirty="0" smtClean="0"/>
              <a:t>process static and dynamic content (through the ISAPI interface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Handles </a:t>
            </a:r>
            <a:r>
              <a:rPr lang="en-US" dirty="0"/>
              <a:t>ASP.NET </a:t>
            </a:r>
            <a:r>
              <a:rPr lang="en-US" dirty="0" smtClean="0"/>
              <a:t>requests through the ISAPI extension for .NET Framework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w3wp.exe</a:t>
            </a:r>
            <a:r>
              <a:rPr lang="en-US" dirty="0" smtClean="0"/>
              <a:t> hosts the application pools which host the ASP.NET runtime and ASP.NET apps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ISAPI filter </a:t>
            </a:r>
            <a:r>
              <a:rPr lang="en-US" dirty="0" smtClean="0"/>
              <a:t>–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aspnet_filter.dll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33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IIS </a:t>
            </a:r>
            <a:r>
              <a:rPr lang="en-US" dirty="0" smtClean="0"/>
              <a:t>– Versions</a:t>
            </a:r>
            <a:endParaRPr lang="bg-BG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IIS 5.1 (Windows XP)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10 </a:t>
            </a:r>
            <a:r>
              <a:rPr lang="en-US" dirty="0"/>
              <a:t>simultaneous </a:t>
            </a:r>
            <a:r>
              <a:rPr lang="en-US" dirty="0" smtClean="0"/>
              <a:t>connections, a </a:t>
            </a:r>
            <a:r>
              <a:rPr lang="en-US" dirty="0"/>
              <a:t>single </a:t>
            </a:r>
            <a:r>
              <a:rPr lang="en-US" dirty="0" smtClean="0"/>
              <a:t>Web </a:t>
            </a:r>
            <a:r>
              <a:rPr lang="en-US" dirty="0"/>
              <a:t>site </a:t>
            </a:r>
          </a:p>
          <a:p>
            <a:pPr>
              <a:lnSpc>
                <a:spcPct val="100000"/>
              </a:lnSpc>
            </a:pPr>
            <a:r>
              <a:rPr lang="en-US" dirty="0"/>
              <a:t>IIS </a:t>
            </a:r>
            <a:r>
              <a:rPr lang="en-US" dirty="0" smtClean="0"/>
              <a:t>6.0 (Windows </a:t>
            </a:r>
            <a:r>
              <a:rPr lang="en-US" dirty="0"/>
              <a:t>Server </a:t>
            </a:r>
            <a:r>
              <a:rPr lang="en-US" dirty="0" smtClean="0"/>
              <a:t>2003)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Faster </a:t>
            </a:r>
            <a:r>
              <a:rPr lang="en-US" dirty="0"/>
              <a:t>and more </a:t>
            </a:r>
            <a:r>
              <a:rPr lang="en-US" dirty="0" smtClean="0"/>
              <a:t>secure, application pools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IIS </a:t>
            </a:r>
            <a:r>
              <a:rPr lang="en-US" sz="3400" dirty="0" smtClean="0"/>
              <a:t>7.0 (Windows Vista / Server 2008)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restrict machine resources per user / app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IIS </a:t>
            </a:r>
            <a:r>
              <a:rPr lang="en-US" sz="3400" dirty="0" smtClean="0"/>
              <a:t>7.5 </a:t>
            </a:r>
            <a:r>
              <a:rPr lang="en-US" sz="3400" dirty="0"/>
              <a:t>(Windows </a:t>
            </a:r>
            <a:r>
              <a:rPr lang="en-US" sz="3400" dirty="0" smtClean="0"/>
              <a:t>7 </a:t>
            </a:r>
            <a:r>
              <a:rPr lang="en-US" sz="3400" dirty="0"/>
              <a:t>/ Server </a:t>
            </a:r>
            <a:r>
              <a:rPr lang="en-US" sz="3400" dirty="0" smtClean="0"/>
              <a:t>2008 R2)</a:t>
            </a:r>
            <a:endParaRPr lang="en-US" sz="3400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IIS Express – limited developer edition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IIS </a:t>
            </a:r>
            <a:r>
              <a:rPr lang="en-US" sz="3400" dirty="0" smtClean="0"/>
              <a:t>8 (Windows Server 2012)</a:t>
            </a:r>
            <a:endParaRPr lang="bg-BG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2" descr="http://www.arvixe.com/images/landing_pages/iis8_host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6556" y="5235794"/>
            <a:ext cx="1416756" cy="13174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69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685800"/>
          </a:xfrm>
        </p:spPr>
        <p:txBody>
          <a:bodyPr/>
          <a:lstStyle/>
          <a:p>
            <a:r>
              <a:rPr lang="en-US" dirty="0" smtClean="0"/>
              <a:t>Installing IIS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38800"/>
            <a:ext cx="7924800" cy="569120"/>
          </a:xfrm>
        </p:spPr>
        <p:txBody>
          <a:bodyPr/>
          <a:lstStyle/>
          <a:p>
            <a:r>
              <a:rPr lang="en-US" dirty="0" smtClean="0"/>
              <a:t>Turn On / Off Windows Features, Web PI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256877"/>
            <a:ext cx="3276600" cy="2857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866" y="1256878"/>
            <a:ext cx="4580098" cy="28579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2893" y="2293910"/>
            <a:ext cx="1410940" cy="783856"/>
          </a:xfrm>
          <a:prstGeom prst="roundRect">
            <a:avLst>
              <a:gd name="adj" fmla="val 242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014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IIS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IIS is part of Windows (Win7, Win8, Windows Server 2008, Windows Server 2012, …)</a:t>
            </a:r>
          </a:p>
          <a:p>
            <a:pPr lvl="1"/>
            <a:r>
              <a:rPr lang="en-US" dirty="0" smtClean="0"/>
              <a:t>Installed by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Turn Windows features on or off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3048000"/>
            <a:ext cx="79438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4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smtClean="0"/>
              <a:t>IIS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/>
              <a:t>Select Internet Information Services + ASP.NET 4.5 + IIS Management Console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37" y="2157664"/>
            <a:ext cx="4899126" cy="4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9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Platform Installer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Platform </a:t>
            </a:r>
            <a:r>
              <a:rPr lang="en-US" dirty="0" smtClean="0"/>
              <a:t>Installer (Web PI)</a:t>
            </a:r>
          </a:p>
          <a:p>
            <a:pPr lvl="1"/>
            <a:r>
              <a:rPr lang="en-US" dirty="0" smtClean="0"/>
              <a:t>Installs Web servers, applications and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362200"/>
            <a:ext cx="80010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729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1905</TotalTime>
  <Words>885</Words>
  <Application>Microsoft Office PowerPoint</Application>
  <PresentationFormat>On-screen Show (4:3)</PresentationFormat>
  <Paragraphs>137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IIS and Deployment of ASP.NET Applications</vt:lpstr>
      <vt:lpstr>Table of Contents</vt:lpstr>
      <vt:lpstr>Internet Information Services (IIS 6.0 / 7.0 / 7.5 / 8.0)</vt:lpstr>
      <vt:lpstr>Internet Information Services</vt:lpstr>
      <vt:lpstr>IIS – Versions</vt:lpstr>
      <vt:lpstr>Installing IIS</vt:lpstr>
      <vt:lpstr>Installing IIS</vt:lpstr>
      <vt:lpstr>Installing IIS (2)</vt:lpstr>
      <vt:lpstr>Web Platform Installer</vt:lpstr>
      <vt:lpstr>Deploying ASP.NET Apps in IIS</vt:lpstr>
      <vt:lpstr>Web Sites in IIS</vt:lpstr>
      <vt:lpstr>Application Pools in IIS</vt:lpstr>
      <vt:lpstr>Applications in IIS</vt:lpstr>
      <vt:lpstr>Creating an Application in IIS</vt:lpstr>
      <vt:lpstr>Creating an Application in IIS (2)</vt:lpstr>
      <vt:lpstr>Creating an Application in IIS (3)</vt:lpstr>
      <vt:lpstr>Hosting Simple ASP.NET Application in IIS</vt:lpstr>
      <vt:lpstr>What Files to Deploy?</vt:lpstr>
      <vt:lpstr>Configuring Database Permissions for SQL Server</vt:lpstr>
      <vt:lpstr>Creating IIS user in SQL Server</vt:lpstr>
      <vt:lpstr>Web Publishing from VS</vt:lpstr>
      <vt:lpstr>Web Publishing in VS</vt:lpstr>
      <vt:lpstr>Web Publishing from VS</vt:lpstr>
      <vt:lpstr>IIS and Deployment of ASP.NET Applications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IIS and Deployment of ASP.NET Applications</dc:title>
  <dc:subject>Telerik Software Academy</dc:subject>
  <dc:creator>Svetlin Nakov</dc:creator>
  <cp:keywords>IIS, Internet Information Services, ASP.NET, deployment</cp:keywords>
  <cp:lastModifiedBy>Svetlin Nakov</cp:lastModifiedBy>
  <cp:revision>437</cp:revision>
  <dcterms:created xsi:type="dcterms:W3CDTF">2007-12-08T16:03:35Z</dcterms:created>
  <dcterms:modified xsi:type="dcterms:W3CDTF">2013-09-16T11:44:36Z</dcterms:modified>
  <cp:category>software engineering, system administration, web development, asp.net</cp:category>
</cp:coreProperties>
</file>