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B5F3FC07-6D3F-4FAD-BC7E-B2633F5FB7D1}">
          <p14:sldIdLst>
            <p14:sldId id="262"/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ron\Desktop\ADP\ADP_data_po&#269;et_nov&#253;ch_&#269;len&#367;_O&#344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ron\Desktop\ADP\ADP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ron\Desktop\ADP\ADP_data_po&#269;et_nov&#253;ch_&#269;len&#367;_O&#344;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ron\Desktop\ADP\ADP_data_po&#269;et_nov&#253;ch_&#269;len&#367;_O&#344;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ron\Desktop\ADP\ADP_data_po&#269;et_nov&#253;ch_&#269;len&#367;_O&#344;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[ADP_data_počet_nových_členů_OŘ.csv]Výpočty_černá verze!Kontingenční tabulka1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cs-CZ" sz="1800" u="sng" dirty="0"/>
              <a:t>Počet příchozích členů</a:t>
            </a:r>
            <a:endParaRPr lang="en-US" sz="1800" u="sng" dirty="0"/>
          </a:p>
        </c:rich>
      </c:tx>
      <c:layout>
        <c:manualLayout>
          <c:xMode val="edge"/>
          <c:yMode val="edge"/>
          <c:x val="0.34469076714249491"/>
          <c:y val="6.14942503692923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6828414290293597E-2"/>
          <c:y val="0.21576905525861001"/>
          <c:w val="0.74720884041939695"/>
          <c:h val="0.62787700524189516"/>
        </c:manualLayout>
      </c:layout>
      <c:lineChart>
        <c:grouping val="standard"/>
        <c:varyColors val="0"/>
        <c:ser>
          <c:idx val="0"/>
          <c:order val="0"/>
          <c:tx>
            <c:strRef>
              <c:f>'Výpočty_černá verze'!$C$3</c:f>
              <c:strCache>
                <c:ptCount val="1"/>
                <c:pt idx="0">
                  <c:v>Celkem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dLbl>
              <c:idx val="1"/>
              <c:layout>
                <c:manualLayout>
                  <c:x val="-8.1934460496018817E-3"/>
                  <c:y val="-2.91051068213248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AD-4ADE-A1CF-C6D19C2D16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'Výpočty_černá verze'!$B$4:$B$17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'Výpočty_černá verze'!$C$4:$C$17</c:f>
              <c:numCache>
                <c:formatCode>General</c:formatCode>
                <c:ptCount val="13"/>
                <c:pt idx="0">
                  <c:v>112</c:v>
                </c:pt>
                <c:pt idx="1">
                  <c:v>35</c:v>
                </c:pt>
                <c:pt idx="2">
                  <c:v>9</c:v>
                </c:pt>
                <c:pt idx="3">
                  <c:v>7</c:v>
                </c:pt>
                <c:pt idx="4">
                  <c:v>69</c:v>
                </c:pt>
                <c:pt idx="5">
                  <c:v>53</c:v>
                </c:pt>
                <c:pt idx="6">
                  <c:v>59</c:v>
                </c:pt>
                <c:pt idx="7">
                  <c:v>46</c:v>
                </c:pt>
                <c:pt idx="8">
                  <c:v>31</c:v>
                </c:pt>
                <c:pt idx="9">
                  <c:v>50</c:v>
                </c:pt>
                <c:pt idx="10">
                  <c:v>45</c:v>
                </c:pt>
                <c:pt idx="11">
                  <c:v>39</c:v>
                </c:pt>
                <c:pt idx="12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D-4ADE-A1CF-C6D19C2D161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80915071"/>
        <c:axId val="1180915551"/>
      </c:lineChart>
      <c:catAx>
        <c:axId val="1180915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80915551"/>
        <c:crosses val="autoZero"/>
        <c:auto val="1"/>
        <c:lblAlgn val="ctr"/>
        <c:lblOffset val="100"/>
        <c:noMultiLvlLbl val="0"/>
      </c:catAx>
      <c:valAx>
        <c:axId val="1180915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80915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[ADP_data.xlsx]Výpočty!Kontingenční tabulka2</c:name>
    <c:fmtId val="5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sng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cs-CZ" u="sng">
                <a:solidFill>
                  <a:schemeClr val="bg1"/>
                </a:solidFill>
              </a:rPr>
              <a:t>Počet příchozích dle OŘ</a:t>
            </a:r>
            <a:endParaRPr lang="en-US" u="sng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sng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ED7D3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5B9BD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rgbClr val="5B9BD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rgbClr val="5B9BD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1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rgbClr val="ED7D3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rgbClr val="5B9BD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rgbClr val="5B9BD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rgbClr val="ED7D3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rgbClr val="5B9BD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rgbClr val="5B9BD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2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3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4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5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6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7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8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9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0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1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2"/>
        <c:spPr>
          <a:solidFill>
            <a:srgbClr val="ED7D3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3"/>
        <c:spPr>
          <a:solidFill>
            <a:srgbClr val="5B9BD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4"/>
        <c:spPr>
          <a:solidFill>
            <a:srgbClr val="ED7D3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5"/>
        <c:spPr>
          <a:solidFill>
            <a:srgbClr val="ED7D3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6"/>
        <c:spPr>
          <a:solidFill>
            <a:srgbClr val="ED7D3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7"/>
        <c:spPr>
          <a:solidFill>
            <a:srgbClr val="ED7D3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8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9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0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1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2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3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4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5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6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7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8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9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0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1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2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3"/>
        <c:spPr>
          <a:solidFill>
            <a:srgbClr val="5B9BD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4"/>
        <c:spPr>
          <a:solidFill>
            <a:srgbClr val="5B9BD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5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6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7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8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9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0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1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2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3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4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5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6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7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8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9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0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1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2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3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4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5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6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7"/>
        <c:spPr>
          <a:solidFill>
            <a:srgbClr val="ED7D3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8"/>
        <c:spPr>
          <a:solidFill>
            <a:srgbClr val="ED7D3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9"/>
        <c:spPr>
          <a:solidFill>
            <a:srgbClr val="ED7D3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0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1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2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3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4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5"/>
        <c:spPr>
          <a:solidFill>
            <a:srgbClr val="0000FF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6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7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8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9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0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1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2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3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4"/>
        <c:spPr>
          <a:solidFill>
            <a:srgbClr val="F1DEDE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5"/>
        <c:spPr>
          <a:solidFill>
            <a:srgbClr val="5B9BD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6"/>
        <c:spPr>
          <a:solidFill>
            <a:srgbClr val="5B9BD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7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8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9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0"/>
        <c:spPr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1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2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3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4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5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6"/>
        <c:spPr>
          <a:solidFill>
            <a:srgbClr val="33CCC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7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8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9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0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1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2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3"/>
        <c:spPr>
          <a:solidFill>
            <a:srgbClr val="7030A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4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5"/>
        <c:spPr>
          <a:solidFill>
            <a:srgbClr val="FF0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6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7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8"/>
        <c:spPr>
          <a:solidFill>
            <a:srgbClr val="FFC00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8371839375912289E-2"/>
          <c:y val="7.6573335826032374E-2"/>
          <c:w val="0.88128502149355081"/>
          <c:h val="0.8679388987820847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Výpočty!$G$3:$G$4</c:f>
              <c:strCache>
                <c:ptCount val="1"/>
                <c:pt idx="0">
                  <c:v>CDP Praha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309-42C4-9276-B7F29B37DABA}"/>
              </c:ext>
            </c:extLst>
          </c:dPt>
          <c:dPt>
            <c:idx val="2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309-42C4-9276-B7F29B37DAB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09-42C4-9276-B7F29B37DAB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09-42C4-9276-B7F29B37D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Výpočty!$F$5:$F$18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Výpočty!$G$5:$G$18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4</c:v>
                </c:pt>
                <c:pt idx="6">
                  <c:v>8</c:v>
                </c:pt>
                <c:pt idx="7">
                  <c:v>5</c:v>
                </c:pt>
                <c:pt idx="8">
                  <c:v>8</c:v>
                </c:pt>
                <c:pt idx="9">
                  <c:v>7</c:v>
                </c:pt>
                <c:pt idx="10">
                  <c:v>7</c:v>
                </c:pt>
                <c:pt idx="11">
                  <c:v>9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09-42C4-9276-B7F29B37DABA}"/>
            </c:ext>
          </c:extLst>
        </c:ser>
        <c:ser>
          <c:idx val="1"/>
          <c:order val="1"/>
          <c:tx>
            <c:strRef>
              <c:f>Výpočty!$H$3:$H$4</c:f>
              <c:strCache>
                <c:ptCount val="1"/>
                <c:pt idx="0">
                  <c:v>CDP Přerov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3309-42C4-9276-B7F29B37DAB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3309-42C4-9276-B7F29B37DABA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3309-42C4-9276-B7F29B37DABA}"/>
              </c:ext>
            </c:extLst>
          </c:dPt>
          <c:dPt>
            <c:idx val="1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3309-42C4-9276-B7F29B37DABA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3309-42C4-9276-B7F29B37DAB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309-42C4-9276-B7F29B37DAB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309-42C4-9276-B7F29B37DAB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309-42C4-9276-B7F29B37DABA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309-42C4-9276-B7F29B37DAB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309-42C4-9276-B7F29B37D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Výpočty!$F$5:$F$18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Výpočty!$H$5:$H$18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309-42C4-9276-B7F29B37DABA}"/>
            </c:ext>
          </c:extLst>
        </c:ser>
        <c:ser>
          <c:idx val="2"/>
          <c:order val="2"/>
          <c:tx>
            <c:strRef>
              <c:f>Výpočty!$I$3:$I$4</c:f>
              <c:strCache>
                <c:ptCount val="1"/>
                <c:pt idx="0">
                  <c:v>GŘ</c:v>
                </c:pt>
              </c:strCache>
            </c:strRef>
          </c:tx>
          <c:spPr>
            <a:solidFill>
              <a:srgbClr val="F1DED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3309-42C4-9276-B7F29B37DAB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3309-42C4-9276-B7F29B37DAB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3309-42C4-9276-B7F29B37DABA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3309-42C4-9276-B7F29B37DABA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3309-42C4-9276-B7F29B37DABA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3309-42C4-9276-B7F29B37DABA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2-3309-42C4-9276-B7F29B37DABA}"/>
              </c:ext>
            </c:extLst>
          </c:dPt>
          <c:dPt>
            <c:idx val="1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3-3309-42C4-9276-B7F29B37DABA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309-42C4-9276-B7F29B37DAB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309-42C4-9276-B7F29B37DAB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309-42C4-9276-B7F29B37DAB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309-42C4-9276-B7F29B37DAB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309-42C4-9276-B7F29B37DAB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309-42C4-9276-B7F29B37DAB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309-42C4-9276-B7F29B37DAB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309-42C4-9276-B7F29B37D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Výpočty!$F$5:$F$18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Výpočty!$I$5:$I$18</c:f>
              <c:numCache>
                <c:formatCode>General</c:formatCode>
                <c:ptCount val="13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0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3309-42C4-9276-B7F29B37DABA}"/>
            </c:ext>
          </c:extLst>
        </c:ser>
        <c:ser>
          <c:idx val="3"/>
          <c:order val="3"/>
          <c:tx>
            <c:strRef>
              <c:f>Výpočty!$J$3:$J$4</c:f>
              <c:strCache>
                <c:ptCount val="1"/>
                <c:pt idx="0">
                  <c:v>OŘ Brno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2"/>
            <c:invertIfNegative val="0"/>
            <c:bubble3D val="0"/>
            <c:spPr>
              <a:solidFill>
                <a:srgbClr val="5B9BD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3309-42C4-9276-B7F29B37DABA}"/>
              </c:ext>
            </c:extLst>
          </c:dPt>
          <c:dLbls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3309-42C4-9276-B7F29B37D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Výpočty!$F$5:$F$18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Výpočty!$J$5:$J$18</c:f>
              <c:numCache>
                <c:formatCode>General</c:formatCode>
                <c:ptCount val="13"/>
                <c:pt idx="0">
                  <c:v>1</c:v>
                </c:pt>
                <c:pt idx="1">
                  <c:v>25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  <c:pt idx="5">
                  <c:v>18</c:v>
                </c:pt>
                <c:pt idx="6">
                  <c:v>12</c:v>
                </c:pt>
                <c:pt idx="7">
                  <c:v>6</c:v>
                </c:pt>
                <c:pt idx="8">
                  <c:v>2</c:v>
                </c:pt>
                <c:pt idx="9">
                  <c:v>8</c:v>
                </c:pt>
                <c:pt idx="10">
                  <c:v>5</c:v>
                </c:pt>
                <c:pt idx="11">
                  <c:v>8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3309-42C4-9276-B7F29B37DABA}"/>
            </c:ext>
          </c:extLst>
        </c:ser>
        <c:ser>
          <c:idx val="4"/>
          <c:order val="4"/>
          <c:tx>
            <c:strRef>
              <c:f>Výpočty!$K$3:$K$4</c:f>
              <c:strCache>
                <c:ptCount val="1"/>
                <c:pt idx="0">
                  <c:v>OŘ Hr.Králové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2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3309-42C4-9276-B7F29B37DABA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3309-42C4-9276-B7F29B37DABA}"/>
              </c:ext>
            </c:extLst>
          </c:dPt>
          <c:dPt>
            <c:idx val="4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3309-42C4-9276-B7F29B37DABA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3309-42C4-9276-B7F29B37DAB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3309-42C4-9276-B7F29B37DAB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3309-42C4-9276-B7F29B37D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Výpočty!$F$5:$F$18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Výpočty!$K$5:$K$18</c:f>
              <c:numCache>
                <c:formatCode>General</c:formatCode>
                <c:ptCount val="13"/>
                <c:pt idx="0">
                  <c:v>11</c:v>
                </c:pt>
                <c:pt idx="1">
                  <c:v>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11</c:v>
                </c:pt>
                <c:pt idx="6">
                  <c:v>6</c:v>
                </c:pt>
                <c:pt idx="7">
                  <c:v>10</c:v>
                </c:pt>
                <c:pt idx="8">
                  <c:v>4</c:v>
                </c:pt>
                <c:pt idx="9">
                  <c:v>8</c:v>
                </c:pt>
                <c:pt idx="10">
                  <c:v>13</c:v>
                </c:pt>
                <c:pt idx="11">
                  <c:v>8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3309-42C4-9276-B7F29B37DABA}"/>
            </c:ext>
          </c:extLst>
        </c:ser>
        <c:ser>
          <c:idx val="5"/>
          <c:order val="5"/>
          <c:tx>
            <c:strRef>
              <c:f>Výpočty!$L$3:$L$4</c:f>
              <c:strCache>
                <c:ptCount val="1"/>
                <c:pt idx="0">
                  <c:v>OŘ Ostrava</c:v>
                </c:pt>
              </c:strCache>
            </c:strRef>
          </c:tx>
          <c:spPr>
            <a:solidFill>
              <a:srgbClr val="33CCCC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33CCCC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3309-42C4-9276-B7F29B37DABA}"/>
              </c:ext>
            </c:extLst>
          </c:dPt>
          <c:dPt>
            <c:idx val="1"/>
            <c:invertIfNegative val="0"/>
            <c:bubble3D val="0"/>
            <c:spPr>
              <a:solidFill>
                <a:srgbClr val="33CCCC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3309-42C4-9276-B7F29B37DABA}"/>
              </c:ext>
            </c:extLst>
          </c:dPt>
          <c:dPt>
            <c:idx val="2"/>
            <c:invertIfNegative val="0"/>
            <c:bubble3D val="0"/>
            <c:spPr>
              <a:solidFill>
                <a:srgbClr val="33CCCC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3309-42C4-9276-B7F29B37DABA}"/>
              </c:ext>
            </c:extLst>
          </c:dPt>
          <c:dPt>
            <c:idx val="3"/>
            <c:invertIfNegative val="0"/>
            <c:bubble3D val="0"/>
            <c:spPr>
              <a:solidFill>
                <a:srgbClr val="33CCCC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3309-42C4-9276-B7F29B37DABA}"/>
              </c:ext>
            </c:extLst>
          </c:dPt>
          <c:dPt>
            <c:idx val="4"/>
            <c:invertIfNegative val="0"/>
            <c:bubble3D val="0"/>
            <c:spPr>
              <a:solidFill>
                <a:srgbClr val="33CCCC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3309-42C4-9276-B7F29B37DAB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3309-42C4-9276-B7F29B37DAB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3309-42C4-9276-B7F29B37DAB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4-3309-42C4-9276-B7F29B37DAB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6-3309-42C4-9276-B7F29B37DAB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8-3309-42C4-9276-B7F29B37D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Výpočty!$F$5:$F$18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Výpočty!$L$5:$L$18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6</c:v>
                </c:pt>
                <c:pt idx="8">
                  <c:v>3</c:v>
                </c:pt>
                <c:pt idx="9">
                  <c:v>9</c:v>
                </c:pt>
                <c:pt idx="10">
                  <c:v>3</c:v>
                </c:pt>
                <c:pt idx="11">
                  <c:v>1</c:v>
                </c:pt>
                <c:pt idx="1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3309-42C4-9276-B7F29B37DABA}"/>
            </c:ext>
          </c:extLst>
        </c:ser>
        <c:ser>
          <c:idx val="6"/>
          <c:order val="6"/>
          <c:tx>
            <c:strRef>
              <c:f>Výpočty!$M$3:$M$4</c:f>
              <c:strCache>
                <c:ptCount val="1"/>
                <c:pt idx="0">
                  <c:v>OŘ Plzeň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3309-42C4-9276-B7F29B37DABA}"/>
              </c:ext>
            </c:extLst>
          </c:dPt>
          <c:dPt>
            <c:idx val="1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3309-42C4-9276-B7F29B37DABA}"/>
              </c:ext>
            </c:extLst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3309-42C4-9276-B7F29B37DABA}"/>
              </c:ext>
            </c:extLst>
          </c:dPt>
          <c:dPt>
            <c:idx val="3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3309-42C4-9276-B7F29B37DABA}"/>
              </c:ext>
            </c:extLst>
          </c:dPt>
          <c:dPt>
            <c:idx val="4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3309-42C4-9276-B7F29B37DABA}"/>
              </c:ext>
            </c:extLst>
          </c:dPt>
          <c:dPt>
            <c:idx val="1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3309-42C4-9276-B7F29B37DAB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3309-42C4-9276-B7F29B37DAB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3309-42C4-9276-B7F29B37DAB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3309-42C4-9276-B7F29B37DAB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3309-42C4-9276-B7F29B37DAB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3309-42C4-9276-B7F29B37DAB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5-3309-42C4-9276-B7F29B37D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Výpočty!$F$5:$F$18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Výpočty!$M$5:$M$18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3</c:v>
                </c:pt>
                <c:pt idx="10">
                  <c:v>4</c:v>
                </c:pt>
                <c:pt idx="11">
                  <c:v>2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6-3309-42C4-9276-B7F29B37DABA}"/>
            </c:ext>
          </c:extLst>
        </c:ser>
        <c:ser>
          <c:idx val="7"/>
          <c:order val="7"/>
          <c:tx>
            <c:strRef>
              <c:f>Výpočty!$N$3:$N$4</c:f>
              <c:strCache>
                <c:ptCount val="1"/>
                <c:pt idx="0">
                  <c:v>OŘ Praha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8-3309-42C4-9276-B7F29B37DABA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8-3309-42C4-9276-B7F29B37D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Výpočty!$F$5:$F$18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Výpočty!$N$5:$N$18</c:f>
              <c:numCache>
                <c:formatCode>General</c:formatCode>
                <c:ptCount val="13"/>
                <c:pt idx="0">
                  <c:v>74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12</c:v>
                </c:pt>
                <c:pt idx="5">
                  <c:v>5</c:v>
                </c:pt>
                <c:pt idx="6">
                  <c:v>23</c:v>
                </c:pt>
                <c:pt idx="7">
                  <c:v>11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7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9-3309-42C4-9276-B7F29B37DABA}"/>
            </c:ext>
          </c:extLst>
        </c:ser>
        <c:ser>
          <c:idx val="8"/>
          <c:order val="8"/>
          <c:tx>
            <c:strRef>
              <c:f>Výpočty!$O$3:$O$4</c:f>
              <c:strCache>
                <c:ptCount val="1"/>
                <c:pt idx="0">
                  <c:v>OŘ Ústí n.L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3309-42C4-9276-B7F29B37DABA}"/>
              </c:ext>
            </c:extLst>
          </c:dPt>
          <c:dPt>
            <c:idx val="12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3309-42C4-9276-B7F29B37DABA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B-3309-42C4-9276-B7F29B37DAB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D-3309-42C4-9276-B7F29B37DAB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Výpočty!$F$5:$F$18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Výpočty!$O$5:$O$18</c:f>
              <c:numCache>
                <c:formatCode>General</c:formatCode>
                <c:ptCount val="13"/>
                <c:pt idx="0">
                  <c:v>19</c:v>
                </c:pt>
                <c:pt idx="1">
                  <c:v>1</c:v>
                </c:pt>
                <c:pt idx="2">
                  <c:v>2</c:v>
                </c:pt>
                <c:pt idx="3">
                  <c:v>0</c:v>
                </c:pt>
                <c:pt idx="4">
                  <c:v>2</c:v>
                </c:pt>
                <c:pt idx="5">
                  <c:v>11</c:v>
                </c:pt>
                <c:pt idx="6">
                  <c:v>3</c:v>
                </c:pt>
                <c:pt idx="7">
                  <c:v>3</c:v>
                </c:pt>
                <c:pt idx="8">
                  <c:v>2</c:v>
                </c:pt>
                <c:pt idx="9">
                  <c:v>8</c:v>
                </c:pt>
                <c:pt idx="10">
                  <c:v>8</c:v>
                </c:pt>
                <c:pt idx="11">
                  <c:v>3</c:v>
                </c:pt>
                <c:pt idx="1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3309-42C4-9276-B7F29B37DA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81126655"/>
        <c:axId val="1181125695"/>
      </c:barChart>
      <c:catAx>
        <c:axId val="1181126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81125695"/>
        <c:crosses val="autoZero"/>
        <c:auto val="1"/>
        <c:lblAlgn val="ctr"/>
        <c:lblOffset val="100"/>
        <c:noMultiLvlLbl val="0"/>
      </c:catAx>
      <c:valAx>
        <c:axId val="1181125695"/>
        <c:scaling>
          <c:orientation val="minMax"/>
          <c:max val="115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b="1"/>
                  <a:t>Počet členů</a:t>
                </a:r>
              </a:p>
            </c:rich>
          </c:tx>
          <c:layout>
            <c:manualLayout>
              <c:xMode val="edge"/>
              <c:yMode val="edge"/>
              <c:x val="1.2046200431954639E-2"/>
              <c:y val="0.458285746629281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181126655"/>
        <c:crosses val="autoZero"/>
        <c:crossBetween val="between"/>
        <c:majorUnit val="10"/>
        <c:minorUnit val="1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sng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cs-CZ" sz="1800" u="sng" dirty="0">
                <a:solidFill>
                  <a:schemeClr val="bg1"/>
                </a:solidFill>
              </a:rPr>
              <a:t>Vývoj počtu členů</a:t>
            </a:r>
            <a:r>
              <a:rPr lang="cs-CZ" sz="1800" u="sng" baseline="0" dirty="0">
                <a:solidFill>
                  <a:schemeClr val="bg1"/>
                </a:solidFill>
              </a:rPr>
              <a:t> ADP</a:t>
            </a:r>
            <a:endParaRPr lang="en-US" sz="1800" u="sng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sng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'Výpočty_černá verze'!$O$4</c:f>
              <c:strCache>
                <c:ptCount val="1"/>
                <c:pt idx="0">
                  <c:v>Počet členů celkem</c:v>
                </c:pt>
              </c:strCache>
            </c:strRef>
          </c:tx>
          <c:spPr>
            <a:ln w="22225" cap="rnd">
              <a:solidFill>
                <a:srgbClr val="FF0000"/>
              </a:solidFill>
            </a:ln>
            <a:effectLst>
              <a:glow rad="139700">
                <a:srgbClr val="FFC000">
                  <a:alpha val="14000"/>
                </a:srgbClr>
              </a:glow>
            </a:effectLst>
          </c:spPr>
          <c:marker>
            <c:symbol val="none"/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5BA-435E-80A8-6CB8A65809E7}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BA-435E-80A8-6CB8A65809E7}"/>
                </c:ext>
              </c:extLst>
            </c:dLbl>
            <c:dLbl>
              <c:idx val="1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5BA-435E-80A8-6CB8A65809E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'Výpočty_černá verze'!$N$5:$N$17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'Výpočty_černá verze'!$O$5:$O$17</c:f>
              <c:numCache>
                <c:formatCode>General</c:formatCode>
                <c:ptCount val="13"/>
                <c:pt idx="0">
                  <c:v>112</c:v>
                </c:pt>
                <c:pt idx="1">
                  <c:v>147</c:v>
                </c:pt>
                <c:pt idx="2">
                  <c:v>156</c:v>
                </c:pt>
                <c:pt idx="3">
                  <c:v>163</c:v>
                </c:pt>
                <c:pt idx="4">
                  <c:v>190</c:v>
                </c:pt>
                <c:pt idx="5">
                  <c:v>243</c:v>
                </c:pt>
                <c:pt idx="6">
                  <c:v>302</c:v>
                </c:pt>
                <c:pt idx="7">
                  <c:v>348</c:v>
                </c:pt>
                <c:pt idx="8">
                  <c:v>379</c:v>
                </c:pt>
                <c:pt idx="9">
                  <c:v>429</c:v>
                </c:pt>
                <c:pt idx="10">
                  <c:v>474</c:v>
                </c:pt>
                <c:pt idx="11">
                  <c:v>513</c:v>
                </c:pt>
                <c:pt idx="12">
                  <c:v>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BA-435E-80A8-6CB8A6580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54671183"/>
        <c:axId val="2054675983"/>
      </c:lineChart>
      <c:catAx>
        <c:axId val="20546711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bg1">
                <a:lumMod val="95000"/>
                <a:alpha val="1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54675983"/>
        <c:crosses val="autoZero"/>
        <c:auto val="1"/>
        <c:lblAlgn val="ctr"/>
        <c:lblOffset val="100"/>
        <c:noMultiLvlLbl val="0"/>
      </c:catAx>
      <c:valAx>
        <c:axId val="2054675983"/>
        <c:scaling>
          <c:orientation val="minMax"/>
          <c:max val="55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546711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cs-CZ" sz="1800" b="1" u="sng" dirty="0">
                <a:solidFill>
                  <a:schemeClr val="bg1"/>
                </a:solidFill>
              </a:rPr>
              <a:t>Počet členů dle</a:t>
            </a:r>
            <a:r>
              <a:rPr lang="cs-CZ" sz="1800" b="1" u="sng" baseline="0" dirty="0">
                <a:solidFill>
                  <a:schemeClr val="bg1"/>
                </a:solidFill>
              </a:rPr>
              <a:t> OŘ</a:t>
            </a:r>
            <a:endParaRPr lang="en-US" sz="1800" b="1" u="sng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4224254943698284"/>
          <c:y val="3.06911161111188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409721101593839E-2"/>
          <c:y val="0.10774096384779261"/>
          <c:w val="0.80317798991215494"/>
          <c:h val="0.84804394025260521"/>
        </c:manualLayout>
      </c:layout>
      <c:lineChart>
        <c:grouping val="standard"/>
        <c:varyColors val="0"/>
        <c:ser>
          <c:idx val="1"/>
          <c:order val="1"/>
          <c:tx>
            <c:strRef>
              <c:f>'Výpočty_černá verze'!$P$4</c:f>
              <c:strCache>
                <c:ptCount val="1"/>
                <c:pt idx="0">
                  <c:v>CDP Praha</c:v>
                </c:pt>
              </c:strCache>
            </c:strRef>
          </c:tx>
          <c:spPr>
            <a:ln w="31750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23F-4B52-A960-5ED23FA502DC}"/>
                </c:ext>
              </c:extLst>
            </c:dLbl>
            <c:dLbl>
              <c:idx val="1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23F-4B52-A960-5ED23FA50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'Výpočty_černá verze'!$N$5:$N$17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'Výpočty_černá verze'!$P$5:$P$17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50</c:v>
                </c:pt>
                <c:pt idx="5">
                  <c:v>54</c:v>
                </c:pt>
                <c:pt idx="6">
                  <c:v>62</c:v>
                </c:pt>
                <c:pt idx="7">
                  <c:v>67</c:v>
                </c:pt>
                <c:pt idx="8">
                  <c:v>75</c:v>
                </c:pt>
                <c:pt idx="9">
                  <c:v>82</c:v>
                </c:pt>
                <c:pt idx="10">
                  <c:v>89</c:v>
                </c:pt>
                <c:pt idx="11">
                  <c:v>98</c:v>
                </c:pt>
                <c:pt idx="12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3F-4B52-A960-5ED23FA502DC}"/>
            </c:ext>
          </c:extLst>
        </c:ser>
        <c:ser>
          <c:idx val="2"/>
          <c:order val="2"/>
          <c:tx>
            <c:strRef>
              <c:f>'Výpočty_černá verze'!$Q$4</c:f>
              <c:strCache>
                <c:ptCount val="1"/>
                <c:pt idx="0">
                  <c:v>CDP Přerov</c:v>
                </c:pt>
              </c:strCache>
            </c:strRef>
          </c:tx>
          <c:spPr>
            <a:ln w="31750" cap="rnd">
              <a:solidFill>
                <a:srgbClr val="0000FF"/>
              </a:solidFill>
            </a:ln>
            <a:effectLst>
              <a:glow rad="139700">
                <a:schemeClr val="accent3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12"/>
              <c:layout>
                <c:manualLayout>
                  <c:x val="-6.3908696111633897E-5"/>
                  <c:y val="-1.04875092372247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23F-4B52-A960-5ED23FA50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'Výpočty_černá verze'!$N$5:$N$17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'Výpočty_černá verze'!$Q$5:$Q$17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4</c:v>
                </c:pt>
                <c:pt idx="6">
                  <c:v>5</c:v>
                </c:pt>
                <c:pt idx="7">
                  <c:v>7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12</c:v>
                </c:pt>
                <c:pt idx="12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23F-4B52-A960-5ED23FA502DC}"/>
            </c:ext>
          </c:extLst>
        </c:ser>
        <c:ser>
          <c:idx val="3"/>
          <c:order val="3"/>
          <c:tx>
            <c:strRef>
              <c:f>'Výpočty_černá verze'!$R$4</c:f>
              <c:strCache>
                <c:ptCount val="1"/>
                <c:pt idx="0">
                  <c:v>GŘ</c:v>
                </c:pt>
              </c:strCache>
            </c:strRef>
          </c:tx>
          <c:spPr>
            <a:ln w="31750" cap="rnd">
              <a:solidFill>
                <a:srgbClr val="F1DEDE"/>
              </a:solidFill>
            </a:ln>
            <a:effectLst>
              <a:glow rad="139700">
                <a:schemeClr val="accent4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2.5329146558910911E-2"/>
                  <c:y val="-2.4108997342987444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23F-4B52-A960-5ED23FA502DC}"/>
                </c:ext>
              </c:extLst>
            </c:dLbl>
            <c:dLbl>
              <c:idx val="12"/>
              <c:layout>
                <c:manualLayout>
                  <c:x val="-9.6662322217245956E-3"/>
                  <c:y val="2.14596150446248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23F-4B52-A960-5ED23FA50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'Výpočty_černá verze'!$N$5:$N$17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'Výpočty_černá verze'!$R$5:$R$17</c:f>
              <c:numCache>
                <c:formatCode>General</c:formatCode>
                <c:ptCount val="13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8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11</c:v>
                </c:pt>
                <c:pt idx="12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623F-4B52-A960-5ED23FA502DC}"/>
            </c:ext>
          </c:extLst>
        </c:ser>
        <c:ser>
          <c:idx val="4"/>
          <c:order val="4"/>
          <c:tx>
            <c:strRef>
              <c:f>'Výpočty_černá verze'!$S$4</c:f>
              <c:strCache>
                <c:ptCount val="1"/>
                <c:pt idx="0">
                  <c:v>OŘ Brno</c:v>
                </c:pt>
              </c:strCache>
            </c:strRef>
          </c:tx>
          <c:spPr>
            <a:ln w="31750" cap="rnd">
              <a:solidFill>
                <a:schemeClr val="accent5"/>
              </a:solidFill>
            </a:ln>
            <a:effectLst>
              <a:glow rad="139700">
                <a:schemeClr val="accent5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1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23F-4B52-A960-5ED23FA50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'Výpočty_černá verze'!$N$5:$N$17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'Výpočty_černá verze'!$S$5:$S$17</c:f>
              <c:numCache>
                <c:formatCode>General</c:formatCode>
                <c:ptCount val="13"/>
                <c:pt idx="0">
                  <c:v>1</c:v>
                </c:pt>
                <c:pt idx="1">
                  <c:v>26</c:v>
                </c:pt>
                <c:pt idx="2">
                  <c:v>27</c:v>
                </c:pt>
                <c:pt idx="3">
                  <c:v>29</c:v>
                </c:pt>
                <c:pt idx="4">
                  <c:v>34</c:v>
                </c:pt>
                <c:pt idx="5">
                  <c:v>52</c:v>
                </c:pt>
                <c:pt idx="6">
                  <c:v>64</c:v>
                </c:pt>
                <c:pt idx="7">
                  <c:v>70</c:v>
                </c:pt>
                <c:pt idx="8">
                  <c:v>72</c:v>
                </c:pt>
                <c:pt idx="9">
                  <c:v>80</c:v>
                </c:pt>
                <c:pt idx="10">
                  <c:v>85</c:v>
                </c:pt>
                <c:pt idx="11">
                  <c:v>93</c:v>
                </c:pt>
                <c:pt idx="12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623F-4B52-A960-5ED23FA502DC}"/>
            </c:ext>
          </c:extLst>
        </c:ser>
        <c:ser>
          <c:idx val="5"/>
          <c:order val="5"/>
          <c:tx>
            <c:strRef>
              <c:f>'Výpočty_černá verze'!$T$4</c:f>
              <c:strCache>
                <c:ptCount val="1"/>
                <c:pt idx="0">
                  <c:v>OŘ Hr.Králové</c:v>
                </c:pt>
              </c:strCache>
            </c:strRef>
          </c:tx>
          <c:spPr>
            <a:ln w="31750" cap="rnd"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23F-4B52-A960-5ED23FA502DC}"/>
                </c:ext>
              </c:extLst>
            </c:dLbl>
            <c:dLbl>
              <c:idx val="1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23F-4B52-A960-5ED23FA50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'Výpočty_černá verze'!$N$5:$N$17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'Výpočty_černá verze'!$T$5:$T$17</c:f>
              <c:numCache>
                <c:formatCode>General</c:formatCode>
                <c:ptCount val="13"/>
                <c:pt idx="0">
                  <c:v>11</c:v>
                </c:pt>
                <c:pt idx="1">
                  <c:v>13</c:v>
                </c:pt>
                <c:pt idx="2">
                  <c:v>13</c:v>
                </c:pt>
                <c:pt idx="3">
                  <c:v>13</c:v>
                </c:pt>
                <c:pt idx="4">
                  <c:v>13</c:v>
                </c:pt>
                <c:pt idx="5">
                  <c:v>24</c:v>
                </c:pt>
                <c:pt idx="6">
                  <c:v>30</c:v>
                </c:pt>
                <c:pt idx="7">
                  <c:v>40</c:v>
                </c:pt>
                <c:pt idx="8">
                  <c:v>44</c:v>
                </c:pt>
                <c:pt idx="9">
                  <c:v>52</c:v>
                </c:pt>
                <c:pt idx="10">
                  <c:v>65</c:v>
                </c:pt>
                <c:pt idx="11">
                  <c:v>73</c:v>
                </c:pt>
                <c:pt idx="12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23F-4B52-A960-5ED23FA502DC}"/>
            </c:ext>
          </c:extLst>
        </c:ser>
        <c:ser>
          <c:idx val="6"/>
          <c:order val="6"/>
          <c:tx>
            <c:strRef>
              <c:f>'Výpočty_černá verze'!$U$4</c:f>
              <c:strCache>
                <c:ptCount val="1"/>
                <c:pt idx="0">
                  <c:v>OŘ Ostrava</c:v>
                </c:pt>
              </c:strCache>
            </c:strRef>
          </c:tx>
          <c:spPr>
            <a:ln w="31750" cap="rnd">
              <a:solidFill>
                <a:srgbClr val="33CCCC"/>
              </a:solidFill>
            </a:ln>
            <a:effectLst>
              <a:glow rad="139700">
                <a:schemeClr val="accent1">
                  <a:lumMod val="6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1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23F-4B52-A960-5ED23FA50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'Výpočty_černá verze'!$N$5:$N$17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'Výpočty_černá verze'!$U$5:$U$17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4</c:v>
                </c:pt>
                <c:pt idx="7">
                  <c:v>10</c:v>
                </c:pt>
                <c:pt idx="8">
                  <c:v>13</c:v>
                </c:pt>
                <c:pt idx="9">
                  <c:v>22</c:v>
                </c:pt>
                <c:pt idx="10">
                  <c:v>25</c:v>
                </c:pt>
                <c:pt idx="11">
                  <c:v>26</c:v>
                </c:pt>
                <c:pt idx="12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623F-4B52-A960-5ED23FA502DC}"/>
            </c:ext>
          </c:extLst>
        </c:ser>
        <c:ser>
          <c:idx val="7"/>
          <c:order val="7"/>
          <c:tx>
            <c:strRef>
              <c:f>'Výpočty_černá verze'!$V$4</c:f>
              <c:strCache>
                <c:ptCount val="1"/>
                <c:pt idx="0">
                  <c:v>OŘ Plzeň</c:v>
                </c:pt>
              </c:strCache>
            </c:strRef>
          </c:tx>
          <c:spPr>
            <a:ln w="31750" cap="rnd">
              <a:solidFill>
                <a:srgbClr val="7E1F86"/>
              </a:solidFill>
            </a:ln>
            <a:effectLst>
              <a:glow rad="139700">
                <a:schemeClr val="accent2">
                  <a:lumMod val="6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1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23F-4B52-A960-5ED23FA50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'Výpočty_černá verze'!$N$5:$N$17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'Výpočty_černá verze'!$V$5:$V$17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3</c:v>
                </c:pt>
                <c:pt idx="7">
                  <c:v>6</c:v>
                </c:pt>
                <c:pt idx="8">
                  <c:v>8</c:v>
                </c:pt>
                <c:pt idx="9">
                  <c:v>11</c:v>
                </c:pt>
                <c:pt idx="10">
                  <c:v>15</c:v>
                </c:pt>
                <c:pt idx="11">
                  <c:v>17</c:v>
                </c:pt>
                <c:pt idx="12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623F-4B52-A960-5ED23FA502DC}"/>
            </c:ext>
          </c:extLst>
        </c:ser>
        <c:ser>
          <c:idx val="8"/>
          <c:order val="8"/>
          <c:tx>
            <c:strRef>
              <c:f>'Výpočty_černá verze'!$W$4</c:f>
              <c:strCache>
                <c:ptCount val="1"/>
                <c:pt idx="0">
                  <c:v>OŘ Praha</c:v>
                </c:pt>
              </c:strCache>
            </c:strRef>
          </c:tx>
          <c:spPr>
            <a:ln w="31750" cap="rnd">
              <a:solidFill>
                <a:srgbClr val="FF0000">
                  <a:alpha val="93000"/>
                </a:srgbClr>
              </a:solidFill>
            </a:ln>
            <a:effectLst>
              <a:glow rad="139700">
                <a:schemeClr val="accent3">
                  <a:lumMod val="6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2.7511729174739125E-2"/>
                  <c:y val="-2.8927998616165292E-2"/>
                </c:manualLayout>
              </c:layout>
              <c:tx>
                <c:rich>
                  <a:bodyPr rot="0" spcFirstLastPara="1" vertOverflow="overflow" horzOverflow="overflow" vert="horz" wrap="square" lIns="72000" tIns="36000" rIns="72000" bIns="36000" anchor="ctr" anchorCtr="1">
                    <a:noAutofit/>
                  </a:bodyPr>
                  <a:lstStyle/>
                  <a:p>
                    <a:pPr>
                      <a:defRPr sz="1100" b="1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608ADC9-8619-4016-9886-A7A0525DEA65}" type="VALUE">
                      <a:rPr lang="en-US" sz="1100" b="1"/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t>[HODNOTA]</a:t>
                    </a:fld>
                    <a:endParaRPr lang="cs-CZ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72000" tIns="36000" rIns="72000" bIns="36000" anchor="ctr" anchorCtr="1">
                  <a:no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3.1590437514572349E-2"/>
                      <c:h val="4.4933422027648717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1-623F-4B52-A960-5ED23FA502DC}"/>
                </c:ext>
              </c:extLst>
            </c:dLbl>
            <c:dLbl>
              <c:idx val="1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23F-4B52-A960-5ED23FA50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72000" tIns="36000" rIns="72000" bIns="3600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'Výpočty_černá verze'!$N$5:$N$17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'Výpočty_černá verze'!$W$5:$W$17</c:f>
              <c:numCache>
                <c:formatCode>General</c:formatCode>
                <c:ptCount val="13"/>
                <c:pt idx="0">
                  <c:v>74</c:v>
                </c:pt>
                <c:pt idx="1">
                  <c:v>80</c:v>
                </c:pt>
                <c:pt idx="2">
                  <c:v>86</c:v>
                </c:pt>
                <c:pt idx="3">
                  <c:v>90</c:v>
                </c:pt>
                <c:pt idx="4">
                  <c:v>60</c:v>
                </c:pt>
                <c:pt idx="5">
                  <c:v>65</c:v>
                </c:pt>
                <c:pt idx="6">
                  <c:v>88</c:v>
                </c:pt>
                <c:pt idx="7">
                  <c:v>99</c:v>
                </c:pt>
                <c:pt idx="8">
                  <c:v>105</c:v>
                </c:pt>
                <c:pt idx="9">
                  <c:v>110</c:v>
                </c:pt>
                <c:pt idx="10">
                  <c:v>114</c:v>
                </c:pt>
                <c:pt idx="11">
                  <c:v>121</c:v>
                </c:pt>
                <c:pt idx="12">
                  <c:v>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623F-4B52-A960-5ED23FA502DC}"/>
            </c:ext>
          </c:extLst>
        </c:ser>
        <c:ser>
          <c:idx val="9"/>
          <c:order val="9"/>
          <c:tx>
            <c:strRef>
              <c:f>'Výpočty_černá verze'!$X$4</c:f>
              <c:strCache>
                <c:ptCount val="1"/>
                <c:pt idx="0">
                  <c:v>OŘ Ústí n.L</c:v>
                </c:pt>
              </c:strCache>
            </c:strRef>
          </c:tx>
          <c:spPr>
            <a:ln w="31750" cap="rnd">
              <a:solidFill>
                <a:srgbClr val="FFC000"/>
              </a:solidFill>
            </a:ln>
            <a:effectLst>
              <a:glow rad="139700">
                <a:schemeClr val="accent4">
                  <a:lumMod val="60000"/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23F-4B52-A960-5ED23FA502DC}"/>
                </c:ext>
              </c:extLst>
            </c:dLbl>
            <c:dLbl>
              <c:idx val="1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23F-4B52-A960-5ED23FA502D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'Výpočty_černá verze'!$N$5:$N$17</c:f>
              <c:strCache>
                <c:ptCount val="13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  <c:pt idx="4">
                  <c:v>2017</c:v>
                </c:pt>
                <c:pt idx="5">
                  <c:v>2018</c:v>
                </c:pt>
                <c:pt idx="6">
                  <c:v>2019</c:v>
                </c:pt>
                <c:pt idx="7">
                  <c:v>2020</c:v>
                </c:pt>
                <c:pt idx="8">
                  <c:v>2021</c:v>
                </c:pt>
                <c:pt idx="9">
                  <c:v>2022</c:v>
                </c:pt>
                <c:pt idx="10">
                  <c:v>2023</c:v>
                </c:pt>
                <c:pt idx="11">
                  <c:v>2024</c:v>
                </c:pt>
                <c:pt idx="12">
                  <c:v>2025</c:v>
                </c:pt>
              </c:strCache>
            </c:strRef>
          </c:cat>
          <c:val>
            <c:numRef>
              <c:f>'Výpočty_černá verze'!$X$5:$X$17</c:f>
              <c:numCache>
                <c:formatCode>General</c:formatCode>
                <c:ptCount val="13"/>
                <c:pt idx="0">
                  <c:v>19</c:v>
                </c:pt>
                <c:pt idx="1">
                  <c:v>20</c:v>
                </c:pt>
                <c:pt idx="2">
                  <c:v>22</c:v>
                </c:pt>
                <c:pt idx="3">
                  <c:v>22</c:v>
                </c:pt>
                <c:pt idx="4">
                  <c:v>24</c:v>
                </c:pt>
                <c:pt idx="5">
                  <c:v>35</c:v>
                </c:pt>
                <c:pt idx="6">
                  <c:v>38</c:v>
                </c:pt>
                <c:pt idx="7">
                  <c:v>41</c:v>
                </c:pt>
                <c:pt idx="8">
                  <c:v>43</c:v>
                </c:pt>
                <c:pt idx="9">
                  <c:v>51</c:v>
                </c:pt>
                <c:pt idx="10">
                  <c:v>59</c:v>
                </c:pt>
                <c:pt idx="11">
                  <c:v>62</c:v>
                </c:pt>
                <c:pt idx="12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623F-4B52-A960-5ED23FA50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69272015"/>
        <c:axId val="1369271055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'Výpočty_černá verze'!$O$4</c15:sqref>
                        </c15:formulaRef>
                      </c:ext>
                    </c:extLst>
                    <c:strCache>
                      <c:ptCount val="1"/>
                      <c:pt idx="0">
                        <c:v>Počet členů celkem</c:v>
                      </c:pt>
                    </c:strCache>
                  </c:strRef>
                </c:tx>
                <c:spPr>
                  <a:ln w="25400" cap="rnd">
                    <a:solidFill>
                      <a:srgbClr val="FF0000"/>
                    </a:solidFill>
                  </a:ln>
                  <a:effectLst>
                    <a:glow rad="139700">
                      <a:schemeClr val="accent1">
                        <a:satMod val="175000"/>
                        <a:alpha val="14000"/>
                      </a:schemeClr>
                    </a:glow>
                  </a:effectLst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'Výpočty_černá verze'!$N$5:$N$17</c15:sqref>
                        </c15:formulaRef>
                      </c:ext>
                    </c:extLst>
                    <c:strCache>
                      <c:ptCount val="13"/>
                      <c:pt idx="0">
                        <c:v>2013</c:v>
                      </c:pt>
                      <c:pt idx="1">
                        <c:v>2014</c:v>
                      </c:pt>
                      <c:pt idx="2">
                        <c:v>2015</c:v>
                      </c:pt>
                      <c:pt idx="3">
                        <c:v>2016</c:v>
                      </c:pt>
                      <c:pt idx="4">
                        <c:v>2017</c:v>
                      </c:pt>
                      <c:pt idx="5">
                        <c:v>2018</c:v>
                      </c:pt>
                      <c:pt idx="6">
                        <c:v>2019</c:v>
                      </c:pt>
                      <c:pt idx="7">
                        <c:v>2020</c:v>
                      </c:pt>
                      <c:pt idx="8">
                        <c:v>2021</c:v>
                      </c:pt>
                      <c:pt idx="9">
                        <c:v>2022</c:v>
                      </c:pt>
                      <c:pt idx="10">
                        <c:v>2023</c:v>
                      </c:pt>
                      <c:pt idx="11">
                        <c:v>2024</c:v>
                      </c:pt>
                      <c:pt idx="12">
                        <c:v>2025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'Výpočty_černá verze'!$O$5:$O$17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112</c:v>
                      </c:pt>
                      <c:pt idx="1">
                        <c:v>147</c:v>
                      </c:pt>
                      <c:pt idx="2">
                        <c:v>156</c:v>
                      </c:pt>
                      <c:pt idx="3">
                        <c:v>163</c:v>
                      </c:pt>
                      <c:pt idx="4">
                        <c:v>190</c:v>
                      </c:pt>
                      <c:pt idx="5">
                        <c:v>243</c:v>
                      </c:pt>
                      <c:pt idx="6">
                        <c:v>302</c:v>
                      </c:pt>
                      <c:pt idx="7">
                        <c:v>348</c:v>
                      </c:pt>
                      <c:pt idx="8">
                        <c:v>379</c:v>
                      </c:pt>
                      <c:pt idx="9">
                        <c:v>429</c:v>
                      </c:pt>
                      <c:pt idx="10">
                        <c:v>474</c:v>
                      </c:pt>
                      <c:pt idx="11">
                        <c:v>513</c:v>
                      </c:pt>
                      <c:pt idx="12">
                        <c:v>523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7-623F-4B52-A960-5ED23FA502DC}"/>
                  </c:ext>
                </c:extLst>
              </c15:ser>
            </c15:filteredLineSeries>
          </c:ext>
        </c:extLst>
      </c:lineChart>
      <c:catAx>
        <c:axId val="1369272015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FFFFFF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69271055"/>
        <c:crosses val="autoZero"/>
        <c:auto val="1"/>
        <c:lblAlgn val="ctr"/>
        <c:lblOffset val="100"/>
        <c:noMultiLvlLbl val="0"/>
      </c:catAx>
      <c:valAx>
        <c:axId val="1369271055"/>
        <c:scaling>
          <c:orientation val="minMax"/>
          <c:max val="130"/>
          <c:min val="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FFFFFF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69272015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ln>
                  <a:noFill/>
                </a:ln>
                <a:solidFill>
                  <a:srgbClr val="FFFFFF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</c:legendEntry>
      <c:layout>
        <c:manualLayout>
          <c:xMode val="edge"/>
          <c:yMode val="edge"/>
          <c:x val="0.86965259501176695"/>
          <c:y val="0.37327710656418489"/>
          <c:w val="0.10904450628435512"/>
          <c:h val="0.29055774394222489"/>
        </c:manualLayout>
      </c:layout>
      <c:overlay val="0"/>
      <c:spPr>
        <a:noFill/>
        <a:ln>
          <a:solidFill>
            <a:srgbClr val="FFFFFF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FFFFFF"/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rgbClr val="FFFFFF"/>
      </a:solidFill>
      <a:round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cs-CZ" sz="2300" u="none" dirty="0"/>
              <a:t>Počet členů dle OŘ k 1.2.2025</a:t>
            </a:r>
            <a:endParaRPr lang="en-US" sz="2300" u="none" dirty="0"/>
          </a:p>
        </c:rich>
      </c:tx>
      <c:layout>
        <c:manualLayout>
          <c:xMode val="edge"/>
          <c:yMode val="edge"/>
          <c:x val="0.22955931256456191"/>
          <c:y val="0.468125589454521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01015085381109"/>
          <c:y val="7.1152702997866829E-2"/>
          <c:w val="0.7403883152664219"/>
          <c:h val="0.86096290029738554"/>
        </c:manualLayout>
      </c:layout>
      <c:doughnutChart>
        <c:varyColors val="1"/>
        <c:ser>
          <c:idx val="12"/>
          <c:order val="0"/>
          <c:tx>
            <c:strRef>
              <c:f>'Výpočty_černá verze'!$N$17</c:f>
              <c:strCache>
                <c:ptCount val="1"/>
                <c:pt idx="0">
                  <c:v>2025</c:v>
                </c:pt>
              </c:strCache>
            </c:strRef>
          </c:tx>
          <c:dPt>
            <c:idx val="0"/>
            <c:bubble3D val="0"/>
            <c:spPr>
              <a:solidFill>
                <a:srgbClr val="ED7D31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3A-425E-BAE7-3B48C05E2E33}"/>
              </c:ext>
            </c:extLst>
          </c:dPt>
          <c:dPt>
            <c:idx val="1"/>
            <c:bubble3D val="0"/>
            <c:spPr>
              <a:solidFill>
                <a:srgbClr val="0000FF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3A-425E-BAE7-3B48C05E2E33}"/>
              </c:ext>
            </c:extLst>
          </c:dPt>
          <c:dPt>
            <c:idx val="2"/>
            <c:bubble3D val="0"/>
            <c:spPr>
              <a:solidFill>
                <a:srgbClr val="F1DEDE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33A-425E-BAE7-3B48C05E2E33}"/>
              </c:ext>
            </c:extLst>
          </c:dPt>
          <c:dPt>
            <c:idx val="3"/>
            <c:bubble3D val="0"/>
            <c:spPr>
              <a:solidFill>
                <a:srgbClr val="5B9BD5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33A-425E-BAE7-3B48C05E2E33}"/>
              </c:ext>
            </c:extLst>
          </c:dPt>
          <c:dPt>
            <c:idx val="4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33A-425E-BAE7-3B48C05E2E33}"/>
              </c:ext>
            </c:extLst>
          </c:dPt>
          <c:dPt>
            <c:idx val="5"/>
            <c:bubble3D val="0"/>
            <c:spPr>
              <a:solidFill>
                <a:srgbClr val="33CCCC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33A-425E-BAE7-3B48C05E2E33}"/>
              </c:ext>
            </c:extLst>
          </c:dPt>
          <c:dPt>
            <c:idx val="6"/>
            <c:bubble3D val="0"/>
            <c:spPr>
              <a:solidFill>
                <a:srgbClr val="7E1F86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033A-425E-BAE7-3B48C05E2E33}"/>
              </c:ext>
            </c:extLst>
          </c:dPt>
          <c:dPt>
            <c:idx val="7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033A-425E-BAE7-3B48C05E2E33}"/>
              </c:ext>
            </c:extLst>
          </c:dPt>
          <c:dPt>
            <c:idx val="8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033A-425E-BAE7-3B48C05E2E33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033A-425E-BAE7-3B48C05E2E33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033A-425E-BAE7-3B48C05E2E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'Výpočty_černá verze'!$P$4:$X$4</c:f>
              <c:strCache>
                <c:ptCount val="9"/>
                <c:pt idx="0">
                  <c:v>CDP Praha</c:v>
                </c:pt>
                <c:pt idx="1">
                  <c:v>CDP Přerov</c:v>
                </c:pt>
                <c:pt idx="2">
                  <c:v>GŘ</c:v>
                </c:pt>
                <c:pt idx="3">
                  <c:v>OŘ Brno</c:v>
                </c:pt>
                <c:pt idx="4">
                  <c:v>OŘ Hr.Králové</c:v>
                </c:pt>
                <c:pt idx="5">
                  <c:v>OŘ Ostrava</c:v>
                </c:pt>
                <c:pt idx="6">
                  <c:v>OŘ Plzeň</c:v>
                </c:pt>
                <c:pt idx="7">
                  <c:v>OŘ Praha</c:v>
                </c:pt>
                <c:pt idx="8">
                  <c:v>OŘ Ústí n.L</c:v>
                </c:pt>
              </c:strCache>
              <c:extLst/>
            </c:strRef>
          </c:cat>
          <c:val>
            <c:numRef>
              <c:f>'Výpočty_černá verze'!$P$17:$X$17</c:f>
              <c:numCache>
                <c:formatCode>General</c:formatCode>
                <c:ptCount val="9"/>
                <c:pt idx="0">
                  <c:v>100</c:v>
                </c:pt>
                <c:pt idx="1">
                  <c:v>12</c:v>
                </c:pt>
                <c:pt idx="2">
                  <c:v>11</c:v>
                </c:pt>
                <c:pt idx="3">
                  <c:v>93</c:v>
                </c:pt>
                <c:pt idx="4">
                  <c:v>75</c:v>
                </c:pt>
                <c:pt idx="5">
                  <c:v>27</c:v>
                </c:pt>
                <c:pt idx="6">
                  <c:v>17</c:v>
                </c:pt>
                <c:pt idx="7">
                  <c:v>126</c:v>
                </c:pt>
                <c:pt idx="8">
                  <c:v>62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2-033A-425E-BAE7-3B48C05E2E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1013D-2302-47F5-8518-C94338C8DC3D}" type="datetimeFigureOut">
              <a:rPr lang="cs-CZ" smtClean="0"/>
              <a:t>22.02.2025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67B47-3437-4BD7-BA0D-43490467317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2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23481-C512-D887-67AE-AC154BEFA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5A14E8-D147-AA1A-471F-6867B3F76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D91387B-AAE5-EAB6-670F-60131445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197B-AF49-4E31-BA7F-75E59FFF262C}" type="datetime1">
              <a:rPr lang="cs-CZ" smtClean="0"/>
              <a:t>22.02.2025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F154C28-7A76-DDCE-B923-7D45F417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Podle dat ADP vytvořila Veronika Shrivastava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F96208-A45A-1356-F788-DF509DB7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BEB-9A79-4309-91B0-4FB9F8CC54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287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A77477-39A1-0412-2638-2CC3E3B3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9086F51-978A-1A2D-54E5-2A369DB7C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B95862-3BD1-5D60-23B8-47E21379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E27E-F0E8-4E83-85BF-C12F5D5329C4}" type="datetime1">
              <a:rPr lang="cs-CZ" smtClean="0"/>
              <a:t>22.02.2025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42AE17F-716E-9F24-C394-383C98D8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Podle dat ADP vytvořila Veronika Shrivastava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63AE42-C2B3-F814-E1AA-00216828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BEB-9A79-4309-91B0-4FB9F8CC54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604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0A083AC-0FAC-0A27-77E3-E814C8EF2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51F8AF2-2B72-7D95-9B50-DF6EC2978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AB67B8-C0D2-D7AC-F727-0CDEEB96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63F17-9A5C-4B5E-B447-5F38C05D6719}" type="datetime1">
              <a:rPr lang="cs-CZ" smtClean="0"/>
              <a:t>22.02.2025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B27AF7-5A0D-752A-370F-D488F75D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Podle dat ADP vytvořila Veronika Shrivastava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7A1EA40-25EE-77CD-17EF-79931AF6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BEB-9A79-4309-91B0-4FB9F8CC54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959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E5F4E-5350-0E28-967D-58480C6D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D45235-8F3C-1BC9-2653-8080D6E1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B7EF84-1BCB-50F3-2E3C-EAC47968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7938-AD20-4333-A167-C931836E2202}" type="datetime1">
              <a:rPr lang="cs-CZ" smtClean="0"/>
              <a:t>22.02.2025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66F923-0798-861B-488A-7B6A4E00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Podle dat ADP vytvořila Veronika Shrivastava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F65D83-1D20-8AF0-AF2F-13B310DD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BEB-9A79-4309-91B0-4FB9F8CC54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111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5331B0-8417-F221-08F3-422DD1D4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522D2B0-747C-CB7A-5290-0D58884EB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E9B4FAC-1DF6-5A5F-437E-145A4FA4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0EE6-72F4-4902-A9E0-17B2CFFF9E1E}" type="datetime1">
              <a:rPr lang="cs-CZ" smtClean="0"/>
              <a:t>22.02.2025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CB6361-9904-8243-3D77-5D87E2C6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Podle dat ADP vytvořila Veronika Shrivastava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32A2998-C798-5B84-1785-8D02960F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BEB-9A79-4309-91B0-4FB9F8CC54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766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85DC8D-7B86-0496-8CF2-01D7BAD2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68874-D0EF-4710-8870-AD3C722E3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0AEDE5E6-E353-77A2-2E9B-C8F516543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0B0CCCA-BBCE-DE9B-646C-6B81F66B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2CA5-64E2-45B1-9E01-846632CE0DB3}" type="datetime1">
              <a:rPr lang="cs-CZ" smtClean="0"/>
              <a:t>22.02.2025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7D2D884-391E-5084-E403-E72EF02E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Podle dat ADP vytvořila Veronika Shrivastava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9965EBB-A2C4-BA33-6775-ADF1D135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BEB-9A79-4309-91B0-4FB9F8CC54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605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1A07B5-7C7C-7A3F-EA7C-65AB83E7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D51AF56-FE0B-BB7F-6838-5787E2780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EF874FF-6B88-34F3-B414-A7F1B8A56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8FD438B-2F57-3250-68F7-B2639FC7B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A0863EE-2DBD-6E61-33E3-C9BE6355F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0705B37-BE14-6A24-1C37-B31D2DF5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9CA53-E3B1-4A02-9D3A-D4EEFA34C556}" type="datetime1">
              <a:rPr lang="cs-CZ" smtClean="0"/>
              <a:t>22.02.2025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C34ADF1-BE30-9883-49E2-FE0F7823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Podle dat ADP vytvořila Veronika Shrivastava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2B35956-901A-160A-66DC-D07A0FA6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BEB-9A79-4309-91B0-4FB9F8CC54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980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F00C3-9DCB-74C1-2F95-720E64E4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6552141-F897-1CC7-C311-E26687AE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60BD-D3E2-4AE8-9093-93223BBEFB75}" type="datetime1">
              <a:rPr lang="cs-CZ" smtClean="0"/>
              <a:t>22.02.2025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ED71B14-344B-8711-5FE3-7F08114A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Podle dat ADP vytvořila Veronika Shrivastava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DB4522F-331E-36A7-B671-74B524AF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BEB-9A79-4309-91B0-4FB9F8CC54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15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57AEB8F-806D-2F0B-3474-0D8A6EB6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805F-2313-4EA6-8A06-6A25E89DB902}" type="datetime1">
              <a:rPr lang="cs-CZ" smtClean="0"/>
              <a:t>22.02.2025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1105136-6F38-5F74-248A-3D07344B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Podle dat ADP vytvořila Veronika Shrivastava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FF0C5D4-94A4-F9CD-378E-306367B0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BEB-9A79-4309-91B0-4FB9F8CC54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146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A9315C-966B-A273-010C-9A8EAB29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5F42F20-2F18-5151-07EE-0047F9013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9AC8EFC-7E6C-72F4-74F0-8C588F6DA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3D0DA33-945D-28C9-BD53-B39C6B7E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31CC-FAC2-4AAE-A769-AD14E4A1D012}" type="datetime1">
              <a:rPr lang="cs-CZ" smtClean="0"/>
              <a:t>22.02.2025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3A6330-8F31-AAE6-8078-B534CB32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Podle dat ADP vytvořila Veronika Shrivastava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7293768-A07C-8256-BDB5-3FDF6B44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BEB-9A79-4309-91B0-4FB9F8CC54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384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5EAE59-02EA-7557-F58A-ABFAE34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62226E9-6CDF-E180-34C6-4EE52A8CB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CD76266-FB34-A406-2A4E-1E2B70BB6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20A21AE-F1E3-F689-5E6E-E64A20CB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9A6C0-6830-40E3-ACD4-EACA486EA1A7}" type="datetime1">
              <a:rPr lang="cs-CZ" smtClean="0"/>
              <a:t>22.02.2025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C720585-34E9-CD37-00F7-BBD10710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Podle dat ADP vytvořila Veronika Shrivastava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76DA20D-D234-B044-F566-C6983475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F7BEB-9A79-4309-91B0-4FB9F8CC54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57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AB8EEEC-C61C-A919-5EDB-F62C16CE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C5008C6-63C8-BD29-9644-79AEB9CB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17DD71B-5371-5587-99DE-AEB4F3D01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472C-238A-4FE2-AAFA-170396C08C69}" type="datetime1">
              <a:rPr lang="cs-CZ" smtClean="0"/>
              <a:t>22.02.2025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FE1B62-83B3-8745-6C3E-8C421C093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Podle dat ADP vytvořila Veronika Shrivastava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74EC473-4844-D236-1AAA-6BCEF8B64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F7BEB-9A79-4309-91B0-4FB9F8CC545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202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A89233-8062-C5AC-0F3F-33D382B39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812" y="2020484"/>
            <a:ext cx="9920377" cy="2817033"/>
          </a:xfrm>
        </p:spPr>
        <p:txBody>
          <a:bodyPr>
            <a:normAutofit fontScale="90000"/>
          </a:bodyPr>
          <a:lstStyle/>
          <a:p>
            <a:r>
              <a:rPr lang="cs-CZ" b="1" u="sng" dirty="0"/>
              <a:t>Celorepublikový kongres ADP </a:t>
            </a:r>
            <a:br>
              <a:rPr lang="cs-CZ" b="1" u="sng" dirty="0"/>
            </a:br>
            <a:r>
              <a:rPr lang="cs-CZ" b="1" u="sng" dirty="0"/>
              <a:t>13. 2. 2025</a:t>
            </a:r>
            <a:br>
              <a:rPr lang="cs-CZ" b="1" u="sng" dirty="0"/>
            </a:br>
            <a:br>
              <a:rPr lang="cs-CZ" b="1" u="sng" dirty="0"/>
            </a:br>
            <a:r>
              <a:rPr lang="cs-CZ" sz="5400" b="1" dirty="0"/>
              <a:t>Vývoj členské základny</a:t>
            </a:r>
            <a:endParaRPr lang="cs-CZ" b="1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4210899-E4F5-A4E4-1FEF-39A3136B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96687" y="6356350"/>
            <a:ext cx="4114800" cy="365125"/>
          </a:xfrm>
        </p:spPr>
        <p:txBody>
          <a:bodyPr/>
          <a:lstStyle/>
          <a:p>
            <a:pPr algn="r"/>
            <a:r>
              <a:rPr lang="fi-FI" i="1" dirty="0"/>
              <a:t>Podle dat ADP vytvořila Veronika Shrivastava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381488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B56BFBF4-F246-B966-6000-B9F74102C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813844"/>
              </p:ext>
            </p:extLst>
          </p:nvPr>
        </p:nvGraphicFramePr>
        <p:xfrm>
          <a:off x="1011937" y="594360"/>
          <a:ext cx="10168127" cy="5669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63C14BB8-EED7-CE48-0B05-D4ADA384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25441" y="6356350"/>
            <a:ext cx="4114800" cy="365125"/>
          </a:xfrm>
        </p:spPr>
        <p:txBody>
          <a:bodyPr/>
          <a:lstStyle/>
          <a:p>
            <a:pPr algn="r"/>
            <a:r>
              <a:rPr lang="cs-CZ" i="1"/>
              <a:t>Podle dat ADP vytvořila Veronika Shrivastava</a:t>
            </a:r>
          </a:p>
        </p:txBody>
      </p:sp>
    </p:spTree>
    <p:extLst>
      <p:ext uri="{BB962C8B-B14F-4D97-AF65-F5344CB8AC3E}">
        <p14:creationId xmlns:p14="http://schemas.microsoft.com/office/powerpoint/2010/main" val="99004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0BCA7878-95FA-4A44-A9AB-C76AE735D0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522872"/>
              </p:ext>
            </p:extLst>
          </p:nvPr>
        </p:nvGraphicFramePr>
        <p:xfrm>
          <a:off x="422694" y="120905"/>
          <a:ext cx="11346612" cy="661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087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B1C64195-06F6-1029-ACCE-9DA76881F7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84806"/>
              </p:ext>
            </p:extLst>
          </p:nvPr>
        </p:nvGraphicFramePr>
        <p:xfrm>
          <a:off x="824484" y="758953"/>
          <a:ext cx="10543032" cy="5340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79BDD81-0C5E-DA7C-55EC-21CF3101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3940" y="6356350"/>
            <a:ext cx="4114800" cy="365125"/>
          </a:xfrm>
        </p:spPr>
        <p:txBody>
          <a:bodyPr/>
          <a:lstStyle/>
          <a:p>
            <a:pPr algn="r"/>
            <a:r>
              <a:rPr lang="cs-CZ" i="1" dirty="0"/>
              <a:t>Podle dat ADP vytvořila Veronika Shrivastava</a:t>
            </a:r>
          </a:p>
        </p:txBody>
      </p:sp>
    </p:spTree>
    <p:extLst>
      <p:ext uri="{BB962C8B-B14F-4D97-AF65-F5344CB8AC3E}">
        <p14:creationId xmlns:p14="http://schemas.microsoft.com/office/powerpoint/2010/main" val="401270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65E32FAF-65EE-1F96-F8D6-DDA0BD46F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757766"/>
              </p:ext>
            </p:extLst>
          </p:nvPr>
        </p:nvGraphicFramePr>
        <p:xfrm>
          <a:off x="333830" y="627471"/>
          <a:ext cx="11524341" cy="5603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B1CE90F-E645-6D77-691A-DDA01A8E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3940" y="6356350"/>
            <a:ext cx="4114800" cy="365125"/>
          </a:xfrm>
        </p:spPr>
        <p:txBody>
          <a:bodyPr/>
          <a:lstStyle/>
          <a:p>
            <a:pPr algn="r"/>
            <a:r>
              <a:rPr lang="cs-CZ" i="1" dirty="0"/>
              <a:t>Podle dat ADP vytvořila Veronika Shrivastava</a:t>
            </a:r>
          </a:p>
        </p:txBody>
      </p:sp>
    </p:spTree>
    <p:extLst>
      <p:ext uri="{BB962C8B-B14F-4D97-AF65-F5344CB8AC3E}">
        <p14:creationId xmlns:p14="http://schemas.microsoft.com/office/powerpoint/2010/main" val="115741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af 2">
            <a:extLst>
              <a:ext uri="{FF2B5EF4-FFF2-40B4-BE49-F238E27FC236}">
                <a16:creationId xmlns:a16="http://schemas.microsoft.com/office/drawing/2014/main" id="{2267AE2E-6E3D-AFAF-D5D4-E02D7E513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226188"/>
              </p:ext>
            </p:extLst>
          </p:nvPr>
        </p:nvGraphicFramePr>
        <p:xfrm>
          <a:off x="2423160" y="146304"/>
          <a:ext cx="7488936" cy="6565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72B6609-E287-3D24-37CF-01139C6F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492875"/>
            <a:ext cx="4114800" cy="365125"/>
          </a:xfrm>
        </p:spPr>
        <p:txBody>
          <a:bodyPr/>
          <a:lstStyle/>
          <a:p>
            <a:pPr algn="r"/>
            <a:r>
              <a:rPr lang="cs-CZ" sz="900" i="1" dirty="0"/>
              <a:t>Podle dat ADP vytvořila Veronika Shrivastava</a:t>
            </a:r>
          </a:p>
        </p:txBody>
      </p:sp>
    </p:spTree>
    <p:extLst>
      <p:ext uri="{BB962C8B-B14F-4D97-AF65-F5344CB8AC3E}">
        <p14:creationId xmlns:p14="http://schemas.microsoft.com/office/powerpoint/2010/main" val="28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097F2595-900D-F1DD-26DE-401955CAA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8" t="7548" b="9852"/>
          <a:stretch/>
        </p:blipFill>
        <p:spPr>
          <a:xfrm>
            <a:off x="936918" y="564863"/>
            <a:ext cx="10318164" cy="6084498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9AD7A425-0151-73F2-6253-9979F3CFBD70}"/>
              </a:ext>
            </a:extLst>
          </p:cNvPr>
          <p:cNvSpPr txBox="1"/>
          <p:nvPr/>
        </p:nvSpPr>
        <p:spPr>
          <a:xfrm>
            <a:off x="460074" y="145378"/>
            <a:ext cx="3950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u="sng" dirty="0"/>
              <a:t>Počet členů ADP dle OŘ k 1. 2. 2025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0FFF1B8-5011-4E75-EEC7-ACC96A6F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574885"/>
            <a:ext cx="4114800" cy="365125"/>
          </a:xfrm>
        </p:spPr>
        <p:txBody>
          <a:bodyPr/>
          <a:lstStyle/>
          <a:p>
            <a:pPr algn="r"/>
            <a:r>
              <a:rPr lang="cs-CZ" i="1" dirty="0"/>
              <a:t>Podle dat ADP vytvořila Veronika Shrivastava</a:t>
            </a:r>
          </a:p>
        </p:txBody>
      </p:sp>
    </p:spTree>
    <p:extLst>
      <p:ext uri="{BB962C8B-B14F-4D97-AF65-F5344CB8AC3E}">
        <p14:creationId xmlns:p14="http://schemas.microsoft.com/office/powerpoint/2010/main" val="200696266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Širokoúhlá obrazovka</PresentationFormat>
  <Paragraphs>34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Celorepublikový kongres ADP  13. 2. 2025  Vývoj členské základny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Veronika Shrivastava</dc:creator>
  <cp:lastModifiedBy>Veronika Shrivastava</cp:lastModifiedBy>
  <cp:revision>12</cp:revision>
  <dcterms:created xsi:type="dcterms:W3CDTF">2025-02-11T16:52:40Z</dcterms:created>
  <dcterms:modified xsi:type="dcterms:W3CDTF">2025-02-22T22:19:13Z</dcterms:modified>
</cp:coreProperties>
</file>