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5"/>
  </p:notesMasterIdLst>
  <p:handoutMasterIdLst>
    <p:handoutMasterId r:id="rId26"/>
  </p:handoutMasterIdLst>
  <p:sldIdLst>
    <p:sldId id="290" r:id="rId5"/>
    <p:sldId id="380" r:id="rId6"/>
    <p:sldId id="378" r:id="rId7"/>
    <p:sldId id="381" r:id="rId8"/>
    <p:sldId id="382" r:id="rId9"/>
    <p:sldId id="379" r:id="rId10"/>
    <p:sldId id="384" r:id="rId11"/>
    <p:sldId id="385" r:id="rId12"/>
    <p:sldId id="386" r:id="rId13"/>
    <p:sldId id="387" r:id="rId14"/>
    <p:sldId id="373" r:id="rId15"/>
    <p:sldId id="388" r:id="rId16"/>
    <p:sldId id="389" r:id="rId17"/>
    <p:sldId id="393" r:id="rId18"/>
    <p:sldId id="394" r:id="rId19"/>
    <p:sldId id="395" r:id="rId20"/>
    <p:sldId id="391" r:id="rId21"/>
    <p:sldId id="390" r:id="rId22"/>
    <p:sldId id="392" r:id="rId23"/>
    <p:sldId id="374" r:id="rId2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DE38347-08F1-4C66-9E37-84E5DC6E6E0D}">
          <p14:sldIdLst>
            <p14:sldId id="290"/>
            <p14:sldId id="380"/>
            <p14:sldId id="378"/>
            <p14:sldId id="381"/>
            <p14:sldId id="382"/>
            <p14:sldId id="379"/>
            <p14:sldId id="384"/>
            <p14:sldId id="385"/>
            <p14:sldId id="386"/>
            <p14:sldId id="387"/>
            <p14:sldId id="373"/>
            <p14:sldId id="388"/>
            <p14:sldId id="389"/>
            <p14:sldId id="393"/>
            <p14:sldId id="394"/>
            <p14:sldId id="395"/>
            <p14:sldId id="391"/>
            <p14:sldId id="390"/>
            <p14:sldId id="392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62FE"/>
    <a:srgbClr val="FD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86;&#1085;&#1080;&#1082;&#1072;\Desktop\HeapS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86;&#1085;&#1080;&#1082;&#1072;\Desktop\Heap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86;&#1085;&#1080;&#1082;&#1072;\Desktop\HeapS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86;&#1085;&#1080;&#1082;&#1072;\Desktop\HeapS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HeapSort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время от длины массива)</a:t>
            </a:r>
          </a:p>
        </c:rich>
      </c:tx>
      <c:layout>
        <c:manualLayout>
          <c:xMode val="edge"/>
          <c:yMode val="edge"/>
          <c:x val="0.29650922238719735"/>
          <c:y val="4.8797072928460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Лист2!$A$3:$A$102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cat>
          <c:val>
            <c:numRef>
              <c:f>Лист2!$B$3:$B$102</c:f>
              <c:numCache>
                <c:formatCode>General</c:formatCode>
                <c:ptCount val="100"/>
                <c:pt idx="0">
                  <c:v>103100</c:v>
                </c:pt>
                <c:pt idx="1">
                  <c:v>41900</c:v>
                </c:pt>
                <c:pt idx="2">
                  <c:v>53900</c:v>
                </c:pt>
                <c:pt idx="3">
                  <c:v>74500</c:v>
                </c:pt>
                <c:pt idx="4">
                  <c:v>87600</c:v>
                </c:pt>
                <c:pt idx="5">
                  <c:v>105600</c:v>
                </c:pt>
                <c:pt idx="6">
                  <c:v>124200</c:v>
                </c:pt>
                <c:pt idx="7">
                  <c:v>142800</c:v>
                </c:pt>
                <c:pt idx="8">
                  <c:v>147300</c:v>
                </c:pt>
                <c:pt idx="9">
                  <c:v>182000</c:v>
                </c:pt>
                <c:pt idx="10">
                  <c:v>192900</c:v>
                </c:pt>
                <c:pt idx="11">
                  <c:v>214800</c:v>
                </c:pt>
                <c:pt idx="12">
                  <c:v>240400</c:v>
                </c:pt>
                <c:pt idx="13">
                  <c:v>249700</c:v>
                </c:pt>
                <c:pt idx="14">
                  <c:v>190300</c:v>
                </c:pt>
                <c:pt idx="15">
                  <c:v>211700</c:v>
                </c:pt>
                <c:pt idx="16">
                  <c:v>227800</c:v>
                </c:pt>
                <c:pt idx="17">
                  <c:v>233100</c:v>
                </c:pt>
                <c:pt idx="18">
                  <c:v>241800</c:v>
                </c:pt>
                <c:pt idx="19">
                  <c:v>263400</c:v>
                </c:pt>
                <c:pt idx="20">
                  <c:v>269100</c:v>
                </c:pt>
                <c:pt idx="21">
                  <c:v>281300</c:v>
                </c:pt>
                <c:pt idx="22">
                  <c:v>292700</c:v>
                </c:pt>
                <c:pt idx="23">
                  <c:v>310300</c:v>
                </c:pt>
                <c:pt idx="24">
                  <c:v>407800</c:v>
                </c:pt>
                <c:pt idx="25">
                  <c:v>341300</c:v>
                </c:pt>
                <c:pt idx="26">
                  <c:v>418900</c:v>
                </c:pt>
                <c:pt idx="27">
                  <c:v>428000</c:v>
                </c:pt>
                <c:pt idx="28">
                  <c:v>435800</c:v>
                </c:pt>
                <c:pt idx="29">
                  <c:v>302900</c:v>
                </c:pt>
                <c:pt idx="30">
                  <c:v>356800</c:v>
                </c:pt>
                <c:pt idx="31">
                  <c:v>308100</c:v>
                </c:pt>
                <c:pt idx="32">
                  <c:v>283700</c:v>
                </c:pt>
                <c:pt idx="33">
                  <c:v>312800</c:v>
                </c:pt>
                <c:pt idx="34">
                  <c:v>336800</c:v>
                </c:pt>
                <c:pt idx="35">
                  <c:v>301900</c:v>
                </c:pt>
                <c:pt idx="36">
                  <c:v>332900</c:v>
                </c:pt>
                <c:pt idx="37">
                  <c:v>329100</c:v>
                </c:pt>
                <c:pt idx="38">
                  <c:v>365800</c:v>
                </c:pt>
                <c:pt idx="39">
                  <c:v>365200</c:v>
                </c:pt>
                <c:pt idx="40">
                  <c:v>366900</c:v>
                </c:pt>
                <c:pt idx="41">
                  <c:v>375300</c:v>
                </c:pt>
                <c:pt idx="42">
                  <c:v>392300</c:v>
                </c:pt>
                <c:pt idx="43">
                  <c:v>466100</c:v>
                </c:pt>
                <c:pt idx="44">
                  <c:v>537600</c:v>
                </c:pt>
                <c:pt idx="45">
                  <c:v>404200</c:v>
                </c:pt>
                <c:pt idx="46">
                  <c:v>511600</c:v>
                </c:pt>
                <c:pt idx="47">
                  <c:v>551700</c:v>
                </c:pt>
                <c:pt idx="48">
                  <c:v>438800</c:v>
                </c:pt>
                <c:pt idx="49">
                  <c:v>509500</c:v>
                </c:pt>
                <c:pt idx="50">
                  <c:v>504700</c:v>
                </c:pt>
                <c:pt idx="51">
                  <c:v>488300</c:v>
                </c:pt>
                <c:pt idx="52">
                  <c:v>465400</c:v>
                </c:pt>
                <c:pt idx="53">
                  <c:v>480300</c:v>
                </c:pt>
                <c:pt idx="54">
                  <c:v>630500</c:v>
                </c:pt>
                <c:pt idx="55">
                  <c:v>846000</c:v>
                </c:pt>
                <c:pt idx="56">
                  <c:v>740500</c:v>
                </c:pt>
                <c:pt idx="57">
                  <c:v>754700</c:v>
                </c:pt>
                <c:pt idx="58">
                  <c:v>831500</c:v>
                </c:pt>
                <c:pt idx="59">
                  <c:v>703000</c:v>
                </c:pt>
                <c:pt idx="60">
                  <c:v>839400</c:v>
                </c:pt>
                <c:pt idx="61">
                  <c:v>711800</c:v>
                </c:pt>
                <c:pt idx="62">
                  <c:v>872900</c:v>
                </c:pt>
                <c:pt idx="63">
                  <c:v>643300</c:v>
                </c:pt>
                <c:pt idx="64">
                  <c:v>655800</c:v>
                </c:pt>
                <c:pt idx="65">
                  <c:v>696000</c:v>
                </c:pt>
                <c:pt idx="66">
                  <c:v>864400</c:v>
                </c:pt>
                <c:pt idx="67">
                  <c:v>738300</c:v>
                </c:pt>
                <c:pt idx="68">
                  <c:v>909700</c:v>
                </c:pt>
                <c:pt idx="69">
                  <c:v>796800</c:v>
                </c:pt>
                <c:pt idx="70">
                  <c:v>658600</c:v>
                </c:pt>
                <c:pt idx="71">
                  <c:v>656000</c:v>
                </c:pt>
                <c:pt idx="72">
                  <c:v>666800</c:v>
                </c:pt>
                <c:pt idx="73">
                  <c:v>702100</c:v>
                </c:pt>
                <c:pt idx="74">
                  <c:v>866900</c:v>
                </c:pt>
                <c:pt idx="75">
                  <c:v>958900</c:v>
                </c:pt>
                <c:pt idx="76">
                  <c:v>1047100</c:v>
                </c:pt>
                <c:pt idx="77">
                  <c:v>708300</c:v>
                </c:pt>
                <c:pt idx="78">
                  <c:v>796300</c:v>
                </c:pt>
                <c:pt idx="79">
                  <c:v>866700</c:v>
                </c:pt>
                <c:pt idx="80">
                  <c:v>715300</c:v>
                </c:pt>
                <c:pt idx="81">
                  <c:v>831500</c:v>
                </c:pt>
                <c:pt idx="82">
                  <c:v>752400</c:v>
                </c:pt>
                <c:pt idx="83">
                  <c:v>728800</c:v>
                </c:pt>
                <c:pt idx="84">
                  <c:v>793600</c:v>
                </c:pt>
                <c:pt idx="85">
                  <c:v>747800</c:v>
                </c:pt>
                <c:pt idx="86">
                  <c:v>751600</c:v>
                </c:pt>
                <c:pt idx="87">
                  <c:v>743500</c:v>
                </c:pt>
                <c:pt idx="88">
                  <c:v>775000</c:v>
                </c:pt>
                <c:pt idx="89">
                  <c:v>798400</c:v>
                </c:pt>
                <c:pt idx="90">
                  <c:v>762800</c:v>
                </c:pt>
                <c:pt idx="91">
                  <c:v>788400</c:v>
                </c:pt>
                <c:pt idx="92">
                  <c:v>866200</c:v>
                </c:pt>
                <c:pt idx="93">
                  <c:v>800300</c:v>
                </c:pt>
                <c:pt idx="94">
                  <c:v>948000</c:v>
                </c:pt>
                <c:pt idx="95">
                  <c:v>1008000</c:v>
                </c:pt>
                <c:pt idx="96">
                  <c:v>829600</c:v>
                </c:pt>
                <c:pt idx="97">
                  <c:v>963600</c:v>
                </c:pt>
                <c:pt idx="98">
                  <c:v>1097500</c:v>
                </c:pt>
                <c:pt idx="99">
                  <c:v>981100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F2-4F4B-A6E4-51D092E45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2291560"/>
        <c:axId val="703418736"/>
      </c:lineChart>
      <c:catAx>
        <c:axId val="712291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3418736"/>
        <c:crosses val="autoZero"/>
        <c:auto val="1"/>
        <c:lblAlgn val="ctr"/>
        <c:lblOffset val="100"/>
        <c:noMultiLvlLbl val="0"/>
      </c:catAx>
      <c:valAx>
        <c:axId val="70341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2291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HeapSort</a:t>
            </a:r>
          </a:p>
          <a:p>
            <a:pPr>
              <a:defRPr/>
            </a:pPr>
            <a:r>
              <a:rPr lang="en-US" sz="1860" dirty="0">
                <a:solidFill>
                  <a:schemeClr val="bg1"/>
                </a:solidFill>
                <a:latin typeface="Aptos Narrow" panose="020B0004020202020204" pitchFamily="34" charset="0"/>
              </a:rPr>
              <a:t>(</a:t>
            </a:r>
            <a:r>
              <a:rPr lang="ru-RU" sz="1860" dirty="0">
                <a:solidFill>
                  <a:schemeClr val="bg1"/>
                </a:solidFill>
                <a:latin typeface="Aptos Narrow" panose="020B0004020202020204" pitchFamily="34" charset="0"/>
              </a:rPr>
              <a:t>число</a:t>
            </a:r>
            <a:r>
              <a:rPr lang="ru-RU" sz="1860" baseline="0" dirty="0">
                <a:solidFill>
                  <a:schemeClr val="bg1"/>
                </a:solidFill>
                <a:latin typeface="Aptos Narrow" panose="020B0004020202020204" pitchFamily="34" charset="0"/>
              </a:rPr>
              <a:t> </a:t>
            </a:r>
            <a:r>
              <a:rPr lang="ru-RU" sz="1860" baseline="0" dirty="0">
                <a:solidFill>
                  <a:schemeClr val="bg1"/>
                </a:solidFill>
                <a:latin typeface="+mn-lt"/>
              </a:rPr>
              <a:t>итераций</a:t>
            </a:r>
            <a:r>
              <a:rPr lang="ru-RU" sz="1860" baseline="0" dirty="0">
                <a:solidFill>
                  <a:schemeClr val="bg1"/>
                </a:solidFill>
                <a:latin typeface="Aptos Narrow" panose="020B0004020202020204" pitchFamily="34" charset="0"/>
              </a:rPr>
              <a:t> от длины массива)</a:t>
            </a:r>
            <a:endParaRPr lang="ru-RU" sz="1860" dirty="0">
              <a:solidFill>
                <a:schemeClr val="bg1"/>
              </a:solidFill>
              <a:latin typeface="Aptos Narrow" panose="020B0004020202020204" pitchFamily="34" charset="0"/>
            </a:endParaRPr>
          </a:p>
        </c:rich>
      </c:tx>
      <c:layout>
        <c:manualLayout>
          <c:xMode val="edge"/>
          <c:yMode val="edge"/>
          <c:x val="0.21521225909406158"/>
          <c:y val="4.3800169801329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Лист1!$A$3:$A$102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cat>
          <c:val>
            <c:numRef>
              <c:f>Лист1!$B$3:$B$102</c:f>
              <c:numCache>
                <c:formatCode>General</c:formatCode>
                <c:ptCount val="100"/>
                <c:pt idx="0">
                  <c:v>4370</c:v>
                </c:pt>
                <c:pt idx="1">
                  <c:v>9966</c:v>
                </c:pt>
                <c:pt idx="2">
                  <c:v>16474</c:v>
                </c:pt>
                <c:pt idx="3">
                  <c:v>22983</c:v>
                </c:pt>
                <c:pt idx="4">
                  <c:v>29918</c:v>
                </c:pt>
                <c:pt idx="5">
                  <c:v>37183</c:v>
                </c:pt>
                <c:pt idx="6">
                  <c:v>44548</c:v>
                </c:pt>
                <c:pt idx="7">
                  <c:v>52045</c:v>
                </c:pt>
                <c:pt idx="8">
                  <c:v>59682</c:v>
                </c:pt>
                <c:pt idx="9">
                  <c:v>67341</c:v>
                </c:pt>
                <c:pt idx="10">
                  <c:v>75169</c:v>
                </c:pt>
                <c:pt idx="11">
                  <c:v>82875</c:v>
                </c:pt>
                <c:pt idx="12">
                  <c:v>91628</c:v>
                </c:pt>
                <c:pt idx="13">
                  <c:v>99480</c:v>
                </c:pt>
                <c:pt idx="14">
                  <c:v>107122</c:v>
                </c:pt>
                <c:pt idx="15">
                  <c:v>115634</c:v>
                </c:pt>
                <c:pt idx="16">
                  <c:v>124532</c:v>
                </c:pt>
                <c:pt idx="17">
                  <c:v>132308</c:v>
                </c:pt>
                <c:pt idx="18">
                  <c:v>140672</c:v>
                </c:pt>
                <c:pt idx="19">
                  <c:v>149537</c:v>
                </c:pt>
                <c:pt idx="20">
                  <c:v>158039</c:v>
                </c:pt>
                <c:pt idx="21">
                  <c:v>166030</c:v>
                </c:pt>
                <c:pt idx="22">
                  <c:v>175482</c:v>
                </c:pt>
                <c:pt idx="23">
                  <c:v>184531</c:v>
                </c:pt>
                <c:pt idx="24">
                  <c:v>192698</c:v>
                </c:pt>
                <c:pt idx="25">
                  <c:v>201253</c:v>
                </c:pt>
                <c:pt idx="26">
                  <c:v>210812</c:v>
                </c:pt>
                <c:pt idx="27">
                  <c:v>219609</c:v>
                </c:pt>
                <c:pt idx="28">
                  <c:v>228317</c:v>
                </c:pt>
                <c:pt idx="29">
                  <c:v>237053</c:v>
                </c:pt>
                <c:pt idx="30">
                  <c:v>246577</c:v>
                </c:pt>
                <c:pt idx="31">
                  <c:v>255470</c:v>
                </c:pt>
                <c:pt idx="32">
                  <c:v>264615</c:v>
                </c:pt>
                <c:pt idx="33">
                  <c:v>274026</c:v>
                </c:pt>
                <c:pt idx="34">
                  <c:v>283153</c:v>
                </c:pt>
                <c:pt idx="35">
                  <c:v>291169</c:v>
                </c:pt>
                <c:pt idx="36">
                  <c:v>300464</c:v>
                </c:pt>
                <c:pt idx="37">
                  <c:v>309417</c:v>
                </c:pt>
                <c:pt idx="38">
                  <c:v>319566</c:v>
                </c:pt>
                <c:pt idx="39">
                  <c:v>328037</c:v>
                </c:pt>
                <c:pt idx="40">
                  <c:v>337776</c:v>
                </c:pt>
                <c:pt idx="41">
                  <c:v>346330</c:v>
                </c:pt>
                <c:pt idx="42">
                  <c:v>355547</c:v>
                </c:pt>
                <c:pt idx="43">
                  <c:v>364747</c:v>
                </c:pt>
                <c:pt idx="44">
                  <c:v>375398</c:v>
                </c:pt>
                <c:pt idx="45">
                  <c:v>384057</c:v>
                </c:pt>
                <c:pt idx="46">
                  <c:v>393557</c:v>
                </c:pt>
                <c:pt idx="47">
                  <c:v>403457</c:v>
                </c:pt>
                <c:pt idx="48">
                  <c:v>413278</c:v>
                </c:pt>
                <c:pt idx="49">
                  <c:v>422794</c:v>
                </c:pt>
                <c:pt idx="50">
                  <c:v>431659</c:v>
                </c:pt>
                <c:pt idx="51">
                  <c:v>440897</c:v>
                </c:pt>
                <c:pt idx="52">
                  <c:v>451246</c:v>
                </c:pt>
                <c:pt idx="53">
                  <c:v>460558</c:v>
                </c:pt>
                <c:pt idx="54">
                  <c:v>470806</c:v>
                </c:pt>
                <c:pt idx="55">
                  <c:v>479821</c:v>
                </c:pt>
                <c:pt idx="56">
                  <c:v>489745</c:v>
                </c:pt>
                <c:pt idx="57">
                  <c:v>499209</c:v>
                </c:pt>
                <c:pt idx="58">
                  <c:v>508749</c:v>
                </c:pt>
                <c:pt idx="59">
                  <c:v>519243</c:v>
                </c:pt>
                <c:pt idx="60">
                  <c:v>528682</c:v>
                </c:pt>
                <c:pt idx="61">
                  <c:v>538115</c:v>
                </c:pt>
                <c:pt idx="62">
                  <c:v>547503</c:v>
                </c:pt>
                <c:pt idx="63">
                  <c:v>558031</c:v>
                </c:pt>
                <c:pt idx="64">
                  <c:v>567587</c:v>
                </c:pt>
                <c:pt idx="65">
                  <c:v>577445</c:v>
                </c:pt>
                <c:pt idx="66">
                  <c:v>586971</c:v>
                </c:pt>
                <c:pt idx="67">
                  <c:v>597540</c:v>
                </c:pt>
                <c:pt idx="68">
                  <c:v>606891</c:v>
                </c:pt>
                <c:pt idx="69">
                  <c:v>616716</c:v>
                </c:pt>
                <c:pt idx="70">
                  <c:v>626902</c:v>
                </c:pt>
                <c:pt idx="71">
                  <c:v>637416</c:v>
                </c:pt>
                <c:pt idx="72">
                  <c:v>646836</c:v>
                </c:pt>
                <c:pt idx="73">
                  <c:v>656065</c:v>
                </c:pt>
                <c:pt idx="74">
                  <c:v>665044</c:v>
                </c:pt>
                <c:pt idx="75">
                  <c:v>674108</c:v>
                </c:pt>
                <c:pt idx="76">
                  <c:v>685017</c:v>
                </c:pt>
                <c:pt idx="77">
                  <c:v>696065</c:v>
                </c:pt>
                <c:pt idx="78">
                  <c:v>704305</c:v>
                </c:pt>
                <c:pt idx="79">
                  <c:v>715021</c:v>
                </c:pt>
                <c:pt idx="80">
                  <c:v>725858</c:v>
                </c:pt>
                <c:pt idx="81">
                  <c:v>734350</c:v>
                </c:pt>
                <c:pt idx="82">
                  <c:v>744884</c:v>
                </c:pt>
                <c:pt idx="83">
                  <c:v>754923</c:v>
                </c:pt>
                <c:pt idx="84">
                  <c:v>765910</c:v>
                </c:pt>
                <c:pt idx="85">
                  <c:v>774571</c:v>
                </c:pt>
                <c:pt idx="86">
                  <c:v>785479</c:v>
                </c:pt>
                <c:pt idx="87">
                  <c:v>795043</c:v>
                </c:pt>
                <c:pt idx="88">
                  <c:v>807044</c:v>
                </c:pt>
                <c:pt idx="89">
                  <c:v>815210</c:v>
                </c:pt>
                <c:pt idx="90">
                  <c:v>826646</c:v>
                </c:pt>
                <c:pt idx="91">
                  <c:v>835930</c:v>
                </c:pt>
                <c:pt idx="92">
                  <c:v>846986</c:v>
                </c:pt>
                <c:pt idx="93">
                  <c:v>857493</c:v>
                </c:pt>
                <c:pt idx="94">
                  <c:v>866319</c:v>
                </c:pt>
                <c:pt idx="95">
                  <c:v>878000</c:v>
                </c:pt>
                <c:pt idx="96">
                  <c:v>886756</c:v>
                </c:pt>
                <c:pt idx="97">
                  <c:v>898310</c:v>
                </c:pt>
                <c:pt idx="98">
                  <c:v>908937</c:v>
                </c:pt>
                <c:pt idx="99">
                  <c:v>918080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C4-41CF-943B-3DE792D44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702688"/>
        <c:axId val="449704488"/>
      </c:lineChart>
      <c:catAx>
        <c:axId val="44970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704488"/>
        <c:crosses val="autoZero"/>
        <c:auto val="1"/>
        <c:lblAlgn val="ctr"/>
        <c:lblOffset val="100"/>
        <c:noMultiLvlLbl val="0"/>
      </c:catAx>
      <c:valAx>
        <c:axId val="44970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70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/>
                </a:solidFill>
                <a:latin typeface="Gill Sans Ultra Bold" panose="020B0A02020104020203" pitchFamily="34" charset="0"/>
              </a:rPr>
              <a:t>TreeSort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ptos Narrow" panose="020B0004020202020204" pitchFamily="34" charset="0"/>
              </a:rPr>
              <a:t>(</a:t>
            </a:r>
            <a:r>
              <a:rPr lang="ru-RU" dirty="0">
                <a:solidFill>
                  <a:schemeClr val="tx2"/>
                </a:solidFill>
                <a:latin typeface="Aptos Narrow" panose="020B0004020202020204" pitchFamily="34" charset="0"/>
              </a:rPr>
              <a:t>время</a:t>
            </a:r>
            <a:r>
              <a:rPr lang="ru-RU" baseline="0" dirty="0">
                <a:solidFill>
                  <a:schemeClr val="tx2"/>
                </a:solidFill>
                <a:latin typeface="Aptos Narrow" panose="020B0004020202020204" pitchFamily="34" charset="0"/>
              </a:rPr>
              <a:t> от длины массива)</a:t>
            </a:r>
            <a:endParaRPr lang="ru-RU" dirty="0">
              <a:solidFill>
                <a:schemeClr val="tx2"/>
              </a:solidFill>
              <a:latin typeface="Aptos Narrow" panose="020B0004020202020204" pitchFamily="34" charset="0"/>
            </a:endParaRPr>
          </a:p>
        </c:rich>
      </c:tx>
      <c:layout>
        <c:manualLayout>
          <c:xMode val="edge"/>
          <c:yMode val="edge"/>
          <c:x val="0.28615542622389595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7162FE"/>
              </a:solidFill>
              <a:round/>
            </a:ln>
            <a:effectLst/>
          </c:spPr>
          <c:marker>
            <c:symbol val="none"/>
          </c:marker>
          <c:cat>
            <c:numRef>
              <c:f>Лист3!$A$3:$A$102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cat>
          <c:val>
            <c:numRef>
              <c:f>Лист3!$B$3:$B$102</c:f>
              <c:numCache>
                <c:formatCode>General</c:formatCode>
                <c:ptCount val="100"/>
                <c:pt idx="0">
                  <c:v>1607600</c:v>
                </c:pt>
                <c:pt idx="1">
                  <c:v>119201</c:v>
                </c:pt>
                <c:pt idx="2">
                  <c:v>215200</c:v>
                </c:pt>
                <c:pt idx="3">
                  <c:v>138200</c:v>
                </c:pt>
                <c:pt idx="4">
                  <c:v>141700</c:v>
                </c:pt>
                <c:pt idx="5">
                  <c:v>186800</c:v>
                </c:pt>
                <c:pt idx="6">
                  <c:v>199200</c:v>
                </c:pt>
                <c:pt idx="7">
                  <c:v>254400</c:v>
                </c:pt>
                <c:pt idx="8">
                  <c:v>318000</c:v>
                </c:pt>
                <c:pt idx="9">
                  <c:v>248901</c:v>
                </c:pt>
                <c:pt idx="10">
                  <c:v>201400</c:v>
                </c:pt>
                <c:pt idx="11">
                  <c:v>201201</c:v>
                </c:pt>
                <c:pt idx="12">
                  <c:v>273099</c:v>
                </c:pt>
                <c:pt idx="13">
                  <c:v>372700</c:v>
                </c:pt>
                <c:pt idx="14">
                  <c:v>429800</c:v>
                </c:pt>
                <c:pt idx="15">
                  <c:v>419500</c:v>
                </c:pt>
                <c:pt idx="16">
                  <c:v>472600</c:v>
                </c:pt>
                <c:pt idx="17">
                  <c:v>615400</c:v>
                </c:pt>
                <c:pt idx="18">
                  <c:v>269000</c:v>
                </c:pt>
                <c:pt idx="19">
                  <c:v>304500</c:v>
                </c:pt>
                <c:pt idx="20">
                  <c:v>381300</c:v>
                </c:pt>
                <c:pt idx="21">
                  <c:v>351999</c:v>
                </c:pt>
                <c:pt idx="22">
                  <c:v>400400</c:v>
                </c:pt>
                <c:pt idx="23">
                  <c:v>368100</c:v>
                </c:pt>
                <c:pt idx="24">
                  <c:v>364600</c:v>
                </c:pt>
                <c:pt idx="25">
                  <c:v>392600</c:v>
                </c:pt>
                <c:pt idx="26">
                  <c:v>445999</c:v>
                </c:pt>
                <c:pt idx="27">
                  <c:v>547600</c:v>
                </c:pt>
                <c:pt idx="28">
                  <c:v>741000</c:v>
                </c:pt>
                <c:pt idx="29">
                  <c:v>578000</c:v>
                </c:pt>
                <c:pt idx="30">
                  <c:v>533400</c:v>
                </c:pt>
                <c:pt idx="31">
                  <c:v>592301</c:v>
                </c:pt>
                <c:pt idx="32">
                  <c:v>535199</c:v>
                </c:pt>
                <c:pt idx="33">
                  <c:v>566700</c:v>
                </c:pt>
                <c:pt idx="34">
                  <c:v>663200</c:v>
                </c:pt>
                <c:pt idx="35">
                  <c:v>540401</c:v>
                </c:pt>
                <c:pt idx="36">
                  <c:v>644600</c:v>
                </c:pt>
                <c:pt idx="37">
                  <c:v>630800</c:v>
                </c:pt>
                <c:pt idx="38">
                  <c:v>636299</c:v>
                </c:pt>
                <c:pt idx="39">
                  <c:v>688000</c:v>
                </c:pt>
                <c:pt idx="40">
                  <c:v>720399</c:v>
                </c:pt>
                <c:pt idx="41">
                  <c:v>753999</c:v>
                </c:pt>
                <c:pt idx="42">
                  <c:v>885100</c:v>
                </c:pt>
                <c:pt idx="43">
                  <c:v>788999</c:v>
                </c:pt>
                <c:pt idx="44">
                  <c:v>920000</c:v>
                </c:pt>
                <c:pt idx="45">
                  <c:v>993900</c:v>
                </c:pt>
                <c:pt idx="46">
                  <c:v>1248300</c:v>
                </c:pt>
                <c:pt idx="47">
                  <c:v>1296999</c:v>
                </c:pt>
                <c:pt idx="48">
                  <c:v>1042100</c:v>
                </c:pt>
                <c:pt idx="49">
                  <c:v>1166999</c:v>
                </c:pt>
                <c:pt idx="50">
                  <c:v>1054700</c:v>
                </c:pt>
                <c:pt idx="51">
                  <c:v>1543801</c:v>
                </c:pt>
                <c:pt idx="52">
                  <c:v>1844100</c:v>
                </c:pt>
                <c:pt idx="53">
                  <c:v>1209500</c:v>
                </c:pt>
                <c:pt idx="54">
                  <c:v>1737301</c:v>
                </c:pt>
                <c:pt idx="55">
                  <c:v>1307601</c:v>
                </c:pt>
                <c:pt idx="56">
                  <c:v>1814700</c:v>
                </c:pt>
                <c:pt idx="57">
                  <c:v>1926299</c:v>
                </c:pt>
                <c:pt idx="58">
                  <c:v>1620899</c:v>
                </c:pt>
                <c:pt idx="59">
                  <c:v>1858499</c:v>
                </c:pt>
                <c:pt idx="60">
                  <c:v>1604900</c:v>
                </c:pt>
                <c:pt idx="61">
                  <c:v>2269300</c:v>
                </c:pt>
                <c:pt idx="62">
                  <c:v>1575399</c:v>
                </c:pt>
                <c:pt idx="63">
                  <c:v>1518500</c:v>
                </c:pt>
                <c:pt idx="64">
                  <c:v>1720200</c:v>
                </c:pt>
                <c:pt idx="65">
                  <c:v>1770201</c:v>
                </c:pt>
                <c:pt idx="66">
                  <c:v>2001401</c:v>
                </c:pt>
                <c:pt idx="67">
                  <c:v>1876300</c:v>
                </c:pt>
                <c:pt idx="68">
                  <c:v>2149401</c:v>
                </c:pt>
                <c:pt idx="69">
                  <c:v>2974601</c:v>
                </c:pt>
                <c:pt idx="70">
                  <c:v>3292800</c:v>
                </c:pt>
                <c:pt idx="71">
                  <c:v>2732201</c:v>
                </c:pt>
                <c:pt idx="72">
                  <c:v>2492900</c:v>
                </c:pt>
                <c:pt idx="73">
                  <c:v>2880400</c:v>
                </c:pt>
                <c:pt idx="74">
                  <c:v>2957000</c:v>
                </c:pt>
                <c:pt idx="75">
                  <c:v>3136800</c:v>
                </c:pt>
                <c:pt idx="76">
                  <c:v>3610100</c:v>
                </c:pt>
                <c:pt idx="77">
                  <c:v>3202600</c:v>
                </c:pt>
                <c:pt idx="78">
                  <c:v>3782801</c:v>
                </c:pt>
                <c:pt idx="79">
                  <c:v>3754301</c:v>
                </c:pt>
                <c:pt idx="80">
                  <c:v>3877701</c:v>
                </c:pt>
                <c:pt idx="81">
                  <c:v>3954100</c:v>
                </c:pt>
                <c:pt idx="82">
                  <c:v>4073300</c:v>
                </c:pt>
                <c:pt idx="83">
                  <c:v>5327201</c:v>
                </c:pt>
                <c:pt idx="84">
                  <c:v>4989700</c:v>
                </c:pt>
                <c:pt idx="85">
                  <c:v>4569100</c:v>
                </c:pt>
                <c:pt idx="86">
                  <c:v>4913100</c:v>
                </c:pt>
                <c:pt idx="87">
                  <c:v>6150600</c:v>
                </c:pt>
                <c:pt idx="88">
                  <c:v>3742900</c:v>
                </c:pt>
                <c:pt idx="89">
                  <c:v>6104000</c:v>
                </c:pt>
                <c:pt idx="90">
                  <c:v>5135400</c:v>
                </c:pt>
                <c:pt idx="91">
                  <c:v>3766100</c:v>
                </c:pt>
                <c:pt idx="92">
                  <c:v>5586301</c:v>
                </c:pt>
                <c:pt idx="93">
                  <c:v>6336200</c:v>
                </c:pt>
                <c:pt idx="94">
                  <c:v>4146100</c:v>
                </c:pt>
                <c:pt idx="95">
                  <c:v>6139400</c:v>
                </c:pt>
                <c:pt idx="96">
                  <c:v>5798300</c:v>
                </c:pt>
                <c:pt idx="97">
                  <c:v>5214600</c:v>
                </c:pt>
                <c:pt idx="98">
                  <c:v>6312399</c:v>
                </c:pt>
                <c:pt idx="99">
                  <c:v>5834000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7-45CF-B41F-9CF27CB1D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3419816"/>
        <c:axId val="648501752"/>
      </c:lineChart>
      <c:catAx>
        <c:axId val="70341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8501752"/>
        <c:crosses val="autoZero"/>
        <c:auto val="1"/>
        <c:lblAlgn val="ctr"/>
        <c:lblOffset val="100"/>
        <c:noMultiLvlLbl val="0"/>
      </c:catAx>
      <c:valAx>
        <c:axId val="64850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3419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/>
                </a:solidFill>
                <a:latin typeface="Gill Sans Ultra Bold" panose="020B0A02020104020203" pitchFamily="34" charset="0"/>
              </a:rPr>
              <a:t>TreeSort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ru-RU" dirty="0">
                <a:solidFill>
                  <a:schemeClr val="tx2"/>
                </a:solidFill>
                <a:latin typeface="Aptos Narrow" panose="020B0004020202020204" pitchFamily="34" charset="0"/>
              </a:rPr>
              <a:t>число итераций от длины массива)</a:t>
            </a:r>
          </a:p>
        </c:rich>
      </c:tx>
      <c:layout>
        <c:manualLayout>
          <c:xMode val="edge"/>
          <c:yMode val="edge"/>
          <c:x val="0.17909711286089244"/>
          <c:y val="8.958566629339305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258092738407699"/>
          <c:y val="0.19817195862835174"/>
          <c:w val="0.82686351706036743"/>
          <c:h val="0.6608410118947897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7162FE"/>
              </a:solidFill>
              <a:round/>
            </a:ln>
            <a:effectLst/>
          </c:spPr>
          <c:marker>
            <c:symbol val="none"/>
          </c:marker>
          <c:cat>
            <c:numRef>
              <c:f>Лист4!$A$3:$A$102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cat>
          <c:val>
            <c:numRef>
              <c:f>Лист4!$B$3:$B$102</c:f>
              <c:numCache>
                <c:formatCode>General</c:formatCode>
                <c:ptCount val="100"/>
                <c:pt idx="0">
                  <c:v>1049</c:v>
                </c:pt>
                <c:pt idx="1">
                  <c:v>3209</c:v>
                </c:pt>
                <c:pt idx="2">
                  <c:v>6463</c:v>
                </c:pt>
                <c:pt idx="3">
                  <c:v>11447</c:v>
                </c:pt>
                <c:pt idx="4">
                  <c:v>18294</c:v>
                </c:pt>
                <c:pt idx="5">
                  <c:v>26218</c:v>
                </c:pt>
                <c:pt idx="6">
                  <c:v>36867</c:v>
                </c:pt>
                <c:pt idx="7">
                  <c:v>47564</c:v>
                </c:pt>
                <c:pt idx="8">
                  <c:v>62008</c:v>
                </c:pt>
                <c:pt idx="9">
                  <c:v>77310</c:v>
                </c:pt>
                <c:pt idx="10">
                  <c:v>96118</c:v>
                </c:pt>
                <c:pt idx="11">
                  <c:v>116107</c:v>
                </c:pt>
                <c:pt idx="12">
                  <c:v>139011</c:v>
                </c:pt>
                <c:pt idx="13">
                  <c:v>163214</c:v>
                </c:pt>
                <c:pt idx="14">
                  <c:v>191533</c:v>
                </c:pt>
                <c:pt idx="15">
                  <c:v>219540</c:v>
                </c:pt>
                <c:pt idx="16">
                  <c:v>252343</c:v>
                </c:pt>
                <c:pt idx="17">
                  <c:v>285599</c:v>
                </c:pt>
                <c:pt idx="18">
                  <c:v>321713</c:v>
                </c:pt>
                <c:pt idx="19">
                  <c:v>361345</c:v>
                </c:pt>
                <c:pt idx="20">
                  <c:v>404895</c:v>
                </c:pt>
                <c:pt idx="21">
                  <c:v>452561</c:v>
                </c:pt>
                <c:pt idx="22">
                  <c:v>502540</c:v>
                </c:pt>
                <c:pt idx="23">
                  <c:v>554189</c:v>
                </c:pt>
                <c:pt idx="24">
                  <c:v>610222</c:v>
                </c:pt>
                <c:pt idx="25">
                  <c:v>670005</c:v>
                </c:pt>
                <c:pt idx="26">
                  <c:v>733680</c:v>
                </c:pt>
                <c:pt idx="27">
                  <c:v>798037</c:v>
                </c:pt>
                <c:pt idx="28">
                  <c:v>867550</c:v>
                </c:pt>
                <c:pt idx="29">
                  <c:v>942224</c:v>
                </c:pt>
                <c:pt idx="30">
                  <c:v>1026124</c:v>
                </c:pt>
                <c:pt idx="31">
                  <c:v>1110547</c:v>
                </c:pt>
                <c:pt idx="32">
                  <c:v>1196482</c:v>
                </c:pt>
                <c:pt idx="33">
                  <c:v>1291802</c:v>
                </c:pt>
                <c:pt idx="34">
                  <c:v>1391972</c:v>
                </c:pt>
                <c:pt idx="35">
                  <c:v>1494462</c:v>
                </c:pt>
                <c:pt idx="36">
                  <c:v>1604852</c:v>
                </c:pt>
                <c:pt idx="37">
                  <c:v>1722324</c:v>
                </c:pt>
                <c:pt idx="38">
                  <c:v>1836687</c:v>
                </c:pt>
                <c:pt idx="39">
                  <c:v>1956665</c:v>
                </c:pt>
                <c:pt idx="40">
                  <c:v>2078886</c:v>
                </c:pt>
                <c:pt idx="41">
                  <c:v>2208359</c:v>
                </c:pt>
                <c:pt idx="42">
                  <c:v>2346945</c:v>
                </c:pt>
                <c:pt idx="43">
                  <c:v>2487532</c:v>
                </c:pt>
                <c:pt idx="44">
                  <c:v>2631500</c:v>
                </c:pt>
                <c:pt idx="45">
                  <c:v>2782910</c:v>
                </c:pt>
                <c:pt idx="46">
                  <c:v>2942585</c:v>
                </c:pt>
                <c:pt idx="47">
                  <c:v>3111095</c:v>
                </c:pt>
                <c:pt idx="48">
                  <c:v>3281083</c:v>
                </c:pt>
                <c:pt idx="49">
                  <c:v>3465723</c:v>
                </c:pt>
                <c:pt idx="50">
                  <c:v>3648792</c:v>
                </c:pt>
                <c:pt idx="51">
                  <c:v>3838502</c:v>
                </c:pt>
                <c:pt idx="52">
                  <c:v>4033982</c:v>
                </c:pt>
                <c:pt idx="53">
                  <c:v>4236609</c:v>
                </c:pt>
                <c:pt idx="54">
                  <c:v>4445357</c:v>
                </c:pt>
                <c:pt idx="55">
                  <c:v>4656399</c:v>
                </c:pt>
                <c:pt idx="56">
                  <c:v>4873501</c:v>
                </c:pt>
                <c:pt idx="57">
                  <c:v>5098287</c:v>
                </c:pt>
                <c:pt idx="58">
                  <c:v>5331446</c:v>
                </c:pt>
                <c:pt idx="59">
                  <c:v>5573214</c:v>
                </c:pt>
                <c:pt idx="60">
                  <c:v>5817861</c:v>
                </c:pt>
                <c:pt idx="61">
                  <c:v>6071624</c:v>
                </c:pt>
                <c:pt idx="62">
                  <c:v>6335324</c:v>
                </c:pt>
                <c:pt idx="63">
                  <c:v>6610791</c:v>
                </c:pt>
                <c:pt idx="64">
                  <c:v>6898415</c:v>
                </c:pt>
                <c:pt idx="65">
                  <c:v>7183335</c:v>
                </c:pt>
                <c:pt idx="66">
                  <c:v>7485046</c:v>
                </c:pt>
                <c:pt idx="67">
                  <c:v>7789670</c:v>
                </c:pt>
                <c:pt idx="68">
                  <c:v>8107584</c:v>
                </c:pt>
                <c:pt idx="69">
                  <c:v>8422873</c:v>
                </c:pt>
                <c:pt idx="70">
                  <c:v>8748883</c:v>
                </c:pt>
                <c:pt idx="71">
                  <c:v>9077546</c:v>
                </c:pt>
                <c:pt idx="72">
                  <c:v>9415323</c:v>
                </c:pt>
                <c:pt idx="73">
                  <c:v>9767290</c:v>
                </c:pt>
                <c:pt idx="74">
                  <c:v>10118269</c:v>
                </c:pt>
                <c:pt idx="75">
                  <c:v>10482608</c:v>
                </c:pt>
                <c:pt idx="76">
                  <c:v>10861654</c:v>
                </c:pt>
                <c:pt idx="77">
                  <c:v>11238037</c:v>
                </c:pt>
                <c:pt idx="78">
                  <c:v>11623770</c:v>
                </c:pt>
                <c:pt idx="79">
                  <c:v>12021449</c:v>
                </c:pt>
                <c:pt idx="80">
                  <c:v>12427208</c:v>
                </c:pt>
                <c:pt idx="81">
                  <c:v>12851627</c:v>
                </c:pt>
                <c:pt idx="82">
                  <c:v>13276327</c:v>
                </c:pt>
                <c:pt idx="83">
                  <c:v>13711159</c:v>
                </c:pt>
                <c:pt idx="84">
                  <c:v>14161544</c:v>
                </c:pt>
                <c:pt idx="85">
                  <c:v>14616046</c:v>
                </c:pt>
                <c:pt idx="86">
                  <c:v>15082840</c:v>
                </c:pt>
                <c:pt idx="87">
                  <c:v>15557380</c:v>
                </c:pt>
                <c:pt idx="88">
                  <c:v>16055798</c:v>
                </c:pt>
                <c:pt idx="89">
                  <c:v>16548730</c:v>
                </c:pt>
                <c:pt idx="90">
                  <c:v>17062206</c:v>
                </c:pt>
                <c:pt idx="91">
                  <c:v>17589774</c:v>
                </c:pt>
                <c:pt idx="92">
                  <c:v>18118484</c:v>
                </c:pt>
                <c:pt idx="93">
                  <c:v>18660063</c:v>
                </c:pt>
                <c:pt idx="94">
                  <c:v>19233668</c:v>
                </c:pt>
                <c:pt idx="95">
                  <c:v>19794604</c:v>
                </c:pt>
                <c:pt idx="96">
                  <c:v>20372102</c:v>
                </c:pt>
                <c:pt idx="97">
                  <c:v>20950126</c:v>
                </c:pt>
                <c:pt idx="98">
                  <c:v>21542917</c:v>
                </c:pt>
                <c:pt idx="99">
                  <c:v>22146455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4E-497D-815D-0CF29EA6B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567896"/>
        <c:axId val="644445624"/>
      </c:lineChart>
      <c:catAx>
        <c:axId val="58156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4445624"/>
        <c:crosses val="autoZero"/>
        <c:auto val="1"/>
        <c:lblAlgn val="ctr"/>
        <c:lblOffset val="100"/>
        <c:noMultiLvlLbl val="0"/>
      </c:catAx>
      <c:valAx>
        <c:axId val="64444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156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F8F27-67EB-401F-B8C0-5A576A7BD14A}" type="datetime1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C6F9E8-04C0-4153-9C14-335CA463B6AD}" type="datetime1">
              <a:rPr lang="ru-RU" noProof="0" smtClean="0"/>
              <a:t>19.04.2024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6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23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9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ru-RU" noProof="0"/>
              <a:t>Щелкните заголовок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7" name="Прямоугольный треугольник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2" name="Текст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5" name="Текст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3" name="Текст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6" name="Текст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7" name="Дата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88" name="Нижний колонтитул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89" name="Номер слайда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0" name="Прямоугольный треугольник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1" name="Текст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23" name="Текст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2" name="Текст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3" name="Текст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4" name="Текст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5" name="Текст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25" name="Дата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126" name="Нижний колонтитул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7" name="Номер слайда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Прямоугольный треугольник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6" name="Подзаголовок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1" name="Дата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92" name="Нижний колонтитул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93" name="Номер слайда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: фигура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угольный треугольник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50" name="Рисунок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2" name="Дата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Нижний колонтитул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4" name="Номер слайда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2" name="Объект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Дата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0" name="Нижний колонтитул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1" name="Номер слайда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8" name="Объект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3" name="Объект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4" name="Объект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1" name="Объект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206795"/>
            <a:ext cx="10853928" cy="1982171"/>
          </a:xfrm>
        </p:spPr>
        <p:txBody>
          <a:bodyPr rtlCol="0">
            <a:noAutofit/>
          </a:bodyPr>
          <a:lstStyle/>
          <a:p>
            <a:pPr algn="ctr" rtl="0"/>
            <a:r>
              <a:rPr lang="en-US" sz="8000" b="1" dirty="0"/>
              <a:t>HeapSort. TreeSort.</a:t>
            </a:r>
            <a:br>
              <a:rPr lang="en-US" sz="8000" b="1" dirty="0"/>
            </a:br>
            <a:r>
              <a:rPr lang="ru-RU" sz="2000" b="1" dirty="0"/>
              <a:t>Семестровая работа по дисциплине «Алгоритмы и структуры данных»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E4971-32DE-4C09-5D97-684D00625CB1}"/>
              </a:ext>
            </a:extLst>
          </p:cNvPr>
          <p:cNvSpPr txBox="1"/>
          <p:nvPr/>
        </p:nvSpPr>
        <p:spPr>
          <a:xfrm>
            <a:off x="4384634" y="3712464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j-lt"/>
              </a:rPr>
              <a:t>Яманчева Вероника 11 - 303</a:t>
            </a:r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C3C27-90B0-9180-4445-F29BE359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152" y="431611"/>
            <a:ext cx="5410197" cy="863789"/>
          </a:xfrm>
        </p:spPr>
        <p:txBody>
          <a:bodyPr/>
          <a:lstStyle/>
          <a:p>
            <a:pPr algn="ctr"/>
            <a:r>
              <a:rPr lang="ru-RU" b="1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7D6A2-91E7-36BE-2235-24B4F38728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3" y="1404257"/>
            <a:ext cx="11303467" cy="49121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</a:rPr>
              <a:t>Системы, связанные с безопасностью, и встраиваемые системы</a:t>
            </a:r>
            <a:r>
              <a:rPr lang="ru-RU" sz="2000" dirty="0"/>
              <a:t>, такие как ядро Linux, используют сортировку в куче из-за O(n </a:t>
            </a:r>
            <a:r>
              <a:rPr lang="ru-RU" sz="2000" dirty="0" err="1"/>
              <a:t>log</a:t>
            </a:r>
            <a:r>
              <a:rPr lang="ru-RU" sz="2000" dirty="0"/>
              <a:t> n) верхней границы времени выполнения Heapsort и постоянной O(1) верхней границы для его вспомогательного хранилища.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Хотя сортировка по куче имеет временную сложность O (n </a:t>
            </a:r>
            <a:r>
              <a:rPr lang="ru-RU" sz="2000" dirty="0" err="1"/>
              <a:t>log</a:t>
            </a:r>
            <a:r>
              <a:rPr lang="ru-RU" sz="2000" dirty="0"/>
              <a:t> n) даже в наихудшем случае, она </a:t>
            </a:r>
            <a:r>
              <a:rPr lang="ru-RU" sz="2000" u="sng" dirty="0"/>
              <a:t>не имеет большего количества приложений </a:t>
            </a:r>
            <a:r>
              <a:rPr lang="ru-RU" sz="2000" dirty="0"/>
              <a:t>(по сравнению с другими алгоритмами сортировки, такими как быстрая сортировка, сортировка слиянием).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Однако лежащая в его основе </a:t>
            </a:r>
            <a:r>
              <a:rPr lang="ru-RU" sz="2000" b="1" dirty="0">
                <a:latin typeface="+mj-lt"/>
              </a:rPr>
              <a:t>структура данных heap </a:t>
            </a:r>
            <a:r>
              <a:rPr lang="ru-RU" sz="2000" dirty="0"/>
              <a:t>может быть эффективно использована, если мы хотим извлечь наименьший (или наибольший) из списка элементов без необходимости сохранять остальные элементы в отсортированном порядке. Например, для </a:t>
            </a:r>
            <a:r>
              <a:rPr lang="en-US" sz="2000" dirty="0"/>
              <a:t>Priority Queue.</a:t>
            </a:r>
            <a:endParaRPr lang="ru-RU" sz="20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11667-B9F6-9E6D-1172-1AD1277A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316435-9373-61BC-B912-A0BCD05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31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dirty="0">
                <a:solidFill>
                  <a:srgbClr val="FD8686"/>
                </a:solidFill>
              </a:rPr>
              <a:t>.</a:t>
            </a:r>
          </a:p>
        </p:txBody>
      </p:sp>
      <p:pic>
        <p:nvPicPr>
          <p:cNvPr id="2" name="Рисунок 1" descr="Калькулятор крупным планом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91" y="2350486"/>
            <a:ext cx="4976419" cy="4786108"/>
          </a:xfrm>
        </p:spPr>
        <p:txBody>
          <a:bodyPr rtlCol="0"/>
          <a:lstStyle/>
          <a:p>
            <a:pPr rtl="0"/>
            <a:r>
              <a:rPr lang="en-US" sz="7200" b="1" dirty="0">
                <a:latin typeface="+mj-lt"/>
              </a:rPr>
              <a:t>TreeSort</a:t>
            </a:r>
          </a:p>
          <a:p>
            <a:pPr rtl="0"/>
            <a:endParaRPr lang="en-US" dirty="0"/>
          </a:p>
          <a:p>
            <a:pPr rtl="0"/>
            <a:r>
              <a:rPr lang="ru-RU" sz="3600" dirty="0">
                <a:latin typeface="+mj-lt"/>
              </a:rPr>
              <a:t>Сортировка деревом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D5314-93B9-64D3-9C95-A0CC28E3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268" y="1999189"/>
            <a:ext cx="9323464" cy="1162258"/>
          </a:xfrm>
        </p:spPr>
        <p:txBody>
          <a:bodyPr/>
          <a:lstStyle/>
          <a:p>
            <a:r>
              <a:rPr lang="ru-RU" b="1" dirty="0"/>
              <a:t>Историческая справка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B6B8948-2141-878C-2E66-0889684CF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1572" y="1749006"/>
            <a:ext cx="3661357" cy="453295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>
                <a:latin typeface="+mj-lt"/>
              </a:rPr>
              <a:t>Здесь могла бы быть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31618619-8B05-4B67-54C0-51A594CA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19512ED-6AB8-E09C-465C-C7110F83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12</a:t>
            </a:fld>
            <a:endParaRPr lang="ru-RU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B970C-17EF-7ED7-9CBC-75DF605E5B59}"/>
              </a:ext>
            </a:extLst>
          </p:cNvPr>
          <p:cNvSpPr txBox="1"/>
          <p:nvPr/>
        </p:nvSpPr>
        <p:spPr>
          <a:xfrm>
            <a:off x="4779844" y="2953309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+mj-lt"/>
              </a:rPr>
              <a:t>но я ничего не нашла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357C1-C8B0-861B-6E8F-D8CD808BA498}"/>
              </a:ext>
            </a:extLst>
          </p:cNvPr>
          <p:cNvSpPr txBox="1"/>
          <p:nvPr/>
        </p:nvSpPr>
        <p:spPr>
          <a:xfrm>
            <a:off x="1701277" y="5168720"/>
            <a:ext cx="898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+mj-lt"/>
              </a:rPr>
              <a:t>Если найдете, что то про того кто, придумал </a:t>
            </a:r>
            <a:r>
              <a:rPr lang="en-US" sz="2000" dirty="0">
                <a:latin typeface="+mj-lt"/>
              </a:rPr>
              <a:t>TreeSort</a:t>
            </a:r>
            <a:r>
              <a:rPr lang="ru-RU" sz="2000" dirty="0">
                <a:latin typeface="+mj-lt"/>
              </a:rPr>
              <a:t>, пишите </a:t>
            </a:r>
            <a:r>
              <a:rPr lang="en-US" sz="2000" dirty="0">
                <a:latin typeface="+mj-lt"/>
              </a:rPr>
              <a:t>@vhsroni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20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3909B-3314-4433-DEA8-1C66E618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Tree</a:t>
            </a:r>
            <a:endParaRPr lang="ru-RU" b="1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7AFB3682-9EB4-D6CC-86A0-DC01BF30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E67881-D035-F9CE-94E5-2646724B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13</a:t>
            </a:fld>
            <a:endParaRPr lang="ru-RU" noProof="0"/>
          </a:p>
        </p:txBody>
      </p:sp>
      <p:pic>
        <p:nvPicPr>
          <p:cNvPr id="1026" name="Picture 2" descr="Binary Tree">
            <a:extLst>
              <a:ext uri="{FF2B5EF4-FFF2-40B4-BE49-F238E27FC236}">
                <a16:creationId xmlns:a16="http://schemas.microsoft.com/office/drawing/2014/main" id="{47957F68-0C62-2A85-9493-3B421146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44" y="2306265"/>
            <a:ext cx="7517841" cy="331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DB179C-A996-1DE2-DE23-F2C4CE271F79}"/>
              </a:ext>
            </a:extLst>
          </p:cNvPr>
          <p:cNvSpPr txBox="1"/>
          <p:nvPr/>
        </p:nvSpPr>
        <p:spPr>
          <a:xfrm>
            <a:off x="478154" y="1478343"/>
            <a:ext cx="11267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162FE"/>
                </a:solidFill>
                <a:latin typeface="+mj-lt"/>
              </a:rPr>
              <a:t>Бинарное дерево </a:t>
            </a:r>
            <a:r>
              <a:rPr lang="ru-RU" sz="2400" dirty="0"/>
              <a:t>- это древовидная структура данных, в которой каждый родительский узел</a:t>
            </a:r>
            <a:r>
              <a:rPr lang="en-US" sz="2400" dirty="0"/>
              <a:t> (Node) </a:t>
            </a:r>
            <a:r>
              <a:rPr lang="ru-RU" sz="2400" dirty="0"/>
              <a:t> может иметь не более двух дочерних узлов. </a:t>
            </a:r>
            <a:endParaRPr lang="en-US" sz="2400" dirty="0"/>
          </a:p>
          <a:p>
            <a:r>
              <a:rPr lang="ru-RU" sz="2400" dirty="0"/>
              <a:t>Каждый узел бинарного дерева состоит из трех элементов: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данные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адрес левого дочернего узла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адрес правого дочернего узла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046899-60B3-E816-25ED-2A924350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96" y="4086760"/>
            <a:ext cx="339380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left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key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31C7C-AE91-0200-DDFE-8BD1AE5D80B9}"/>
              </a:ext>
            </a:extLst>
          </p:cNvPr>
          <p:cNvSpPr txBox="1"/>
          <p:nvPr/>
        </p:nvSpPr>
        <p:spPr>
          <a:xfrm>
            <a:off x="558485" y="5735063"/>
            <a:ext cx="11267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* В сортировке узлы бинарного дерева применяем за корни новых поддеревьев -</a:t>
            </a:r>
            <a:r>
              <a:rPr lang="en-US" sz="1600" dirty="0"/>
              <a:t>&gt; </a:t>
            </a:r>
            <a:r>
              <a:rPr lang="ru-RU" sz="1600" dirty="0"/>
              <a:t>поэтому далее будем рассматривать добавление не нового узла, а нового поддерева </a:t>
            </a:r>
          </a:p>
        </p:txBody>
      </p:sp>
    </p:spTree>
    <p:extLst>
      <p:ext uri="{BB962C8B-B14F-4D97-AF65-F5344CB8AC3E}">
        <p14:creationId xmlns:p14="http://schemas.microsoft.com/office/powerpoint/2010/main" val="8249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698FB-59E9-CFA3-666E-84973D9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62" y="198000"/>
            <a:ext cx="11639475" cy="1162258"/>
          </a:xfrm>
        </p:spPr>
        <p:txBody>
          <a:bodyPr/>
          <a:lstStyle/>
          <a:p>
            <a:r>
              <a:rPr lang="ru-RU" b="1" dirty="0"/>
              <a:t>Шаг 1: добавление элемента в дерево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63649389-9562-AC7F-13E5-E36EC5B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D4AD4E9-A4C6-06AE-6C2C-7CDDCEF8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14</a:t>
            </a:fld>
            <a:endParaRPr lang="ru-RU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92A4-3B38-0DDA-1232-3891B47B9E97}"/>
              </a:ext>
            </a:extLst>
          </p:cNvPr>
          <p:cNvSpPr txBox="1"/>
          <p:nvPr/>
        </p:nvSpPr>
        <p:spPr>
          <a:xfrm>
            <a:off x="123863" y="2226410"/>
            <a:ext cx="73232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левое поддерево существует, вызывается рекурсивно метод </a:t>
            </a:r>
            <a:r>
              <a:rPr lang="ru-RU" sz="2000" i="1" dirty="0" err="1"/>
              <a:t>insert</a:t>
            </a:r>
            <a:r>
              <a:rPr lang="ru-RU" sz="2000" dirty="0"/>
              <a:t> для левого поддерева с новым узлом в качестве параметра.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левого потомка нет (левое поддерево равно </a:t>
            </a:r>
            <a:r>
              <a:rPr lang="ru-RU" sz="2000" dirty="0" err="1"/>
              <a:t>null</a:t>
            </a:r>
            <a:r>
              <a:rPr lang="ru-RU" sz="2000" dirty="0"/>
              <a:t>), то новый узел становится левым потомком текущего узла.</a:t>
            </a:r>
          </a:p>
          <a:p>
            <a:r>
              <a:rPr lang="ru-RU" sz="2000" dirty="0"/>
              <a:t>3. Если значение ключа нового узла </a:t>
            </a:r>
            <a:r>
              <a:rPr lang="ru-RU" sz="2000" b="1" dirty="0">
                <a:solidFill>
                  <a:srgbClr val="7162FE"/>
                </a:solidFill>
                <a:latin typeface="+mj-lt"/>
              </a:rPr>
              <a:t>больше</a:t>
            </a:r>
            <a:r>
              <a:rPr lang="ru-RU" sz="2000" dirty="0"/>
              <a:t> или равно значению ключа текущего узла, то новый узел должен быть добавлен в </a:t>
            </a:r>
            <a:r>
              <a:rPr lang="ru-RU" sz="2000" b="1" dirty="0">
                <a:solidFill>
                  <a:srgbClr val="7162FE"/>
                </a:solidFill>
                <a:latin typeface="+mj-lt"/>
              </a:rPr>
              <a:t>правое поддерево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Аналогично, если правое поддерево существует, вызывается рекурсивно метод </a:t>
            </a:r>
            <a:r>
              <a:rPr lang="ru-RU" sz="2000" dirty="0" err="1"/>
              <a:t>insert</a:t>
            </a:r>
            <a:r>
              <a:rPr lang="ru-RU" sz="2000" dirty="0"/>
              <a:t> для правого поддерева с новым узлом в качестве параметра.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правого потомка нет (правое поддерево равно </a:t>
            </a:r>
            <a:r>
              <a:rPr lang="ru-RU" sz="2000" dirty="0" err="1"/>
              <a:t>null</a:t>
            </a:r>
            <a:r>
              <a:rPr lang="ru-RU" sz="2000" dirty="0"/>
              <a:t>), то новый узел становится правым потомком текущего узла.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DBE033-04BD-C0B3-727C-CCDB9D9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758" y="2723823"/>
            <a:ext cx="4213013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void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insert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aTree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aTree.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left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left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.insert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aTree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left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aTree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.insert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aTree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aTree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D7D7-B7FB-FF75-99D6-A16A6A0C6D46}"/>
              </a:ext>
            </a:extLst>
          </p:cNvPr>
          <p:cNvSpPr txBox="1"/>
          <p:nvPr/>
        </p:nvSpPr>
        <p:spPr>
          <a:xfrm>
            <a:off x="0" y="1208820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1. Сначала метод </a:t>
            </a:r>
            <a:r>
              <a:rPr lang="ru-RU" sz="2000" b="1" dirty="0" err="1">
                <a:solidFill>
                  <a:srgbClr val="7162FE"/>
                </a:solidFill>
                <a:latin typeface="+mj-lt"/>
              </a:rPr>
              <a:t>insert</a:t>
            </a:r>
            <a:r>
              <a:rPr lang="ru-RU" sz="2000" dirty="0"/>
              <a:t> получает в качестве параметра дерево </a:t>
            </a:r>
            <a:r>
              <a:rPr lang="ru-RU" sz="2000" i="1" dirty="0" err="1"/>
              <a:t>aTree</a:t>
            </a:r>
            <a:r>
              <a:rPr lang="ru-RU" sz="2000" dirty="0"/>
              <a:t> - узел, который необходимо добавить.</a:t>
            </a:r>
          </a:p>
          <a:p>
            <a:r>
              <a:rPr lang="ru-RU" sz="2000" dirty="0"/>
              <a:t>2. Затем происходит проверка условия: если значение ключа нового узла </a:t>
            </a:r>
            <a:r>
              <a:rPr lang="ru-RU" sz="2000" b="1" dirty="0">
                <a:solidFill>
                  <a:srgbClr val="7162FE"/>
                </a:solidFill>
                <a:latin typeface="+mj-lt"/>
              </a:rPr>
              <a:t>меньше</a:t>
            </a:r>
            <a:r>
              <a:rPr lang="ru-RU" sz="2000" dirty="0"/>
              <a:t> значения ключа текущего узла, то новый узел должен быть добавлен в </a:t>
            </a:r>
            <a:r>
              <a:rPr lang="ru-RU" sz="2000" b="1" dirty="0">
                <a:solidFill>
                  <a:srgbClr val="7162FE"/>
                </a:solidFill>
                <a:latin typeface="+mj-lt"/>
              </a:rPr>
              <a:t>левое поддерево</a:t>
            </a:r>
            <a:r>
              <a:rPr lang="ru-RU" sz="20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8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698FB-59E9-CFA3-666E-84973D9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62" y="198000"/>
            <a:ext cx="11639475" cy="1162258"/>
          </a:xfrm>
        </p:spPr>
        <p:txBody>
          <a:bodyPr/>
          <a:lstStyle/>
          <a:p>
            <a:r>
              <a:rPr lang="ru-RU" b="1" dirty="0"/>
              <a:t>Шаг 2:обход дерева и запись в массив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63649389-9562-AC7F-13E5-E36EC5B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D4AD4E9-A4C6-06AE-6C2C-7CDDCEF8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15</a:t>
            </a:fld>
            <a:endParaRPr lang="ru-RU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92A4-3B38-0DDA-1232-3891B47B9E97}"/>
              </a:ext>
            </a:extLst>
          </p:cNvPr>
          <p:cNvSpPr txBox="1"/>
          <p:nvPr/>
        </p:nvSpPr>
        <p:spPr>
          <a:xfrm>
            <a:off x="123863" y="2226410"/>
            <a:ext cx="6766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/>
          </a:p>
          <a:p>
            <a:r>
              <a:rPr lang="ru-RU" sz="2000" dirty="0"/>
              <a:t>1.Если у текущего узла есть левый потомок, вызывается рекурсивно метод </a:t>
            </a:r>
            <a:r>
              <a:rPr lang="ru-RU" sz="2000" dirty="0" err="1"/>
              <a:t>traverse</a:t>
            </a:r>
            <a:r>
              <a:rPr lang="ru-RU" sz="2000" dirty="0"/>
              <a:t> для левого поддерева с тем же массивом </a:t>
            </a:r>
            <a:r>
              <a:rPr lang="ru-RU" sz="2000" dirty="0" err="1"/>
              <a:t>newArr</a:t>
            </a:r>
            <a:r>
              <a:rPr lang="ru-RU" sz="2000" dirty="0"/>
              <a:t>.</a:t>
            </a:r>
          </a:p>
          <a:p>
            <a:r>
              <a:rPr lang="ru-RU" sz="2000" dirty="0"/>
              <a:t>2. Затем значение ключа текущего узла записывается в массив </a:t>
            </a:r>
            <a:r>
              <a:rPr lang="ru-RU" sz="2000" dirty="0" err="1"/>
              <a:t>newArr</a:t>
            </a:r>
            <a:r>
              <a:rPr lang="ru-RU" sz="2000" dirty="0"/>
              <a:t> на позицию </a:t>
            </a:r>
            <a:r>
              <a:rPr lang="ru-RU" sz="2000" dirty="0" err="1"/>
              <a:t>traverseCount</a:t>
            </a:r>
            <a:r>
              <a:rPr lang="ru-RU" sz="2000" dirty="0"/>
              <a:t>.</a:t>
            </a:r>
          </a:p>
          <a:p>
            <a:r>
              <a:rPr lang="ru-RU" sz="2000" dirty="0"/>
              <a:t>3. После записи элемента в массив, переменная </a:t>
            </a:r>
            <a:r>
              <a:rPr lang="ru-RU" sz="2000" dirty="0" err="1"/>
              <a:t>traverseCount</a:t>
            </a:r>
            <a:r>
              <a:rPr lang="ru-RU" sz="2000" dirty="0"/>
              <a:t> инкрементируется, чтобы указать на следующую позицию в массиве.</a:t>
            </a:r>
          </a:p>
          <a:p>
            <a:r>
              <a:rPr lang="ru-RU" sz="2000" dirty="0"/>
              <a:t>4. Если еще есть место для записи элементов, рекурсивно вызывается метод </a:t>
            </a:r>
            <a:r>
              <a:rPr lang="ru-RU" sz="2000" dirty="0" err="1"/>
              <a:t>traverse</a:t>
            </a:r>
            <a:r>
              <a:rPr lang="ru-RU" sz="2000" dirty="0"/>
              <a:t> для правого поддерева с тем же массивом </a:t>
            </a:r>
            <a:r>
              <a:rPr lang="ru-RU" sz="2000" dirty="0" err="1"/>
              <a:t>newArr</a:t>
            </a:r>
            <a:r>
              <a:rPr lang="ru-RU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D7D7-B7FB-FF75-99D6-A16A6A0C6D46}"/>
              </a:ext>
            </a:extLst>
          </p:cNvPr>
          <p:cNvSpPr txBox="1"/>
          <p:nvPr/>
        </p:nvSpPr>
        <p:spPr>
          <a:xfrm>
            <a:off x="196235" y="1208820"/>
            <a:ext cx="11639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Сначала определена статическая переменная</a:t>
            </a:r>
            <a:r>
              <a:rPr lang="ru-RU" sz="2000" i="1" dirty="0">
                <a:solidFill>
                  <a:srgbClr val="7162FE"/>
                </a:solidFill>
              </a:rPr>
              <a:t> </a:t>
            </a:r>
            <a:r>
              <a:rPr lang="ru-RU" sz="2000" i="1" dirty="0" err="1">
                <a:solidFill>
                  <a:srgbClr val="7162FE"/>
                </a:solidFill>
              </a:rPr>
              <a:t>traverseCount</a:t>
            </a:r>
            <a:r>
              <a:rPr lang="ru-RU" sz="2000" dirty="0"/>
              <a:t>, которая используется для отслеживания текущей позиции в массиве </a:t>
            </a:r>
            <a:r>
              <a:rPr lang="ru-RU" sz="2000" i="1" dirty="0" err="1"/>
              <a:t>newArr</a:t>
            </a:r>
            <a:r>
              <a:rPr lang="ru-RU" sz="2000" dirty="0"/>
              <a:t>, куда записываются элементы дерева.</a:t>
            </a:r>
          </a:p>
          <a:p>
            <a:r>
              <a:rPr lang="ru-RU" sz="2000" dirty="0"/>
              <a:t>Метод </a:t>
            </a:r>
            <a:r>
              <a:rPr lang="ru-RU" sz="2000" b="1" dirty="0" err="1">
                <a:solidFill>
                  <a:srgbClr val="7162FE"/>
                </a:solidFill>
                <a:latin typeface="+mj-lt"/>
              </a:rPr>
              <a:t>traverse</a:t>
            </a:r>
            <a:r>
              <a:rPr lang="ru-RU" sz="2000" dirty="0"/>
              <a:t> принимает в качестве параметра массив </a:t>
            </a:r>
            <a:r>
              <a:rPr lang="ru-RU" sz="2000" dirty="0" err="1"/>
              <a:t>newArr</a:t>
            </a:r>
            <a:r>
              <a:rPr lang="ru-RU" sz="2000" dirty="0"/>
              <a:t>, в который будут записываться элементы дерева.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A24BCD-5CE9-B4CA-DF44-C42EC997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5" y="2532259"/>
            <a:ext cx="4850908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traverseCount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void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traverse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left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left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.traverse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traverseCount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key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traverseCount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traverseCount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.traverse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894A6-4BF5-01BB-80DE-25B1B842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Собираем оба шага в единый метод </a:t>
            </a:r>
            <a:r>
              <a:rPr lang="en-US" b="1" dirty="0"/>
              <a:t>sort()</a:t>
            </a:r>
            <a:endParaRPr lang="ru-RU" b="1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F90908B-CBCC-9856-D09E-2EF8D79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505F495-D0AB-87F6-FE47-B6B3595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16</a:t>
            </a:fld>
            <a:endParaRPr lang="ru-RU" noProof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438CAE4-D097-D697-3FBA-706426A8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" y="1846612"/>
            <a:ext cx="10765971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treeSort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j &lt;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j++) {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tree.insert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[j]));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tree.traverse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698FB-59E9-CFA3-666E-84973D9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Сложность =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7162FE"/>
                </a:solidFill>
              </a:rPr>
              <a:t>nlog</a:t>
            </a:r>
            <a:r>
              <a:rPr lang="en-US" b="1" dirty="0">
                <a:solidFill>
                  <a:srgbClr val="7162FE"/>
                </a:solidFill>
              </a:rPr>
              <a:t>(n)</a:t>
            </a:r>
            <a:endParaRPr lang="ru-RU" b="1" dirty="0">
              <a:solidFill>
                <a:srgbClr val="7162FE"/>
              </a:solidFill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63649389-9562-AC7F-13E5-E36EC5B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D4AD4E9-A4C6-06AE-6C2C-7CDDCEF8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17</a:t>
            </a:fld>
            <a:endParaRPr lang="ru-RU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92A4-3B38-0DDA-1232-3891B47B9E97}"/>
              </a:ext>
            </a:extLst>
          </p:cNvPr>
          <p:cNvSpPr txBox="1"/>
          <p:nvPr/>
        </p:nvSpPr>
        <p:spPr>
          <a:xfrm>
            <a:off x="457200" y="1518524"/>
            <a:ext cx="11119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162FE"/>
                </a:solidFill>
                <a:latin typeface="+mj-lt"/>
              </a:rPr>
              <a:t>Шаг 1</a:t>
            </a:r>
            <a:r>
              <a:rPr lang="ru-RU" sz="2400" dirty="0"/>
              <a:t>: Добавления элемента в бинарное дерево зависит от того, насколько сбалансировано это дерево. В худшем случае, когда дерево вырождается в список, сложность добавления элемента будет O(n), так как придется пройти через все узлы. В сбалансированных деревьях сложность добавления элемента обычно составляет O(</a:t>
            </a:r>
            <a:r>
              <a:rPr lang="ru-RU" sz="2400" dirty="0" err="1"/>
              <a:t>log</a:t>
            </a:r>
            <a:r>
              <a:rPr lang="ru-RU" sz="2400" dirty="0"/>
              <a:t>(n)). Чтобы добавить </a:t>
            </a:r>
            <a:r>
              <a:rPr lang="en-US" sz="2400" dirty="0"/>
              <a:t>n </a:t>
            </a:r>
            <a:r>
              <a:rPr lang="ru-RU" sz="2400" dirty="0"/>
              <a:t>элементов – </a:t>
            </a:r>
            <a:r>
              <a:rPr lang="en-US" sz="2400" dirty="0"/>
              <a:t>n * log(n)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7162FE"/>
                </a:solidFill>
                <a:latin typeface="+mj-lt"/>
              </a:rPr>
              <a:t>Шаг 2</a:t>
            </a:r>
            <a:r>
              <a:rPr lang="ru-RU" sz="2400" dirty="0"/>
              <a:t>: Обход бинарного дерева и составление нового массива. Сложность обхода дерева в порядке </a:t>
            </a:r>
            <a:r>
              <a:rPr lang="ru-RU" sz="2400" dirty="0" err="1"/>
              <a:t>inorder</a:t>
            </a:r>
            <a:r>
              <a:rPr lang="ru-RU" sz="2400" dirty="0"/>
              <a:t> (левый -</a:t>
            </a:r>
            <a:r>
              <a:rPr lang="en-US" sz="2400" dirty="0"/>
              <a:t>&gt; </a:t>
            </a:r>
            <a:r>
              <a:rPr lang="ru-RU" sz="2400" dirty="0"/>
              <a:t>корень</a:t>
            </a:r>
            <a:r>
              <a:rPr lang="en-US" sz="2400" dirty="0"/>
              <a:t> -&gt;</a:t>
            </a:r>
            <a:r>
              <a:rPr lang="ru-RU" sz="2400" dirty="0"/>
              <a:t> правый</a:t>
            </a:r>
            <a:r>
              <a:rPr lang="en-US" sz="2400" dirty="0"/>
              <a:t>)</a:t>
            </a:r>
            <a:r>
              <a:rPr lang="ru-RU" sz="2400" dirty="0"/>
              <a:t> равна O(n), где n - количество узлов в дереве. В этом случае каждый узел посещается ровно один раз.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7162FE"/>
                </a:solidFill>
                <a:latin typeface="+mj-lt"/>
              </a:rPr>
              <a:t>Суммарная сложность </a:t>
            </a:r>
            <a:r>
              <a:rPr lang="en-US" sz="2400" dirty="0"/>
              <a:t>O(</a:t>
            </a:r>
            <a:r>
              <a:rPr lang="en-US" sz="2400" dirty="0" err="1"/>
              <a:t>nlog</a:t>
            </a:r>
            <a:r>
              <a:rPr lang="en-US" sz="2400" dirty="0"/>
              <a:t>(n) + n) = O(n(log(n) + 1)) = O(</a:t>
            </a:r>
            <a:r>
              <a:rPr lang="en-US" sz="2400" dirty="0" err="1"/>
              <a:t>nlog</a:t>
            </a:r>
            <a:r>
              <a:rPr lang="en-US" sz="2400" dirty="0"/>
              <a:t>(n))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16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1586C74-171C-1395-BC09-EA74BF8F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18</a:t>
            </a:fld>
            <a:endParaRPr lang="ru-RU" noProof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0C9991-8F53-5F75-9938-304940FC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07" y="0"/>
            <a:ext cx="5610727" cy="52838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0B5807-8BCA-AE53-FFD5-50480393F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244"/>
          <a:stretch/>
        </p:blipFill>
        <p:spPr>
          <a:xfrm>
            <a:off x="-62218" y="5283815"/>
            <a:ext cx="5594338" cy="1574185"/>
          </a:xfrm>
          <a:prstGeom prst="rect">
            <a:avLst/>
          </a:prstGeom>
        </p:spPr>
      </p:pic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D90FD8D7-4833-C62A-8E97-12528645A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623829"/>
              </p:ext>
            </p:extLst>
          </p:nvPr>
        </p:nvGraphicFramePr>
        <p:xfrm>
          <a:off x="5990082" y="3200400"/>
          <a:ext cx="5287518" cy="330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B212EAEA-1EC4-B435-6ADF-635E4BD71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98099"/>
              </p:ext>
            </p:extLst>
          </p:nvPr>
        </p:nvGraphicFramePr>
        <p:xfrm>
          <a:off x="5823856" y="106362"/>
          <a:ext cx="5366949" cy="3213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1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698FB-59E9-CFA3-666E-84973D9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268" y="1268357"/>
            <a:ext cx="9323464" cy="1162258"/>
          </a:xfrm>
        </p:spPr>
        <p:txBody>
          <a:bodyPr/>
          <a:lstStyle/>
          <a:p>
            <a:r>
              <a:rPr lang="ru-RU" b="1" dirty="0"/>
              <a:t>Применение 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63649389-9562-AC7F-13E5-E36EC5B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D4AD4E9-A4C6-06AE-6C2C-7CDDCEF8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19</a:t>
            </a:fld>
            <a:endParaRPr lang="ru-RU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92A4-3B38-0DDA-1232-3891B47B9E97}"/>
              </a:ext>
            </a:extLst>
          </p:cNvPr>
          <p:cNvSpPr txBox="1"/>
          <p:nvPr/>
        </p:nvSpPr>
        <p:spPr>
          <a:xfrm>
            <a:off x="632447" y="2879238"/>
            <a:ext cx="1111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Наиболее оптимально и рационально использовать алгоритм сортировки бинарным деревом для данных, </a:t>
            </a:r>
            <a:r>
              <a:rPr lang="ru-RU" sz="2400" b="1" dirty="0">
                <a:latin typeface="+mj-lt"/>
              </a:rPr>
              <a:t>поступающих последовательно</a:t>
            </a:r>
            <a:r>
              <a:rPr lang="ru-RU" sz="2400" dirty="0"/>
              <a:t>, с какого-либо потока, например, из файла или путем ввода чисел пользователем с клавиатуры.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7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7162FE"/>
                </a:solidFill>
              </a:rPr>
              <a:t>ю</a:t>
            </a:r>
          </a:p>
        </p:txBody>
      </p:sp>
      <p:pic>
        <p:nvPicPr>
          <p:cNvPr id="2" name="Рисунок 1" descr="Калькулятор крупным планом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69551" y="0"/>
            <a:ext cx="7534275" cy="6857999"/>
          </a:xfrm>
        </p:spPr>
      </p:pic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41182" y="40730"/>
            <a:ext cx="12214827" cy="6858000"/>
            <a:chOff x="-6214" y="-1"/>
            <a:chExt cx="12214827" cy="6858000"/>
          </a:xfrm>
        </p:grpSpPr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3A5852-EE5A-36AF-7F27-1E031049540B}"/>
              </a:ext>
            </a:extLst>
          </p:cNvPr>
          <p:cNvSpPr txBox="1"/>
          <p:nvPr/>
        </p:nvSpPr>
        <p:spPr>
          <a:xfrm>
            <a:off x="290881" y="2071784"/>
            <a:ext cx="5566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HeapSort</a:t>
            </a:r>
          </a:p>
          <a:p>
            <a:br>
              <a:rPr lang="en-US" sz="5400" b="1" dirty="0">
                <a:solidFill>
                  <a:schemeClr val="bg1"/>
                </a:solidFill>
                <a:latin typeface="+mj-lt"/>
              </a:rPr>
            </a:br>
            <a:r>
              <a:rPr lang="ru-RU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Пирамидальная</a:t>
            </a: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сортировка</a:t>
            </a:r>
            <a:br>
              <a:rPr lang="ru-RU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Сортировка кучей</a:t>
            </a:r>
          </a:p>
        </p:txBody>
      </p:sp>
    </p:spTree>
    <p:extLst>
      <p:ext uri="{BB962C8B-B14F-4D97-AF65-F5344CB8AC3E}">
        <p14:creationId xmlns:p14="http://schemas.microsoft.com/office/powerpoint/2010/main" val="196106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80" y="1515648"/>
            <a:ext cx="11502142" cy="1499851"/>
          </a:xfrm>
        </p:spPr>
        <p:txBody>
          <a:bodyPr rtlCol="0"/>
          <a:lstStyle/>
          <a:p>
            <a:pPr rtl="0"/>
            <a:r>
              <a:rPr lang="ru-RU" b="1" dirty="0">
                <a:solidFill>
                  <a:srgbClr val="7162FE">
                    <a:alpha val="80000"/>
                  </a:srgbClr>
                </a:solidFill>
              </a:rPr>
              <a:t>Ссылка на репозиторий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20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CC658B8-0F01-E77A-D13C-E564B7E0E7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569" y="2735211"/>
            <a:ext cx="10570464" cy="693789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https://github.com/VeronikaYamancheva/aisdSemestrovkaTreeSortHeapSort.git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1" y="507744"/>
            <a:ext cx="5410197" cy="902165"/>
          </a:xfrm>
        </p:spPr>
        <p:txBody>
          <a:bodyPr rtlCol="0"/>
          <a:lstStyle/>
          <a:p>
            <a:pPr rtl="0"/>
            <a:r>
              <a:rPr lang="ru-RU" b="1" dirty="0"/>
              <a:t>История создания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7752" y="1747251"/>
            <a:ext cx="6459760" cy="4613882"/>
          </a:xfrm>
        </p:spPr>
        <p:txBody>
          <a:bodyPr rtlCol="0"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Джон Уильям Джозеф (Билл) Уильямс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ученый, наиболее известный благодаря изобретению heapsort и бинарной структуры данных heap в 1964 году, когда он работал в Elliot Bros.</a:t>
            </a:r>
          </a:p>
          <a:p>
            <a:pPr rtl="0"/>
            <a:r>
              <a:rPr lang="ru-RU" sz="2400" dirty="0"/>
              <a:t>В том же году Роберт У. Флойд опубликовал улучшенную версию, которая позволяла сортировать массив на месте, продолжая свои предыдущие исследования алгоритма </a:t>
            </a:r>
            <a:r>
              <a:rPr lang="ru-RU" sz="2400" dirty="0" err="1"/>
              <a:t>treesort</a:t>
            </a:r>
            <a:r>
              <a:rPr lang="ru-RU" sz="2400" dirty="0"/>
              <a:t>.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F17CB4-675B-5F67-FC80-83AF6BC6E820}"/>
              </a:ext>
            </a:extLst>
          </p:cNvPr>
          <p:cNvSpPr/>
          <p:nvPr/>
        </p:nvSpPr>
        <p:spPr>
          <a:xfrm>
            <a:off x="7278624" y="1816617"/>
            <a:ext cx="3982780" cy="4096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DBDD3-5272-EAA7-B624-D7B7229616C3}"/>
              </a:ext>
            </a:extLst>
          </p:cNvPr>
          <p:cNvSpPr txBox="1"/>
          <p:nvPr/>
        </p:nvSpPr>
        <p:spPr>
          <a:xfrm>
            <a:off x="8140849" y="3403208"/>
            <a:ext cx="225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Здесь могло бы быть его фото, но я его не нашла</a:t>
            </a:r>
          </a:p>
        </p:txBody>
      </p:sp>
    </p:spTree>
    <p:extLst>
      <p:ext uri="{BB962C8B-B14F-4D97-AF65-F5344CB8AC3E}">
        <p14:creationId xmlns:p14="http://schemas.microsoft.com/office/powerpoint/2010/main" val="41741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55C8-BF81-4DFC-CB0A-B5569451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442003"/>
            <a:ext cx="10451592" cy="829013"/>
          </a:xfrm>
        </p:spPr>
        <p:txBody>
          <a:bodyPr/>
          <a:lstStyle/>
          <a:p>
            <a:r>
              <a:rPr lang="ru-RU" b="1" dirty="0"/>
              <a:t>Как устроена бинарная куча (</a:t>
            </a:r>
            <a:r>
              <a:rPr lang="en-US" b="1" dirty="0"/>
              <a:t>heap)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03980-45D0-B86A-1B53-63A3381C9D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39581"/>
            <a:ext cx="5638800" cy="5045382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Heap</a:t>
            </a:r>
            <a:r>
              <a:rPr lang="ru-RU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ru-RU" sz="2400" b="1" dirty="0">
                <a:solidFill>
                  <a:schemeClr val="accent1"/>
                </a:solidFill>
                <a:latin typeface="+mj-lt"/>
              </a:rPr>
              <a:t>куча)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000" dirty="0"/>
              <a:t>- это особая древовидная структура данных</a:t>
            </a:r>
          </a:p>
          <a:p>
            <a:r>
              <a:rPr lang="ru-RU" sz="2000" dirty="0"/>
              <a:t>Причем, узлы в дереве обладают тем свойством, что они больше своих дочерних элементов, т.е. самый большой элемент находится в корне, а оба его дочерних элемента меньше корня и так далее. Такая куча называется максимальной кучей</a:t>
            </a:r>
            <a:r>
              <a:rPr lang="en-US" sz="2000" dirty="0"/>
              <a:t> </a:t>
            </a:r>
            <a:r>
              <a:rPr lang="en-US" sz="2000" b="1" dirty="0">
                <a:latin typeface="+mj-lt"/>
              </a:rPr>
              <a:t>(max-heap)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2000" dirty="0"/>
              <a:t>Если вместо этого все узлы меньше, чем их дочерние узлы, это называется минимальной кучей</a:t>
            </a:r>
            <a:r>
              <a:rPr lang="en-US" sz="2000" dirty="0"/>
              <a:t> </a:t>
            </a:r>
            <a:r>
              <a:rPr lang="en-US" sz="2000" b="1" dirty="0">
                <a:latin typeface="+mj-lt"/>
              </a:rPr>
              <a:t>(min-heap)</a:t>
            </a:r>
            <a:endParaRPr lang="ru-RU" sz="2000" b="1" dirty="0">
              <a:latin typeface="+mj-lt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EB980A-10AC-24F6-1BF1-74ED4303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BCCEE1-C392-0AC8-3AA7-6A2FB4D3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4</a:t>
            </a:fld>
            <a:endParaRPr lang="ru-RU" noProof="0"/>
          </a:p>
        </p:txBody>
      </p:sp>
      <p:pic>
        <p:nvPicPr>
          <p:cNvPr id="3074" name="Picture 2" descr="max heap min heap comparison">
            <a:extLst>
              <a:ext uri="{FF2B5EF4-FFF2-40B4-BE49-F238E27FC236}">
                <a16:creationId xmlns:a16="http://schemas.microsoft.com/office/drawing/2014/main" id="{8FA905A6-B09B-76B2-A006-782E5B71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2139956"/>
            <a:ext cx="6202680" cy="36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88FFD-5451-B03A-ECF6-11A091B0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624883"/>
            <a:ext cx="10835640" cy="1982171"/>
          </a:xfrm>
        </p:spPr>
        <p:txBody>
          <a:bodyPr/>
          <a:lstStyle/>
          <a:p>
            <a:pPr algn="ctr"/>
            <a:r>
              <a:rPr lang="ru-RU" b="1" dirty="0"/>
              <a:t>Построение максимальной кучи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EDE744-ABB7-1A17-F020-41DD1D0A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4CE91-C4A0-41C4-3B37-A8BBBAF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5</a:t>
            </a:fld>
            <a:endParaRPr lang="ru-RU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CDA4D-F1EE-A63F-96EC-7230C50FB306}"/>
              </a:ext>
            </a:extLst>
          </p:cNvPr>
          <p:cNvSpPr txBox="1"/>
          <p:nvPr/>
        </p:nvSpPr>
        <p:spPr>
          <a:xfrm>
            <a:off x="5819737" y="2381622"/>
            <a:ext cx="5998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Рассмотрим случай, когда верхний элемент не является максимальным, но оба поддерева удовлетворяют условию </a:t>
            </a:r>
            <a:r>
              <a:rPr lang="en-US" sz="2000" dirty="0">
                <a:solidFill>
                  <a:schemeClr val="bg1"/>
                </a:solidFill>
              </a:rPr>
              <a:t>max-heap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Чтобы сохранить свойство max-heap для всего дерева, нам придется продолжать перемещать «корень» вниз, пока оно не достигнет своего правильного положения.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Перемещаем корень путем </a:t>
            </a:r>
            <a:r>
              <a:rPr lang="en-US" sz="2000" dirty="0">
                <a:solidFill>
                  <a:schemeClr val="bg1"/>
                </a:solidFill>
              </a:rPr>
              <a:t>swap-a</a:t>
            </a:r>
            <a:r>
              <a:rPr lang="ru-RU" sz="2000" dirty="0">
                <a:solidFill>
                  <a:schemeClr val="bg1"/>
                </a:solidFill>
              </a:rPr>
              <a:t> его и элемента, который не удовлетворяет условию </a:t>
            </a:r>
            <a:r>
              <a:rPr lang="en-US" sz="2000" dirty="0">
                <a:solidFill>
                  <a:schemeClr val="bg1"/>
                </a:solidFill>
              </a:rPr>
              <a:t>max-heap.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100" name="Picture 4" descr="steps to heapify root element when both of its subtrees are already max-heaps">
            <a:extLst>
              <a:ext uri="{FF2B5EF4-FFF2-40B4-BE49-F238E27FC236}">
                <a16:creationId xmlns:a16="http://schemas.microsoft.com/office/drawing/2014/main" id="{5AD0B574-7187-3055-DBBF-78924441A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5" y="1216152"/>
            <a:ext cx="5141557" cy="4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521"/>
            <a:ext cx="5410197" cy="1982171"/>
          </a:xfrm>
        </p:spPr>
        <p:txBody>
          <a:bodyPr rtlCol="0"/>
          <a:lstStyle/>
          <a:p>
            <a:pPr rtl="0"/>
            <a:r>
              <a:rPr lang="en-US" b="1" dirty="0"/>
              <a:t>Heapify</a:t>
            </a:r>
            <a:endParaRPr lang="ru-RU" b="1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ACE2CF-9980-CE17-24D0-05B54D53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13" y="468874"/>
            <a:ext cx="4750633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heapify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i;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i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i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(l &lt; n &amp;&amp;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[l] &gt;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l;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 &lt; n &amp;&amp;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[r] &gt;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r;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!= i)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swap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swap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heapify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n,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largest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24861-3683-F37B-BB15-71BCA8CA72A9}"/>
              </a:ext>
            </a:extLst>
          </p:cNvPr>
          <p:cNvSpPr txBox="1"/>
          <p:nvPr/>
        </p:nvSpPr>
        <p:spPr>
          <a:xfrm>
            <a:off x="202116" y="1136431"/>
            <a:ext cx="59700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Таким образом, чтобы сохранить свойство max-heap в дереве, где оба поддерева являются максимальными кучами, нам нужно многократно запускать метод</a:t>
            </a:r>
            <a:r>
              <a:rPr lang="ru-RU" sz="2000" b="1" dirty="0">
                <a:solidFill>
                  <a:schemeClr val="accent1"/>
                </a:solidFill>
                <a:latin typeface="+mj-lt"/>
              </a:rPr>
              <a:t> heapify </a:t>
            </a:r>
            <a:r>
              <a:rPr lang="ru-RU" sz="2000" dirty="0">
                <a:solidFill>
                  <a:schemeClr val="bg1"/>
                </a:solidFill>
              </a:rPr>
              <a:t>для корневого элемента, пока он не станет больше, чем его дочерние элементы, или не станет конечным узлом.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Чтобы создать максимальную кучу из любого дерева, мы можем начать группировать каждое поддерево снизу вверх и в итоге получить максимальную кучу после того, как функция будет применена ко всем элементам, включая корневой элемент. Причем, первый индекс неконечного узла задается как n/2 - 1. Все остальные узлы после этого являются конечными узлами и, следовательно, не нуждаются в проверке на удовлетворение условиям.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711EB4C-492E-16A0-6B00-65672751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13" y="5312326"/>
            <a:ext cx="4750632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n /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&gt;=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i--)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heapify(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n, i);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653EE-F874-91F8-2A87-133EB18F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36" y="541602"/>
            <a:ext cx="8558784" cy="1982171"/>
          </a:xfrm>
        </p:spPr>
        <p:txBody>
          <a:bodyPr/>
          <a:lstStyle/>
          <a:p>
            <a:pPr algn="ctr"/>
            <a:r>
              <a:rPr lang="ru-RU" b="1" dirty="0"/>
              <a:t>Алгоритм сортировки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5FEBA-D0BD-B2ED-1448-F6594F6E177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520" y="1408176"/>
            <a:ext cx="7182136" cy="4643046"/>
          </a:xfrm>
        </p:spPr>
        <p:txBody>
          <a:bodyPr/>
          <a:lstStyle/>
          <a:p>
            <a:r>
              <a:rPr lang="ru-RU" sz="2000" dirty="0"/>
              <a:t>Поскольку дерево удовлетворяет свойству Max-Heap, то самый большой элемент хранится в корневом узле.  Алгоритм выглядит так:</a:t>
            </a:r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Swap</a:t>
            </a:r>
            <a:r>
              <a:rPr lang="ru-RU" sz="2000" dirty="0"/>
              <a:t>: удалить корневой элемент и поместить в конец массива (n-ю позицию) </a:t>
            </a:r>
            <a:r>
              <a:rPr lang="en-US" sz="2000" dirty="0"/>
              <a:t> </a:t>
            </a:r>
            <a:r>
              <a:rPr lang="ru-RU" sz="2000" dirty="0"/>
              <a:t>и поместить последний элемент дерева (кучи) на освободившееся место.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Heapify</a:t>
            </a:r>
            <a:r>
              <a:rPr lang="en-US" sz="2000" dirty="0"/>
              <a:t>: </a:t>
            </a:r>
            <a:r>
              <a:rPr lang="ru-RU" sz="2000" dirty="0"/>
              <a:t>снова сгруппируйте корневой элемент, чтобы у нас был самый высокий элемент в корне</a:t>
            </a:r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Remove</a:t>
            </a:r>
            <a:r>
              <a:rPr lang="ru-RU" sz="2000" dirty="0"/>
              <a:t>: Уменьшите размер кучи на 1</a:t>
            </a:r>
            <a:r>
              <a:rPr lang="en-US" sz="2000" dirty="0"/>
              <a:t> (</a:t>
            </a:r>
            <a:r>
              <a:rPr lang="ru-RU" sz="2000" dirty="0"/>
              <a:t>здесь за счет итерации цикла </a:t>
            </a:r>
            <a:r>
              <a:rPr lang="en-US" sz="2000" dirty="0"/>
              <a:t>for)</a:t>
            </a:r>
          </a:p>
          <a:p>
            <a:r>
              <a:rPr lang="ru-RU" sz="2000" dirty="0"/>
              <a:t>Процесс повторяется до тех пор, пока все элементы списка не будут отсортированы.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F73F78-EBA7-F1F1-FAA9-6C0BDFC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HeapSort. TreeSort.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C52A5-6F96-062F-F8E7-08AB2AC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7</a:t>
            </a:fld>
            <a:endParaRPr lang="ru-RU" noProof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F51CB3B-D828-B2F2-49E6-5BBEE7518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86" y="2714037"/>
            <a:ext cx="3745490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n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&gt;=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i--)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heapify(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7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BF721-E546-4C0D-5626-B545CB28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1" y="460666"/>
            <a:ext cx="11891717" cy="1982171"/>
          </a:xfrm>
        </p:spPr>
        <p:txBody>
          <a:bodyPr>
            <a:normAutofit/>
          </a:bodyPr>
          <a:lstStyle/>
          <a:p>
            <a:r>
              <a:rPr lang="ru-RU" b="1" dirty="0"/>
              <a:t>Сложность </a:t>
            </a:r>
            <a:r>
              <a:rPr lang="ru-RU" sz="2800" dirty="0"/>
              <a:t>= </a:t>
            </a:r>
            <a:r>
              <a:rPr lang="ru-RU" sz="4000" b="1" dirty="0">
                <a:solidFill>
                  <a:schemeClr val="accent1"/>
                </a:solidFill>
              </a:rPr>
              <a:t>O(</a:t>
            </a:r>
            <a:r>
              <a:rPr lang="ru-RU" sz="4000" b="1" dirty="0" err="1">
                <a:solidFill>
                  <a:schemeClr val="accent1"/>
                </a:solidFill>
              </a:rPr>
              <a:t>nlog</a:t>
            </a:r>
            <a:r>
              <a:rPr lang="ru-RU" sz="4000" b="1" dirty="0">
                <a:solidFill>
                  <a:schemeClr val="accent1"/>
                </a:solidFill>
              </a:rPr>
              <a:t>(n))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(для временных затрат во всех случаях)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C3AC0-7DB7-0C4D-268A-8293D176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8</a:t>
            </a:fld>
            <a:endParaRPr lang="ru-RU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A2F01-B622-9AF4-A67F-2763B9B5FC67}"/>
              </a:ext>
            </a:extLst>
          </p:cNvPr>
          <p:cNvSpPr txBox="1"/>
          <p:nvPr/>
        </p:nvSpPr>
        <p:spPr>
          <a:xfrm>
            <a:off x="376483" y="1366111"/>
            <a:ext cx="11439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Высота двоичного дерева из n элементов равна </a:t>
            </a:r>
            <a:r>
              <a:rPr lang="ru-RU" sz="2400" dirty="0" err="1">
                <a:solidFill>
                  <a:schemeClr val="bg1"/>
                </a:solidFill>
              </a:rPr>
              <a:t>log</a:t>
            </a:r>
            <a:r>
              <a:rPr lang="ru-RU" sz="2400" dirty="0">
                <a:solidFill>
                  <a:schemeClr val="bg1"/>
                </a:solidFill>
              </a:rPr>
              <a:t>(n). Чтобы определить место элемента, нам нужно сравнивать элемент с его левым/правым дочерними и перемещать вниз, пока он не достигнет точки, в которой оба его дочерних элемента будут меньше его. В худшем случае нам нужно переместить элемент из корневого узла в конечный, выполнив множество </a:t>
            </a:r>
            <a:r>
              <a:rPr lang="ru-RU" sz="2400" dirty="0" err="1">
                <a:solidFill>
                  <a:schemeClr val="bg1"/>
                </a:solidFill>
              </a:rPr>
              <a:t>log</a:t>
            </a:r>
            <a:r>
              <a:rPr lang="ru-RU" sz="2400" dirty="0">
                <a:solidFill>
                  <a:schemeClr val="bg1"/>
                </a:solidFill>
              </a:rPr>
              <a:t>(n) сравнений и перестановок.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8390C-A10C-7B22-D6E0-CC3D5949D98C}"/>
              </a:ext>
            </a:extLst>
          </p:cNvPr>
          <p:cNvSpPr txBox="1"/>
          <p:nvPr/>
        </p:nvSpPr>
        <p:spPr>
          <a:xfrm>
            <a:off x="376483" y="3360976"/>
            <a:ext cx="115746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На этапе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построения максимальной кучи </a:t>
            </a:r>
            <a:r>
              <a:rPr lang="ru-RU" sz="2400" dirty="0">
                <a:solidFill>
                  <a:schemeClr val="bg1"/>
                </a:solidFill>
              </a:rPr>
              <a:t>мы делаем это для n/2 элементов, так что наихудшая сложность равна n/2*</a:t>
            </a:r>
            <a:r>
              <a:rPr lang="ru-RU" sz="2400" dirty="0" err="1">
                <a:solidFill>
                  <a:schemeClr val="bg1"/>
                </a:solidFill>
              </a:rPr>
              <a:t>log</a:t>
            </a:r>
            <a:r>
              <a:rPr lang="ru-RU" sz="2400" dirty="0">
                <a:solidFill>
                  <a:schemeClr val="bg1"/>
                </a:solidFill>
              </a:rPr>
              <a:t>(n) ~ </a:t>
            </a:r>
            <a:r>
              <a:rPr lang="ru-RU" sz="2400" dirty="0" err="1">
                <a:solidFill>
                  <a:schemeClr val="bg1"/>
                </a:solidFill>
              </a:rPr>
              <a:t>nlog</a:t>
            </a:r>
            <a:r>
              <a:rPr lang="ru-RU" sz="2400" dirty="0">
                <a:solidFill>
                  <a:schemeClr val="bg1"/>
                </a:solidFill>
              </a:rPr>
              <a:t>(n).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На этапе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сортировки</a:t>
            </a:r>
            <a:r>
              <a:rPr lang="ru-RU" sz="2400" dirty="0">
                <a:solidFill>
                  <a:schemeClr val="bg1"/>
                </a:solidFill>
              </a:rPr>
              <a:t> мы заменяем корневой элемент на последний и уменьшаем количество корневых элементов. Мы повторяем это n раз, сложность также равна </a:t>
            </a:r>
            <a:r>
              <a:rPr lang="ru-RU" sz="2400" dirty="0" err="1">
                <a:solidFill>
                  <a:schemeClr val="bg1"/>
                </a:solidFill>
              </a:rPr>
              <a:t>nlog</a:t>
            </a:r>
            <a:r>
              <a:rPr lang="ru-RU" sz="2400" dirty="0">
                <a:solidFill>
                  <a:schemeClr val="bg1"/>
                </a:solidFill>
              </a:rPr>
              <a:t> n, поскольку, возможно, придется перенести каждый элемент из корня в конечный.</a:t>
            </a:r>
          </a:p>
          <a:p>
            <a:r>
              <a:rPr lang="ru-RU" sz="2400" dirty="0">
                <a:solidFill>
                  <a:schemeClr val="bg1"/>
                </a:solidFill>
              </a:rPr>
              <a:t>Кроме того, поскольку шаги этапы построения максимальной кучи и сортировки выполняются один за другим, сложность алгоритма остается </a:t>
            </a:r>
            <a:r>
              <a:rPr lang="ru-RU" sz="2400" dirty="0" err="1">
                <a:solidFill>
                  <a:schemeClr val="bg1"/>
                </a:solidFill>
              </a:rPr>
              <a:t>nlog</a:t>
            </a:r>
            <a:r>
              <a:rPr lang="ru-RU" sz="2400" dirty="0">
                <a:solidFill>
                  <a:schemeClr val="bg1"/>
                </a:solidFill>
              </a:rPr>
              <a:t>(n).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33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850DEE-26CE-E213-0A92-2BF1B163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ru-RU" noProof="0" smtClean="0"/>
              <a:pPr/>
              <a:t>9</a:t>
            </a:fld>
            <a:endParaRPr lang="ru-RU" noProof="0"/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4C0E94D6-DBEF-4E57-7A87-FF1D37B79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093253"/>
              </p:ext>
            </p:extLst>
          </p:nvPr>
        </p:nvGraphicFramePr>
        <p:xfrm>
          <a:off x="5366876" y="3429000"/>
          <a:ext cx="5600480" cy="324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6E45A0-BF99-4DE4-F331-5F249C1A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6314" cy="4825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CF0E6A-7DBF-1239-8A4A-E0DC97F3A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51"/>
          <a:stretch/>
        </p:blipFill>
        <p:spPr>
          <a:xfrm>
            <a:off x="0" y="4825263"/>
            <a:ext cx="4256314" cy="2032737"/>
          </a:xfrm>
          <a:prstGeom prst="rect">
            <a:avLst/>
          </a:prstGeom>
        </p:spPr>
      </p:pic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9443F99E-D82D-117B-EA24-ED5AC95A0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288065"/>
              </p:ext>
            </p:extLst>
          </p:nvPr>
        </p:nvGraphicFramePr>
        <p:xfrm>
          <a:off x="5529943" y="186387"/>
          <a:ext cx="5246913" cy="324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4228292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3_TF33780407_Win32.potx" id="{82615611-3AB5-4D98-872A-1E2A17C7FB3F}" vid="{72F3B573-31D2-441B-96D2-4C78B5C5F0F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Sine</Template>
  <TotalTime>1076</TotalTime>
  <Words>1924</Words>
  <Application>Microsoft Office PowerPoint</Application>
  <PresentationFormat>Широкоэкранный</PresentationFormat>
  <Paragraphs>133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Aptos Narrow</vt:lpstr>
      <vt:lpstr>Arial</vt:lpstr>
      <vt:lpstr>Calibri</vt:lpstr>
      <vt:lpstr>Calibri Light</vt:lpstr>
      <vt:lpstr>Gill Sans Ultra Bold</vt:lpstr>
      <vt:lpstr>JetBrains Mono</vt:lpstr>
      <vt:lpstr>Posterama</vt:lpstr>
      <vt:lpstr>SineVTI</vt:lpstr>
      <vt:lpstr>HeapSort. TreeSort. Семестровая работа по дисциплине «Алгоритмы и структуры данных»</vt:lpstr>
      <vt:lpstr>ю</vt:lpstr>
      <vt:lpstr>История создания</vt:lpstr>
      <vt:lpstr>Как устроена бинарная куча (heap)</vt:lpstr>
      <vt:lpstr>Построение максимальной кучи</vt:lpstr>
      <vt:lpstr>Heapify</vt:lpstr>
      <vt:lpstr>Алгоритм сортировки </vt:lpstr>
      <vt:lpstr>Сложность = O(nlog(n)) (для временных затрат во всех случаях)</vt:lpstr>
      <vt:lpstr>Презентация PowerPoint</vt:lpstr>
      <vt:lpstr>Применение</vt:lpstr>
      <vt:lpstr>.</vt:lpstr>
      <vt:lpstr>Историческая справка</vt:lpstr>
      <vt:lpstr>Binary Tree</vt:lpstr>
      <vt:lpstr>Шаг 1: добавление элемента в дерево</vt:lpstr>
      <vt:lpstr>Шаг 2:обход дерева и запись в массив</vt:lpstr>
      <vt:lpstr>Собираем оба шага в единый метод sort()</vt:lpstr>
      <vt:lpstr>Сложность = nlog(n)</vt:lpstr>
      <vt:lpstr>Презентация PowerPoint</vt:lpstr>
      <vt:lpstr>Применение </vt:lpstr>
      <vt:lpstr>Ссылка на репозиторий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HeapSort. TreeSort. Семестровая работа по дисциплине «Алгоритмы и структуры данных»</dc:title>
  <dc:creator>Veronika Yamancheva</dc:creator>
  <cp:lastModifiedBy>Veronika Yamancheva</cp:lastModifiedBy>
  <cp:revision>3</cp:revision>
  <dcterms:created xsi:type="dcterms:W3CDTF">2024-04-17T18:01:19Z</dcterms:created>
  <dcterms:modified xsi:type="dcterms:W3CDTF">2024-04-19T18:30:01Z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