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League Spartan" charset="1" panose="00000800000000000000"/>
      <p:regular r:id="rId20"/>
    </p:embeddedFont>
    <p:embeddedFont>
      <p:font typeface="Arimo Bold" charset="1" panose="020B0704020202020204"/>
      <p:regular r:id="rId21"/>
    </p:embeddedFont>
    <p:embeddedFont>
      <p:font typeface="Arimo" charset="1" panose="020B0604020202020204"/>
      <p:regular r:id="rId22"/>
    </p:embeddedFont>
    <p:embeddedFont>
      <p:font typeface="Poppins" charset="1" panose="000005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5.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3B425E"/>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E0EAFF"/>
            </a:solidFill>
          </p:spPr>
        </p:sp>
        <p:sp>
          <p:nvSpPr>
            <p:cNvPr name="TextBox 4" id="4"/>
            <p:cNvSpPr txBox="true"/>
            <p:nvPr/>
          </p:nvSpPr>
          <p:spPr>
            <a:xfrm>
              <a:off x="0" y="-28575"/>
              <a:ext cx="4274726" cy="219604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28700" y="1028700"/>
            <a:ext cx="16230600" cy="8229600"/>
          </a:xfrm>
          <a:custGeom>
            <a:avLst/>
            <a:gdLst/>
            <a:ahLst/>
            <a:cxnLst/>
            <a:rect r="r" b="b" t="t" l="l"/>
            <a:pathLst>
              <a:path h="8229600" w="16230600">
                <a:moveTo>
                  <a:pt x="0" y="0"/>
                </a:moveTo>
                <a:lnTo>
                  <a:pt x="16230600" y="0"/>
                </a:lnTo>
                <a:lnTo>
                  <a:pt x="16230600" y="8229600"/>
                </a:lnTo>
                <a:lnTo>
                  <a:pt x="0" y="8229600"/>
                </a:lnTo>
                <a:lnTo>
                  <a:pt x="0" y="0"/>
                </a:lnTo>
                <a:close/>
              </a:path>
            </a:pathLst>
          </a:custGeom>
          <a:blipFill>
            <a:blip r:embed="rId2">
              <a:alphaModFix amt="6000"/>
            </a:blip>
            <a:stretch>
              <a:fillRect l="0" t="-12808" r="0" b="-18590"/>
            </a:stretch>
          </a:blipFill>
        </p:spPr>
      </p:sp>
      <p:grpSp>
        <p:nvGrpSpPr>
          <p:cNvPr name="Group 6" id="6"/>
          <p:cNvGrpSpPr/>
          <p:nvPr/>
        </p:nvGrpSpPr>
        <p:grpSpPr>
          <a:xfrm rot="0">
            <a:off x="4199169" y="3762611"/>
            <a:ext cx="9889661" cy="3724961"/>
            <a:chOff x="0" y="0"/>
            <a:chExt cx="2604685" cy="981060"/>
          </a:xfrm>
        </p:grpSpPr>
        <p:sp>
          <p:nvSpPr>
            <p:cNvPr name="Freeform 7" id="7"/>
            <p:cNvSpPr/>
            <p:nvPr/>
          </p:nvSpPr>
          <p:spPr>
            <a:xfrm flipH="false" flipV="false" rot="0">
              <a:off x="0" y="0"/>
              <a:ext cx="2604684" cy="981060"/>
            </a:xfrm>
            <a:custGeom>
              <a:avLst/>
              <a:gdLst/>
              <a:ahLst/>
              <a:cxnLst/>
              <a:rect r="r" b="b" t="t" l="l"/>
              <a:pathLst>
                <a:path h="981060" w="2604684">
                  <a:moveTo>
                    <a:pt x="39924" y="0"/>
                  </a:moveTo>
                  <a:lnTo>
                    <a:pt x="2564760" y="0"/>
                  </a:lnTo>
                  <a:cubicBezTo>
                    <a:pt x="2586810" y="0"/>
                    <a:pt x="2604684" y="17875"/>
                    <a:pt x="2604684" y="39924"/>
                  </a:cubicBezTo>
                  <a:lnTo>
                    <a:pt x="2604684" y="941135"/>
                  </a:lnTo>
                  <a:cubicBezTo>
                    <a:pt x="2604684" y="963185"/>
                    <a:pt x="2586810" y="981060"/>
                    <a:pt x="2564760" y="981060"/>
                  </a:cubicBezTo>
                  <a:lnTo>
                    <a:pt x="39924" y="981060"/>
                  </a:lnTo>
                  <a:cubicBezTo>
                    <a:pt x="17875" y="981060"/>
                    <a:pt x="0" y="963185"/>
                    <a:pt x="0" y="941135"/>
                  </a:cubicBezTo>
                  <a:lnTo>
                    <a:pt x="0" y="39924"/>
                  </a:lnTo>
                  <a:cubicBezTo>
                    <a:pt x="0" y="17875"/>
                    <a:pt x="17875" y="0"/>
                    <a:pt x="39924" y="0"/>
                  </a:cubicBezTo>
                  <a:close/>
                </a:path>
              </a:pathLst>
            </a:custGeom>
            <a:solidFill>
              <a:srgbClr val="3B425E"/>
            </a:solidFill>
          </p:spPr>
        </p:sp>
        <p:sp>
          <p:nvSpPr>
            <p:cNvPr name="TextBox 8" id="8"/>
            <p:cNvSpPr txBox="true"/>
            <p:nvPr/>
          </p:nvSpPr>
          <p:spPr>
            <a:xfrm>
              <a:off x="0" y="-28575"/>
              <a:ext cx="2604685" cy="1009635"/>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0" y="0"/>
            <a:ext cx="4702328" cy="5376883"/>
          </a:xfrm>
          <a:custGeom>
            <a:avLst/>
            <a:gdLst/>
            <a:ahLst/>
            <a:cxnLst/>
            <a:rect r="r" b="b" t="t" l="l"/>
            <a:pathLst>
              <a:path h="5376883" w="4702328">
                <a:moveTo>
                  <a:pt x="0" y="0"/>
                </a:moveTo>
                <a:lnTo>
                  <a:pt x="4702328" y="0"/>
                </a:lnTo>
                <a:lnTo>
                  <a:pt x="4702328" y="5376883"/>
                </a:lnTo>
                <a:lnTo>
                  <a:pt x="0" y="53768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true" flipV="true" rot="0">
            <a:off x="13667657" y="5143500"/>
            <a:ext cx="4620343" cy="5283136"/>
          </a:xfrm>
          <a:custGeom>
            <a:avLst/>
            <a:gdLst/>
            <a:ahLst/>
            <a:cxnLst/>
            <a:rect r="r" b="b" t="t" l="l"/>
            <a:pathLst>
              <a:path h="5283136" w="4620343">
                <a:moveTo>
                  <a:pt x="4620343" y="5283136"/>
                </a:moveTo>
                <a:lnTo>
                  <a:pt x="0" y="5283136"/>
                </a:lnTo>
                <a:lnTo>
                  <a:pt x="0" y="0"/>
                </a:lnTo>
                <a:lnTo>
                  <a:pt x="4620343" y="0"/>
                </a:lnTo>
                <a:lnTo>
                  <a:pt x="4620343" y="5283136"/>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1" id="11"/>
          <p:cNvSpPr txBox="true"/>
          <p:nvPr/>
        </p:nvSpPr>
        <p:spPr>
          <a:xfrm rot="0">
            <a:off x="4199169" y="3971657"/>
            <a:ext cx="9889661" cy="3135418"/>
          </a:xfrm>
          <a:prstGeom prst="rect">
            <a:avLst/>
          </a:prstGeom>
        </p:spPr>
        <p:txBody>
          <a:bodyPr anchor="t" rtlCol="false" tIns="0" lIns="0" bIns="0" rIns="0">
            <a:spAutoFit/>
          </a:bodyPr>
          <a:lstStyle/>
          <a:p>
            <a:pPr algn="ctr">
              <a:lnSpc>
                <a:spcPts val="12627"/>
              </a:lnSpc>
              <a:spcBef>
                <a:spcPct val="0"/>
              </a:spcBef>
            </a:pPr>
            <a:r>
              <a:rPr lang="en-US" sz="9019">
                <a:solidFill>
                  <a:srgbClr val="FFFFFF"/>
                </a:solidFill>
                <a:latin typeface="League Spartan"/>
                <a:ea typeface="League Spartan"/>
                <a:cs typeface="League Spartan"/>
                <a:sym typeface="League Spartan"/>
              </a:rPr>
              <a:t>WEBSITE CRUD WITH CANVA AI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3B425E"/>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E0EAFF"/>
            </a:solidFill>
          </p:spPr>
        </p:sp>
        <p:sp>
          <p:nvSpPr>
            <p:cNvPr name="TextBox 4" id="4"/>
            <p:cNvSpPr txBox="true"/>
            <p:nvPr/>
          </p:nvSpPr>
          <p:spPr>
            <a:xfrm>
              <a:off x="0" y="-28575"/>
              <a:ext cx="4274726" cy="219604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28700" y="1028700"/>
            <a:ext cx="16230600" cy="8229600"/>
          </a:xfrm>
          <a:custGeom>
            <a:avLst/>
            <a:gdLst/>
            <a:ahLst/>
            <a:cxnLst/>
            <a:rect r="r" b="b" t="t" l="l"/>
            <a:pathLst>
              <a:path h="8229600" w="16230600">
                <a:moveTo>
                  <a:pt x="0" y="0"/>
                </a:moveTo>
                <a:lnTo>
                  <a:pt x="16230600" y="0"/>
                </a:lnTo>
                <a:lnTo>
                  <a:pt x="16230600" y="8229600"/>
                </a:lnTo>
                <a:lnTo>
                  <a:pt x="0" y="8229600"/>
                </a:lnTo>
                <a:lnTo>
                  <a:pt x="0" y="0"/>
                </a:lnTo>
                <a:close/>
              </a:path>
            </a:pathLst>
          </a:custGeom>
          <a:blipFill>
            <a:blip r:embed="rId2">
              <a:alphaModFix amt="5000"/>
            </a:blip>
            <a:stretch>
              <a:fillRect l="0" t="-12808" r="0" b="-18590"/>
            </a:stretch>
          </a:blipFill>
        </p:spPr>
      </p:sp>
      <p:grpSp>
        <p:nvGrpSpPr>
          <p:cNvPr name="Group 6" id="6"/>
          <p:cNvGrpSpPr/>
          <p:nvPr/>
        </p:nvGrpSpPr>
        <p:grpSpPr>
          <a:xfrm rot="0">
            <a:off x="3595225" y="1394215"/>
            <a:ext cx="11097550" cy="1283843"/>
            <a:chOff x="0" y="0"/>
            <a:chExt cx="2922812" cy="338131"/>
          </a:xfrm>
        </p:grpSpPr>
        <p:sp>
          <p:nvSpPr>
            <p:cNvPr name="Freeform 7" id="7"/>
            <p:cNvSpPr/>
            <p:nvPr/>
          </p:nvSpPr>
          <p:spPr>
            <a:xfrm flipH="false" flipV="false" rot="0">
              <a:off x="0" y="0"/>
              <a:ext cx="2922812" cy="338131"/>
            </a:xfrm>
            <a:custGeom>
              <a:avLst/>
              <a:gdLst/>
              <a:ahLst/>
              <a:cxnLst/>
              <a:rect r="r" b="b" t="t" l="l"/>
              <a:pathLst>
                <a:path h="338131" w="2922812">
                  <a:moveTo>
                    <a:pt x="35579" y="0"/>
                  </a:moveTo>
                  <a:lnTo>
                    <a:pt x="2887233" y="0"/>
                  </a:lnTo>
                  <a:cubicBezTo>
                    <a:pt x="2896669" y="0"/>
                    <a:pt x="2905718" y="3748"/>
                    <a:pt x="2912391" y="10421"/>
                  </a:cubicBezTo>
                  <a:cubicBezTo>
                    <a:pt x="2919063" y="17093"/>
                    <a:pt x="2922812" y="26143"/>
                    <a:pt x="2922812" y="35579"/>
                  </a:cubicBezTo>
                  <a:lnTo>
                    <a:pt x="2922812" y="302553"/>
                  </a:lnTo>
                  <a:cubicBezTo>
                    <a:pt x="2922812" y="311989"/>
                    <a:pt x="2919063" y="321038"/>
                    <a:pt x="2912391" y="327711"/>
                  </a:cubicBezTo>
                  <a:cubicBezTo>
                    <a:pt x="2905718" y="334383"/>
                    <a:pt x="2896669" y="338131"/>
                    <a:pt x="2887233" y="338131"/>
                  </a:cubicBezTo>
                  <a:lnTo>
                    <a:pt x="35579" y="338131"/>
                  </a:lnTo>
                  <a:cubicBezTo>
                    <a:pt x="26143" y="338131"/>
                    <a:pt x="17093" y="334383"/>
                    <a:pt x="10421" y="327711"/>
                  </a:cubicBezTo>
                  <a:cubicBezTo>
                    <a:pt x="3748" y="321038"/>
                    <a:pt x="0" y="311989"/>
                    <a:pt x="0" y="302553"/>
                  </a:cubicBezTo>
                  <a:lnTo>
                    <a:pt x="0" y="35579"/>
                  </a:lnTo>
                  <a:cubicBezTo>
                    <a:pt x="0" y="26143"/>
                    <a:pt x="3748" y="17093"/>
                    <a:pt x="10421" y="10421"/>
                  </a:cubicBezTo>
                  <a:cubicBezTo>
                    <a:pt x="17093" y="3748"/>
                    <a:pt x="26143" y="0"/>
                    <a:pt x="35579" y="0"/>
                  </a:cubicBezTo>
                  <a:close/>
                </a:path>
              </a:pathLst>
            </a:custGeom>
            <a:solidFill>
              <a:srgbClr val="3B425E"/>
            </a:solidFill>
          </p:spPr>
        </p:sp>
        <p:sp>
          <p:nvSpPr>
            <p:cNvPr name="TextBox 8" id="8"/>
            <p:cNvSpPr txBox="true"/>
            <p:nvPr/>
          </p:nvSpPr>
          <p:spPr>
            <a:xfrm>
              <a:off x="0" y="-95250"/>
              <a:ext cx="2922812" cy="433381"/>
            </a:xfrm>
            <a:prstGeom prst="rect">
              <a:avLst/>
            </a:prstGeom>
          </p:spPr>
          <p:txBody>
            <a:bodyPr anchor="ctr" rtlCol="false" tIns="12700" lIns="12700" bIns="12700" rIns="12700"/>
            <a:lstStyle/>
            <a:p>
              <a:pPr algn="ctr">
                <a:lnSpc>
                  <a:spcPts val="7699"/>
                </a:lnSpc>
              </a:pPr>
            </a:p>
          </p:txBody>
        </p:sp>
      </p:grpSp>
      <p:sp>
        <p:nvSpPr>
          <p:cNvPr name="TextBox 9" id="9"/>
          <p:cNvSpPr txBox="true"/>
          <p:nvPr/>
        </p:nvSpPr>
        <p:spPr>
          <a:xfrm rot="0">
            <a:off x="3855025" y="1591637"/>
            <a:ext cx="10577950" cy="927100"/>
          </a:xfrm>
          <a:prstGeom prst="rect">
            <a:avLst/>
          </a:prstGeom>
        </p:spPr>
        <p:txBody>
          <a:bodyPr anchor="t" rtlCol="false" tIns="0" lIns="0" bIns="0" rIns="0">
            <a:spAutoFit/>
          </a:bodyPr>
          <a:lstStyle/>
          <a:p>
            <a:pPr algn="ctr">
              <a:lnSpc>
                <a:spcPts val="7699"/>
              </a:lnSpc>
              <a:spcBef>
                <a:spcPct val="0"/>
              </a:spcBef>
            </a:pPr>
            <a:r>
              <a:rPr lang="en-US" sz="5499">
                <a:solidFill>
                  <a:srgbClr val="FFFFFF"/>
                </a:solidFill>
                <a:latin typeface="League Spartan"/>
                <a:ea typeface="League Spartan"/>
                <a:cs typeface="League Spartan"/>
                <a:sym typeface="League Spartan"/>
              </a:rPr>
              <a:t>HASIL&amp;PEMBELAJARAN </a:t>
            </a:r>
          </a:p>
        </p:txBody>
      </p:sp>
      <p:sp>
        <p:nvSpPr>
          <p:cNvPr name="TextBox 10" id="10"/>
          <p:cNvSpPr txBox="true"/>
          <p:nvPr/>
        </p:nvSpPr>
        <p:spPr>
          <a:xfrm rot="0">
            <a:off x="1609046" y="3220064"/>
            <a:ext cx="15069907" cy="2574132"/>
          </a:xfrm>
          <a:prstGeom prst="rect">
            <a:avLst/>
          </a:prstGeom>
        </p:spPr>
        <p:txBody>
          <a:bodyPr anchor="t" rtlCol="false" tIns="0" lIns="0" bIns="0" rIns="0">
            <a:spAutoFit/>
          </a:bodyPr>
          <a:lstStyle/>
          <a:p>
            <a:pPr algn="just">
              <a:lnSpc>
                <a:spcPts val="5136"/>
              </a:lnSpc>
            </a:pPr>
            <a:r>
              <a:rPr lang="en-US" sz="3668">
                <a:solidFill>
                  <a:srgbClr val="000000"/>
                </a:solidFill>
                <a:latin typeface="Poppins"/>
                <a:ea typeface="Poppins"/>
                <a:cs typeface="Poppins"/>
                <a:sym typeface="Poppins"/>
              </a:rPr>
              <a:t>●Peningkatan promosi online, terlihat dari bertambahnya jumlah pelanggan yang mengetahui usaha melalui website.</a:t>
            </a:r>
          </a:p>
          <a:p>
            <a:pPr algn="just">
              <a:lnSpc>
                <a:spcPts val="5136"/>
              </a:lnSpc>
              <a:spcBef>
                <a:spcPct val="0"/>
              </a:spcBef>
            </a:pPr>
            <a:r>
              <a:rPr lang="en-US" sz="3668">
                <a:solidFill>
                  <a:srgbClr val="000000"/>
                </a:solidFill>
                <a:latin typeface="Poppins"/>
                <a:ea typeface="Poppins"/>
                <a:cs typeface="Poppins"/>
                <a:sym typeface="Poppins"/>
              </a:rPr>
              <a:t>●Website berjalan dengan baik, dapat diakses menggunakan domain uji coba, dan menampilkan informasi dengan cepat.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3B425E"/>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E0EAFF"/>
            </a:solidFill>
          </p:spPr>
        </p:sp>
        <p:sp>
          <p:nvSpPr>
            <p:cNvPr name="TextBox 4" id="4"/>
            <p:cNvSpPr txBox="true"/>
            <p:nvPr/>
          </p:nvSpPr>
          <p:spPr>
            <a:xfrm>
              <a:off x="0" y="-28575"/>
              <a:ext cx="4274726" cy="219604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28700" y="1028700"/>
            <a:ext cx="16230600" cy="8229600"/>
          </a:xfrm>
          <a:custGeom>
            <a:avLst/>
            <a:gdLst/>
            <a:ahLst/>
            <a:cxnLst/>
            <a:rect r="r" b="b" t="t" l="l"/>
            <a:pathLst>
              <a:path h="8229600" w="16230600">
                <a:moveTo>
                  <a:pt x="0" y="0"/>
                </a:moveTo>
                <a:lnTo>
                  <a:pt x="16230600" y="0"/>
                </a:lnTo>
                <a:lnTo>
                  <a:pt x="16230600" y="8229600"/>
                </a:lnTo>
                <a:lnTo>
                  <a:pt x="0" y="8229600"/>
                </a:lnTo>
                <a:lnTo>
                  <a:pt x="0" y="0"/>
                </a:lnTo>
                <a:close/>
              </a:path>
            </a:pathLst>
          </a:custGeom>
          <a:blipFill>
            <a:blip r:embed="rId2">
              <a:alphaModFix amt="5000"/>
            </a:blip>
            <a:stretch>
              <a:fillRect l="0" t="-12808" r="0" b="-18590"/>
            </a:stretch>
          </a:blipFill>
        </p:spPr>
      </p:sp>
      <p:grpSp>
        <p:nvGrpSpPr>
          <p:cNvPr name="Group 6" id="6"/>
          <p:cNvGrpSpPr/>
          <p:nvPr/>
        </p:nvGrpSpPr>
        <p:grpSpPr>
          <a:xfrm rot="0">
            <a:off x="3595225" y="1394215"/>
            <a:ext cx="11097550" cy="1283843"/>
            <a:chOff x="0" y="0"/>
            <a:chExt cx="2922812" cy="338131"/>
          </a:xfrm>
        </p:grpSpPr>
        <p:sp>
          <p:nvSpPr>
            <p:cNvPr name="Freeform 7" id="7"/>
            <p:cNvSpPr/>
            <p:nvPr/>
          </p:nvSpPr>
          <p:spPr>
            <a:xfrm flipH="false" flipV="false" rot="0">
              <a:off x="0" y="0"/>
              <a:ext cx="2922812" cy="338131"/>
            </a:xfrm>
            <a:custGeom>
              <a:avLst/>
              <a:gdLst/>
              <a:ahLst/>
              <a:cxnLst/>
              <a:rect r="r" b="b" t="t" l="l"/>
              <a:pathLst>
                <a:path h="338131" w="2922812">
                  <a:moveTo>
                    <a:pt x="35579" y="0"/>
                  </a:moveTo>
                  <a:lnTo>
                    <a:pt x="2887233" y="0"/>
                  </a:lnTo>
                  <a:cubicBezTo>
                    <a:pt x="2896669" y="0"/>
                    <a:pt x="2905718" y="3748"/>
                    <a:pt x="2912391" y="10421"/>
                  </a:cubicBezTo>
                  <a:cubicBezTo>
                    <a:pt x="2919063" y="17093"/>
                    <a:pt x="2922812" y="26143"/>
                    <a:pt x="2922812" y="35579"/>
                  </a:cubicBezTo>
                  <a:lnTo>
                    <a:pt x="2922812" y="302553"/>
                  </a:lnTo>
                  <a:cubicBezTo>
                    <a:pt x="2922812" y="311989"/>
                    <a:pt x="2919063" y="321038"/>
                    <a:pt x="2912391" y="327711"/>
                  </a:cubicBezTo>
                  <a:cubicBezTo>
                    <a:pt x="2905718" y="334383"/>
                    <a:pt x="2896669" y="338131"/>
                    <a:pt x="2887233" y="338131"/>
                  </a:cubicBezTo>
                  <a:lnTo>
                    <a:pt x="35579" y="338131"/>
                  </a:lnTo>
                  <a:cubicBezTo>
                    <a:pt x="26143" y="338131"/>
                    <a:pt x="17093" y="334383"/>
                    <a:pt x="10421" y="327711"/>
                  </a:cubicBezTo>
                  <a:cubicBezTo>
                    <a:pt x="3748" y="321038"/>
                    <a:pt x="0" y="311989"/>
                    <a:pt x="0" y="302553"/>
                  </a:cubicBezTo>
                  <a:lnTo>
                    <a:pt x="0" y="35579"/>
                  </a:lnTo>
                  <a:cubicBezTo>
                    <a:pt x="0" y="26143"/>
                    <a:pt x="3748" y="17093"/>
                    <a:pt x="10421" y="10421"/>
                  </a:cubicBezTo>
                  <a:cubicBezTo>
                    <a:pt x="17093" y="3748"/>
                    <a:pt x="26143" y="0"/>
                    <a:pt x="35579" y="0"/>
                  </a:cubicBezTo>
                  <a:close/>
                </a:path>
              </a:pathLst>
            </a:custGeom>
            <a:solidFill>
              <a:srgbClr val="3B425E"/>
            </a:solidFill>
          </p:spPr>
        </p:sp>
        <p:sp>
          <p:nvSpPr>
            <p:cNvPr name="TextBox 8" id="8"/>
            <p:cNvSpPr txBox="true"/>
            <p:nvPr/>
          </p:nvSpPr>
          <p:spPr>
            <a:xfrm>
              <a:off x="0" y="-95250"/>
              <a:ext cx="2922812" cy="433381"/>
            </a:xfrm>
            <a:prstGeom prst="rect">
              <a:avLst/>
            </a:prstGeom>
          </p:spPr>
          <p:txBody>
            <a:bodyPr anchor="ctr" rtlCol="false" tIns="12700" lIns="12700" bIns="12700" rIns="12700"/>
            <a:lstStyle/>
            <a:p>
              <a:pPr algn="ctr">
                <a:lnSpc>
                  <a:spcPts val="7699"/>
                </a:lnSpc>
              </a:pPr>
            </a:p>
          </p:txBody>
        </p:sp>
      </p:grpSp>
      <p:sp>
        <p:nvSpPr>
          <p:cNvPr name="TextBox 9" id="9"/>
          <p:cNvSpPr txBox="true"/>
          <p:nvPr/>
        </p:nvSpPr>
        <p:spPr>
          <a:xfrm rot="0">
            <a:off x="3855025" y="1591637"/>
            <a:ext cx="10577950" cy="927100"/>
          </a:xfrm>
          <a:prstGeom prst="rect">
            <a:avLst/>
          </a:prstGeom>
        </p:spPr>
        <p:txBody>
          <a:bodyPr anchor="t" rtlCol="false" tIns="0" lIns="0" bIns="0" rIns="0">
            <a:spAutoFit/>
          </a:bodyPr>
          <a:lstStyle/>
          <a:p>
            <a:pPr algn="ctr">
              <a:lnSpc>
                <a:spcPts val="7699"/>
              </a:lnSpc>
              <a:spcBef>
                <a:spcPct val="0"/>
              </a:spcBef>
            </a:pPr>
            <a:r>
              <a:rPr lang="en-US" sz="5499">
                <a:solidFill>
                  <a:srgbClr val="FFFFFF"/>
                </a:solidFill>
                <a:latin typeface="League Spartan"/>
                <a:ea typeface="League Spartan"/>
                <a:cs typeface="League Spartan"/>
                <a:sym typeface="League Spartan"/>
              </a:rPr>
              <a:t>KENDALA DAN SOLUSI</a:t>
            </a:r>
          </a:p>
        </p:txBody>
      </p:sp>
      <p:sp>
        <p:nvSpPr>
          <p:cNvPr name="TextBox 10" id="10"/>
          <p:cNvSpPr txBox="true"/>
          <p:nvPr/>
        </p:nvSpPr>
        <p:spPr>
          <a:xfrm rot="0">
            <a:off x="1736486" y="3145357"/>
            <a:ext cx="14916569" cy="4006665"/>
          </a:xfrm>
          <a:prstGeom prst="rect">
            <a:avLst/>
          </a:prstGeom>
        </p:spPr>
        <p:txBody>
          <a:bodyPr anchor="t" rtlCol="false" tIns="0" lIns="0" bIns="0" rIns="0">
            <a:spAutoFit/>
          </a:bodyPr>
          <a:lstStyle/>
          <a:p>
            <a:pPr algn="just">
              <a:lnSpc>
                <a:spcPts val="5343"/>
              </a:lnSpc>
            </a:pPr>
            <a:r>
              <a:rPr lang="en-US" sz="3816">
                <a:solidFill>
                  <a:srgbClr val="000000"/>
                </a:solidFill>
                <a:latin typeface="Poppins"/>
                <a:ea typeface="Poppins"/>
                <a:cs typeface="Poppins"/>
                <a:sym typeface="Poppins"/>
              </a:rPr>
              <a:t>○ Kesulitan upload website </a:t>
            </a:r>
          </a:p>
          <a:p>
            <a:pPr algn="just">
              <a:lnSpc>
                <a:spcPts val="5343"/>
              </a:lnSpc>
            </a:pPr>
            <a:r>
              <a:rPr lang="en-US" sz="3816">
                <a:solidFill>
                  <a:srgbClr val="000000"/>
                </a:solidFill>
                <a:latin typeface="Poppins"/>
                <a:ea typeface="Poppins"/>
                <a:cs typeface="Poppins"/>
                <a:sym typeface="Poppins"/>
              </a:rPr>
              <a:t>□solusi gunakan github pages,netflity,varcel atau cloudflare pages untuk proses otomatis</a:t>
            </a:r>
          </a:p>
          <a:p>
            <a:pPr algn="just">
              <a:lnSpc>
                <a:spcPts val="5343"/>
              </a:lnSpc>
            </a:pPr>
            <a:r>
              <a:rPr lang="en-US" sz="3816">
                <a:solidFill>
                  <a:srgbClr val="000000"/>
                </a:solidFill>
                <a:latin typeface="Poppins"/>
                <a:ea typeface="Poppins"/>
                <a:cs typeface="Poppins"/>
                <a:sym typeface="Poppins"/>
              </a:rPr>
              <a:t>○server down/eror 500</a:t>
            </a:r>
          </a:p>
          <a:p>
            <a:pPr algn="just">
              <a:lnSpc>
                <a:spcPts val="5343"/>
              </a:lnSpc>
              <a:spcBef>
                <a:spcPct val="0"/>
              </a:spcBef>
            </a:pPr>
            <a:r>
              <a:rPr lang="en-US" sz="3816">
                <a:solidFill>
                  <a:srgbClr val="000000"/>
                </a:solidFill>
                <a:latin typeface="Poppins"/>
                <a:ea typeface="Poppins"/>
                <a:cs typeface="Poppins"/>
                <a:sym typeface="Poppins"/>
              </a:rPr>
              <a:t>□periksa error log,gunakan server monitoring (uptime Robot New Relic).</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3B425E"/>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E0EAFF"/>
            </a:solidFill>
          </p:spPr>
        </p:sp>
        <p:sp>
          <p:nvSpPr>
            <p:cNvPr name="TextBox 4" id="4"/>
            <p:cNvSpPr txBox="true"/>
            <p:nvPr/>
          </p:nvSpPr>
          <p:spPr>
            <a:xfrm>
              <a:off x="0" y="-28575"/>
              <a:ext cx="4274726" cy="219604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28700" y="1028700"/>
            <a:ext cx="16230600" cy="8229600"/>
          </a:xfrm>
          <a:custGeom>
            <a:avLst/>
            <a:gdLst/>
            <a:ahLst/>
            <a:cxnLst/>
            <a:rect r="r" b="b" t="t" l="l"/>
            <a:pathLst>
              <a:path h="8229600" w="16230600">
                <a:moveTo>
                  <a:pt x="0" y="0"/>
                </a:moveTo>
                <a:lnTo>
                  <a:pt x="16230600" y="0"/>
                </a:lnTo>
                <a:lnTo>
                  <a:pt x="16230600" y="8229600"/>
                </a:lnTo>
                <a:lnTo>
                  <a:pt x="0" y="8229600"/>
                </a:lnTo>
                <a:lnTo>
                  <a:pt x="0" y="0"/>
                </a:lnTo>
                <a:close/>
              </a:path>
            </a:pathLst>
          </a:custGeom>
          <a:blipFill>
            <a:blip r:embed="rId2">
              <a:alphaModFix amt="5000"/>
            </a:blip>
            <a:stretch>
              <a:fillRect l="0" t="-12808" r="0" b="-18590"/>
            </a:stretch>
          </a:blipFill>
        </p:spPr>
      </p:sp>
      <p:grpSp>
        <p:nvGrpSpPr>
          <p:cNvPr name="Group 6" id="6"/>
          <p:cNvGrpSpPr/>
          <p:nvPr/>
        </p:nvGrpSpPr>
        <p:grpSpPr>
          <a:xfrm rot="0">
            <a:off x="3595225" y="1394215"/>
            <a:ext cx="11097550" cy="1283843"/>
            <a:chOff x="0" y="0"/>
            <a:chExt cx="2922812" cy="338131"/>
          </a:xfrm>
        </p:grpSpPr>
        <p:sp>
          <p:nvSpPr>
            <p:cNvPr name="Freeform 7" id="7"/>
            <p:cNvSpPr/>
            <p:nvPr/>
          </p:nvSpPr>
          <p:spPr>
            <a:xfrm flipH="false" flipV="false" rot="0">
              <a:off x="0" y="0"/>
              <a:ext cx="2922812" cy="338131"/>
            </a:xfrm>
            <a:custGeom>
              <a:avLst/>
              <a:gdLst/>
              <a:ahLst/>
              <a:cxnLst/>
              <a:rect r="r" b="b" t="t" l="l"/>
              <a:pathLst>
                <a:path h="338131" w="2922812">
                  <a:moveTo>
                    <a:pt x="35579" y="0"/>
                  </a:moveTo>
                  <a:lnTo>
                    <a:pt x="2887233" y="0"/>
                  </a:lnTo>
                  <a:cubicBezTo>
                    <a:pt x="2896669" y="0"/>
                    <a:pt x="2905718" y="3748"/>
                    <a:pt x="2912391" y="10421"/>
                  </a:cubicBezTo>
                  <a:cubicBezTo>
                    <a:pt x="2919063" y="17093"/>
                    <a:pt x="2922812" y="26143"/>
                    <a:pt x="2922812" y="35579"/>
                  </a:cubicBezTo>
                  <a:lnTo>
                    <a:pt x="2922812" y="302553"/>
                  </a:lnTo>
                  <a:cubicBezTo>
                    <a:pt x="2922812" y="311989"/>
                    <a:pt x="2919063" y="321038"/>
                    <a:pt x="2912391" y="327711"/>
                  </a:cubicBezTo>
                  <a:cubicBezTo>
                    <a:pt x="2905718" y="334383"/>
                    <a:pt x="2896669" y="338131"/>
                    <a:pt x="2887233" y="338131"/>
                  </a:cubicBezTo>
                  <a:lnTo>
                    <a:pt x="35579" y="338131"/>
                  </a:lnTo>
                  <a:cubicBezTo>
                    <a:pt x="26143" y="338131"/>
                    <a:pt x="17093" y="334383"/>
                    <a:pt x="10421" y="327711"/>
                  </a:cubicBezTo>
                  <a:cubicBezTo>
                    <a:pt x="3748" y="321038"/>
                    <a:pt x="0" y="311989"/>
                    <a:pt x="0" y="302553"/>
                  </a:cubicBezTo>
                  <a:lnTo>
                    <a:pt x="0" y="35579"/>
                  </a:lnTo>
                  <a:cubicBezTo>
                    <a:pt x="0" y="26143"/>
                    <a:pt x="3748" y="17093"/>
                    <a:pt x="10421" y="10421"/>
                  </a:cubicBezTo>
                  <a:cubicBezTo>
                    <a:pt x="17093" y="3748"/>
                    <a:pt x="26143" y="0"/>
                    <a:pt x="35579" y="0"/>
                  </a:cubicBezTo>
                  <a:close/>
                </a:path>
              </a:pathLst>
            </a:custGeom>
            <a:solidFill>
              <a:srgbClr val="3B425E"/>
            </a:solidFill>
          </p:spPr>
        </p:sp>
        <p:sp>
          <p:nvSpPr>
            <p:cNvPr name="TextBox 8" id="8"/>
            <p:cNvSpPr txBox="true"/>
            <p:nvPr/>
          </p:nvSpPr>
          <p:spPr>
            <a:xfrm>
              <a:off x="0" y="-95250"/>
              <a:ext cx="2922812" cy="433381"/>
            </a:xfrm>
            <a:prstGeom prst="rect">
              <a:avLst/>
            </a:prstGeom>
          </p:spPr>
          <p:txBody>
            <a:bodyPr anchor="ctr" rtlCol="false" tIns="12700" lIns="12700" bIns="12700" rIns="12700"/>
            <a:lstStyle/>
            <a:p>
              <a:pPr algn="ctr">
                <a:lnSpc>
                  <a:spcPts val="7699"/>
                </a:lnSpc>
              </a:pPr>
            </a:p>
          </p:txBody>
        </p:sp>
      </p:grpSp>
      <p:sp>
        <p:nvSpPr>
          <p:cNvPr name="TextBox 9" id="9"/>
          <p:cNvSpPr txBox="true"/>
          <p:nvPr/>
        </p:nvSpPr>
        <p:spPr>
          <a:xfrm rot="0">
            <a:off x="3855025" y="1591637"/>
            <a:ext cx="10577950" cy="927100"/>
          </a:xfrm>
          <a:prstGeom prst="rect">
            <a:avLst/>
          </a:prstGeom>
        </p:spPr>
        <p:txBody>
          <a:bodyPr anchor="t" rtlCol="false" tIns="0" lIns="0" bIns="0" rIns="0">
            <a:spAutoFit/>
          </a:bodyPr>
          <a:lstStyle/>
          <a:p>
            <a:pPr algn="ctr">
              <a:lnSpc>
                <a:spcPts val="7699"/>
              </a:lnSpc>
              <a:spcBef>
                <a:spcPct val="0"/>
              </a:spcBef>
            </a:pPr>
            <a:r>
              <a:rPr lang="en-US" sz="5499">
                <a:solidFill>
                  <a:srgbClr val="FFFFFF"/>
                </a:solidFill>
                <a:latin typeface="League Spartan"/>
                <a:ea typeface="League Spartan"/>
                <a:cs typeface="League Spartan"/>
                <a:sym typeface="League Spartan"/>
              </a:rPr>
              <a:t>KESIMPULAN</a:t>
            </a:r>
          </a:p>
        </p:txBody>
      </p:sp>
      <p:sp>
        <p:nvSpPr>
          <p:cNvPr name="TextBox 10" id="10"/>
          <p:cNvSpPr txBox="true"/>
          <p:nvPr/>
        </p:nvSpPr>
        <p:spPr>
          <a:xfrm rot="0">
            <a:off x="1639284" y="2915252"/>
            <a:ext cx="15009432" cy="4342196"/>
          </a:xfrm>
          <a:prstGeom prst="rect">
            <a:avLst/>
          </a:prstGeom>
        </p:spPr>
        <p:txBody>
          <a:bodyPr anchor="t" rtlCol="false" tIns="0" lIns="0" bIns="0" rIns="0">
            <a:spAutoFit/>
          </a:bodyPr>
          <a:lstStyle/>
          <a:p>
            <a:pPr algn="just">
              <a:lnSpc>
                <a:spcPts val="5789"/>
              </a:lnSpc>
              <a:spcBef>
                <a:spcPct val="0"/>
              </a:spcBef>
            </a:pPr>
            <a:r>
              <a:rPr lang="en-US" sz="4135">
                <a:solidFill>
                  <a:srgbClr val="000000"/>
                </a:solidFill>
                <a:latin typeface="Poppins"/>
                <a:ea typeface="Poppins"/>
                <a:cs typeface="Poppins"/>
                <a:sym typeface="Poppins"/>
              </a:rPr>
              <a:t>proyek CRUD dengan Canva AI menunjukkan bahwa AI dapat mempermudah pembuatan tampilan dan dokumentasi proyek. CRUD membantu memahami pengelolaan data, sedangkan Canva AI memudahkan visualisasi hasil, sehingga proyek lebih efisien dan menarik.</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3B425E"/>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E0EAFF"/>
            </a:solidFill>
          </p:spPr>
        </p:sp>
        <p:sp>
          <p:nvSpPr>
            <p:cNvPr name="TextBox 4" id="4"/>
            <p:cNvSpPr txBox="true"/>
            <p:nvPr/>
          </p:nvSpPr>
          <p:spPr>
            <a:xfrm>
              <a:off x="0" y="-28575"/>
              <a:ext cx="4274726" cy="219604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28700" y="1028700"/>
            <a:ext cx="16230600" cy="8229600"/>
          </a:xfrm>
          <a:custGeom>
            <a:avLst/>
            <a:gdLst/>
            <a:ahLst/>
            <a:cxnLst/>
            <a:rect r="r" b="b" t="t" l="l"/>
            <a:pathLst>
              <a:path h="8229600" w="16230600">
                <a:moveTo>
                  <a:pt x="0" y="0"/>
                </a:moveTo>
                <a:lnTo>
                  <a:pt x="16230600" y="0"/>
                </a:lnTo>
                <a:lnTo>
                  <a:pt x="16230600" y="8229600"/>
                </a:lnTo>
                <a:lnTo>
                  <a:pt x="0" y="8229600"/>
                </a:lnTo>
                <a:lnTo>
                  <a:pt x="0" y="0"/>
                </a:lnTo>
                <a:close/>
              </a:path>
            </a:pathLst>
          </a:custGeom>
          <a:blipFill>
            <a:blip r:embed="rId2">
              <a:alphaModFix amt="5000"/>
            </a:blip>
            <a:stretch>
              <a:fillRect l="0" t="-12808" r="0" b="-18590"/>
            </a:stretch>
          </a:blipFill>
        </p:spPr>
      </p:sp>
      <p:grpSp>
        <p:nvGrpSpPr>
          <p:cNvPr name="Group 6" id="6"/>
          <p:cNvGrpSpPr/>
          <p:nvPr/>
        </p:nvGrpSpPr>
        <p:grpSpPr>
          <a:xfrm rot="0">
            <a:off x="4988524" y="1696692"/>
            <a:ext cx="8310952" cy="7164984"/>
            <a:chOff x="0" y="0"/>
            <a:chExt cx="2188893" cy="1887074"/>
          </a:xfrm>
        </p:grpSpPr>
        <p:sp>
          <p:nvSpPr>
            <p:cNvPr name="Freeform 7" id="7"/>
            <p:cNvSpPr/>
            <p:nvPr/>
          </p:nvSpPr>
          <p:spPr>
            <a:xfrm flipH="false" flipV="false" rot="0">
              <a:off x="0" y="0"/>
              <a:ext cx="2188893" cy="1887074"/>
            </a:xfrm>
            <a:custGeom>
              <a:avLst/>
              <a:gdLst/>
              <a:ahLst/>
              <a:cxnLst/>
              <a:rect r="r" b="b" t="t" l="l"/>
              <a:pathLst>
                <a:path h="1887074" w="2188893">
                  <a:moveTo>
                    <a:pt x="47508" y="0"/>
                  </a:moveTo>
                  <a:lnTo>
                    <a:pt x="2141384" y="0"/>
                  </a:lnTo>
                  <a:cubicBezTo>
                    <a:pt x="2153984" y="0"/>
                    <a:pt x="2166068" y="5005"/>
                    <a:pt x="2174978" y="13915"/>
                  </a:cubicBezTo>
                  <a:cubicBezTo>
                    <a:pt x="2183887" y="22824"/>
                    <a:pt x="2188893" y="34908"/>
                    <a:pt x="2188893" y="47508"/>
                  </a:cubicBezTo>
                  <a:lnTo>
                    <a:pt x="2188893" y="1839566"/>
                  </a:lnTo>
                  <a:cubicBezTo>
                    <a:pt x="2188893" y="1852166"/>
                    <a:pt x="2183887" y="1864250"/>
                    <a:pt x="2174978" y="1873159"/>
                  </a:cubicBezTo>
                  <a:cubicBezTo>
                    <a:pt x="2166068" y="1882069"/>
                    <a:pt x="2153984" y="1887074"/>
                    <a:pt x="2141384" y="1887074"/>
                  </a:cubicBezTo>
                  <a:lnTo>
                    <a:pt x="47508" y="1887074"/>
                  </a:lnTo>
                  <a:cubicBezTo>
                    <a:pt x="34908" y="1887074"/>
                    <a:pt x="22824" y="1882069"/>
                    <a:pt x="13915" y="1873159"/>
                  </a:cubicBezTo>
                  <a:cubicBezTo>
                    <a:pt x="5005" y="1864250"/>
                    <a:pt x="0" y="1852166"/>
                    <a:pt x="0" y="1839566"/>
                  </a:cubicBezTo>
                  <a:lnTo>
                    <a:pt x="0" y="47508"/>
                  </a:lnTo>
                  <a:cubicBezTo>
                    <a:pt x="0" y="34908"/>
                    <a:pt x="5005" y="22824"/>
                    <a:pt x="13915" y="13915"/>
                  </a:cubicBezTo>
                  <a:cubicBezTo>
                    <a:pt x="22824" y="5005"/>
                    <a:pt x="34908" y="0"/>
                    <a:pt x="47508" y="0"/>
                  </a:cubicBezTo>
                  <a:close/>
                </a:path>
              </a:pathLst>
            </a:custGeom>
            <a:solidFill>
              <a:srgbClr val="3B425E"/>
            </a:solidFill>
          </p:spPr>
        </p:sp>
        <p:sp>
          <p:nvSpPr>
            <p:cNvPr name="TextBox 8" id="8"/>
            <p:cNvSpPr txBox="true"/>
            <p:nvPr/>
          </p:nvSpPr>
          <p:spPr>
            <a:xfrm>
              <a:off x="0" y="-28575"/>
              <a:ext cx="2188893" cy="1915649"/>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5393242" y="2542517"/>
            <a:ext cx="7501517" cy="2885189"/>
          </a:xfrm>
          <a:prstGeom prst="rect">
            <a:avLst/>
          </a:prstGeom>
        </p:spPr>
        <p:txBody>
          <a:bodyPr anchor="t" rtlCol="false" tIns="0" lIns="0" bIns="0" rIns="0">
            <a:spAutoFit/>
          </a:bodyPr>
          <a:lstStyle/>
          <a:p>
            <a:pPr algn="ctr">
              <a:lnSpc>
                <a:spcPts val="11598"/>
              </a:lnSpc>
            </a:pPr>
            <a:r>
              <a:rPr lang="en-US" sz="8284">
                <a:solidFill>
                  <a:srgbClr val="FFFFFF"/>
                </a:solidFill>
                <a:latin typeface="League Spartan"/>
                <a:ea typeface="League Spartan"/>
                <a:cs typeface="League Spartan"/>
                <a:sym typeface="League Spartan"/>
              </a:rPr>
              <a:t>MARI</a:t>
            </a:r>
          </a:p>
          <a:p>
            <a:pPr algn="ctr">
              <a:lnSpc>
                <a:spcPts val="11598"/>
              </a:lnSpc>
              <a:spcBef>
                <a:spcPct val="0"/>
              </a:spcBef>
            </a:pPr>
            <a:r>
              <a:rPr lang="en-US" sz="8284">
                <a:solidFill>
                  <a:srgbClr val="FFFFFF"/>
                </a:solidFill>
                <a:latin typeface="League Spartan"/>
                <a:ea typeface="League Spartan"/>
                <a:cs typeface="League Spartan"/>
                <a:sym typeface="League Spartan"/>
              </a:rPr>
              <a:t>BERDISKUSI</a:t>
            </a:r>
          </a:p>
        </p:txBody>
      </p:sp>
      <p:sp>
        <p:nvSpPr>
          <p:cNvPr name="TextBox 10" id="10"/>
          <p:cNvSpPr txBox="true"/>
          <p:nvPr/>
        </p:nvSpPr>
        <p:spPr>
          <a:xfrm rot="0">
            <a:off x="5347218" y="6435188"/>
            <a:ext cx="7593565" cy="1590675"/>
          </a:xfrm>
          <a:prstGeom prst="rect">
            <a:avLst/>
          </a:prstGeom>
        </p:spPr>
        <p:txBody>
          <a:bodyPr anchor="t" rtlCol="false" tIns="0" lIns="0" bIns="0" rIns="0">
            <a:spAutoFit/>
          </a:bodyPr>
          <a:lstStyle/>
          <a:p>
            <a:pPr algn="ctr">
              <a:lnSpc>
                <a:spcPts val="6299"/>
              </a:lnSpc>
            </a:pPr>
            <a:r>
              <a:rPr lang="en-US" b="true" sz="4500" spc="89">
                <a:solidFill>
                  <a:srgbClr val="FFFFFF"/>
                </a:solidFill>
                <a:latin typeface="Arimo Bold"/>
                <a:ea typeface="Arimo Bold"/>
                <a:cs typeface="Arimo Bold"/>
                <a:sym typeface="Arimo Bold"/>
              </a:rPr>
              <a:t>Silakan bertanya.</a:t>
            </a:r>
          </a:p>
          <a:p>
            <a:pPr algn="ctr">
              <a:lnSpc>
                <a:spcPts val="6299"/>
              </a:lnSpc>
              <a:spcBef>
                <a:spcPct val="0"/>
              </a:spcBef>
            </a:pPr>
            <a:r>
              <a:rPr lang="en-US" b="true" sz="4500" spc="89">
                <a:solidFill>
                  <a:srgbClr val="FFFFFF"/>
                </a:solidFill>
                <a:latin typeface="Arimo Bold"/>
                <a:ea typeface="Arimo Bold"/>
                <a:cs typeface="Arimo Bold"/>
                <a:sym typeface="Arimo Bold"/>
              </a:rPr>
              <a:t>Terbatas 3 pertanyaan. </a:t>
            </a:r>
          </a:p>
        </p:txBody>
      </p:sp>
      <p:sp>
        <p:nvSpPr>
          <p:cNvPr name="Freeform 11" id="11"/>
          <p:cNvSpPr/>
          <p:nvPr/>
        </p:nvSpPr>
        <p:spPr>
          <a:xfrm flipH="false" flipV="false" rot="0">
            <a:off x="46024" y="0"/>
            <a:ext cx="5342224" cy="6108572"/>
          </a:xfrm>
          <a:custGeom>
            <a:avLst/>
            <a:gdLst/>
            <a:ahLst/>
            <a:cxnLst/>
            <a:rect r="r" b="b" t="t" l="l"/>
            <a:pathLst>
              <a:path h="6108572" w="5342224">
                <a:moveTo>
                  <a:pt x="0" y="0"/>
                </a:moveTo>
                <a:lnTo>
                  <a:pt x="5342224" y="0"/>
                </a:lnTo>
                <a:lnTo>
                  <a:pt x="5342224" y="6108572"/>
                </a:lnTo>
                <a:lnTo>
                  <a:pt x="0" y="610857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true" flipV="true" rot="0">
            <a:off x="14134855" y="5625091"/>
            <a:ext cx="4199169" cy="4801545"/>
          </a:xfrm>
          <a:custGeom>
            <a:avLst/>
            <a:gdLst/>
            <a:ahLst/>
            <a:cxnLst/>
            <a:rect r="r" b="b" t="t" l="l"/>
            <a:pathLst>
              <a:path h="4801545" w="4199169">
                <a:moveTo>
                  <a:pt x="4199169" y="4801545"/>
                </a:moveTo>
                <a:lnTo>
                  <a:pt x="0" y="4801545"/>
                </a:lnTo>
                <a:lnTo>
                  <a:pt x="0" y="0"/>
                </a:lnTo>
                <a:lnTo>
                  <a:pt x="4199169" y="0"/>
                </a:lnTo>
                <a:lnTo>
                  <a:pt x="4199169" y="4801545"/>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3B425E"/>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E0EAFF"/>
            </a:solidFill>
          </p:spPr>
        </p:sp>
        <p:sp>
          <p:nvSpPr>
            <p:cNvPr name="TextBox 4" id="4"/>
            <p:cNvSpPr txBox="true"/>
            <p:nvPr/>
          </p:nvSpPr>
          <p:spPr>
            <a:xfrm>
              <a:off x="0" y="-28575"/>
              <a:ext cx="4274726" cy="219604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28700" y="1028700"/>
            <a:ext cx="16230600" cy="8229600"/>
          </a:xfrm>
          <a:custGeom>
            <a:avLst/>
            <a:gdLst/>
            <a:ahLst/>
            <a:cxnLst/>
            <a:rect r="r" b="b" t="t" l="l"/>
            <a:pathLst>
              <a:path h="8229600" w="16230600">
                <a:moveTo>
                  <a:pt x="0" y="0"/>
                </a:moveTo>
                <a:lnTo>
                  <a:pt x="16230600" y="0"/>
                </a:lnTo>
                <a:lnTo>
                  <a:pt x="16230600" y="8229600"/>
                </a:lnTo>
                <a:lnTo>
                  <a:pt x="0" y="8229600"/>
                </a:lnTo>
                <a:lnTo>
                  <a:pt x="0" y="0"/>
                </a:lnTo>
                <a:close/>
              </a:path>
            </a:pathLst>
          </a:custGeom>
          <a:blipFill>
            <a:blip r:embed="rId2">
              <a:alphaModFix amt="5000"/>
            </a:blip>
            <a:stretch>
              <a:fillRect l="0" t="-12808" r="0" b="-18590"/>
            </a:stretch>
          </a:blipFill>
        </p:spPr>
      </p:sp>
      <p:grpSp>
        <p:nvGrpSpPr>
          <p:cNvPr name="Group 6" id="6"/>
          <p:cNvGrpSpPr/>
          <p:nvPr/>
        </p:nvGrpSpPr>
        <p:grpSpPr>
          <a:xfrm rot="0">
            <a:off x="4988524" y="1696692"/>
            <a:ext cx="8310952" cy="7164984"/>
            <a:chOff x="0" y="0"/>
            <a:chExt cx="2188893" cy="1887074"/>
          </a:xfrm>
        </p:grpSpPr>
        <p:sp>
          <p:nvSpPr>
            <p:cNvPr name="Freeform 7" id="7"/>
            <p:cNvSpPr/>
            <p:nvPr/>
          </p:nvSpPr>
          <p:spPr>
            <a:xfrm flipH="false" flipV="false" rot="0">
              <a:off x="0" y="0"/>
              <a:ext cx="2188893" cy="1887074"/>
            </a:xfrm>
            <a:custGeom>
              <a:avLst/>
              <a:gdLst/>
              <a:ahLst/>
              <a:cxnLst/>
              <a:rect r="r" b="b" t="t" l="l"/>
              <a:pathLst>
                <a:path h="1887074" w="2188893">
                  <a:moveTo>
                    <a:pt x="47508" y="0"/>
                  </a:moveTo>
                  <a:lnTo>
                    <a:pt x="2141384" y="0"/>
                  </a:lnTo>
                  <a:cubicBezTo>
                    <a:pt x="2153984" y="0"/>
                    <a:pt x="2166068" y="5005"/>
                    <a:pt x="2174978" y="13915"/>
                  </a:cubicBezTo>
                  <a:cubicBezTo>
                    <a:pt x="2183887" y="22824"/>
                    <a:pt x="2188893" y="34908"/>
                    <a:pt x="2188893" y="47508"/>
                  </a:cubicBezTo>
                  <a:lnTo>
                    <a:pt x="2188893" y="1839566"/>
                  </a:lnTo>
                  <a:cubicBezTo>
                    <a:pt x="2188893" y="1852166"/>
                    <a:pt x="2183887" y="1864250"/>
                    <a:pt x="2174978" y="1873159"/>
                  </a:cubicBezTo>
                  <a:cubicBezTo>
                    <a:pt x="2166068" y="1882069"/>
                    <a:pt x="2153984" y="1887074"/>
                    <a:pt x="2141384" y="1887074"/>
                  </a:cubicBezTo>
                  <a:lnTo>
                    <a:pt x="47508" y="1887074"/>
                  </a:lnTo>
                  <a:cubicBezTo>
                    <a:pt x="34908" y="1887074"/>
                    <a:pt x="22824" y="1882069"/>
                    <a:pt x="13915" y="1873159"/>
                  </a:cubicBezTo>
                  <a:cubicBezTo>
                    <a:pt x="5005" y="1864250"/>
                    <a:pt x="0" y="1852166"/>
                    <a:pt x="0" y="1839566"/>
                  </a:cubicBezTo>
                  <a:lnTo>
                    <a:pt x="0" y="47508"/>
                  </a:lnTo>
                  <a:cubicBezTo>
                    <a:pt x="0" y="34908"/>
                    <a:pt x="5005" y="22824"/>
                    <a:pt x="13915" y="13915"/>
                  </a:cubicBezTo>
                  <a:cubicBezTo>
                    <a:pt x="22824" y="5005"/>
                    <a:pt x="34908" y="0"/>
                    <a:pt x="47508" y="0"/>
                  </a:cubicBezTo>
                  <a:close/>
                </a:path>
              </a:pathLst>
            </a:custGeom>
            <a:solidFill>
              <a:srgbClr val="3B425E"/>
            </a:solidFill>
          </p:spPr>
        </p:sp>
        <p:sp>
          <p:nvSpPr>
            <p:cNvPr name="TextBox 8" id="8"/>
            <p:cNvSpPr txBox="true"/>
            <p:nvPr/>
          </p:nvSpPr>
          <p:spPr>
            <a:xfrm>
              <a:off x="0" y="-28575"/>
              <a:ext cx="2188893" cy="1915649"/>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6648882" y="2568850"/>
            <a:ext cx="4990236" cy="3840036"/>
          </a:xfrm>
          <a:custGeom>
            <a:avLst/>
            <a:gdLst/>
            <a:ahLst/>
            <a:cxnLst/>
            <a:rect r="r" b="b" t="t" l="l"/>
            <a:pathLst>
              <a:path h="3840036" w="4990236">
                <a:moveTo>
                  <a:pt x="0" y="0"/>
                </a:moveTo>
                <a:lnTo>
                  <a:pt x="4990236" y="0"/>
                </a:lnTo>
                <a:lnTo>
                  <a:pt x="4990236" y="3840036"/>
                </a:lnTo>
                <a:lnTo>
                  <a:pt x="0" y="3840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5457386" y="6418411"/>
            <a:ext cx="7373228" cy="2195957"/>
          </a:xfrm>
          <a:prstGeom prst="rect">
            <a:avLst/>
          </a:prstGeom>
        </p:spPr>
        <p:txBody>
          <a:bodyPr anchor="t" rtlCol="false" tIns="0" lIns="0" bIns="0" rIns="0">
            <a:spAutoFit/>
          </a:bodyPr>
          <a:lstStyle/>
          <a:p>
            <a:pPr algn="ctr">
              <a:lnSpc>
                <a:spcPts val="4294"/>
              </a:lnSpc>
            </a:pPr>
            <a:r>
              <a:rPr lang="en-US" b="true" sz="3800" spc="76">
                <a:solidFill>
                  <a:srgbClr val="FFFFFF"/>
                </a:solidFill>
                <a:latin typeface="Arimo Bold"/>
                <a:ea typeface="Arimo Bold"/>
                <a:cs typeface="Arimo Bold"/>
                <a:sym typeface="Arimo Bold"/>
              </a:rPr>
              <a:t>Mohon maaf atas kekurangan dan kesalahan kami</a:t>
            </a:r>
          </a:p>
          <a:p>
            <a:pPr algn="ctr">
              <a:lnSpc>
                <a:spcPts val="4294"/>
              </a:lnSpc>
            </a:pPr>
            <a:r>
              <a:rPr lang="en-US" b="true" sz="3800" spc="76">
                <a:solidFill>
                  <a:srgbClr val="FFFFFF"/>
                </a:solidFill>
                <a:latin typeface="Arimo Bold"/>
                <a:ea typeface="Arimo Bold"/>
                <a:cs typeface="Arimo Bold"/>
                <a:sym typeface="Arimo Bold"/>
              </a:rPr>
              <a:t>AYO BELAJAR TEKNOLOGI UNTUK MASA DEPAN</a:t>
            </a:r>
          </a:p>
        </p:txBody>
      </p:sp>
      <p:sp>
        <p:nvSpPr>
          <p:cNvPr name="Freeform 11" id="11"/>
          <p:cNvSpPr/>
          <p:nvPr/>
        </p:nvSpPr>
        <p:spPr>
          <a:xfrm flipH="false" flipV="false" rot="0">
            <a:off x="46024" y="-69818"/>
            <a:ext cx="5342224" cy="6108572"/>
          </a:xfrm>
          <a:custGeom>
            <a:avLst/>
            <a:gdLst/>
            <a:ahLst/>
            <a:cxnLst/>
            <a:rect r="r" b="b" t="t" l="l"/>
            <a:pathLst>
              <a:path h="6108572" w="5342224">
                <a:moveTo>
                  <a:pt x="0" y="0"/>
                </a:moveTo>
                <a:lnTo>
                  <a:pt x="5342224" y="0"/>
                </a:lnTo>
                <a:lnTo>
                  <a:pt x="5342224" y="6108572"/>
                </a:lnTo>
                <a:lnTo>
                  <a:pt x="0" y="61085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true" flipV="true" rot="0">
            <a:off x="14134855" y="5555273"/>
            <a:ext cx="4199169" cy="4801545"/>
          </a:xfrm>
          <a:custGeom>
            <a:avLst/>
            <a:gdLst/>
            <a:ahLst/>
            <a:cxnLst/>
            <a:rect r="r" b="b" t="t" l="l"/>
            <a:pathLst>
              <a:path h="4801545" w="4199169">
                <a:moveTo>
                  <a:pt x="4199169" y="4801545"/>
                </a:moveTo>
                <a:lnTo>
                  <a:pt x="0" y="4801545"/>
                </a:lnTo>
                <a:lnTo>
                  <a:pt x="0" y="0"/>
                </a:lnTo>
                <a:lnTo>
                  <a:pt x="4199169" y="0"/>
                </a:lnTo>
                <a:lnTo>
                  <a:pt x="4199169" y="4801545"/>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3B425E"/>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E0EAFF"/>
            </a:solidFill>
          </p:spPr>
        </p:sp>
        <p:sp>
          <p:nvSpPr>
            <p:cNvPr name="TextBox 4" id="4"/>
            <p:cNvSpPr txBox="true"/>
            <p:nvPr/>
          </p:nvSpPr>
          <p:spPr>
            <a:xfrm>
              <a:off x="0" y="-28575"/>
              <a:ext cx="4274726" cy="219604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28700" y="1028700"/>
            <a:ext cx="16230600" cy="8229600"/>
          </a:xfrm>
          <a:custGeom>
            <a:avLst/>
            <a:gdLst/>
            <a:ahLst/>
            <a:cxnLst/>
            <a:rect r="r" b="b" t="t" l="l"/>
            <a:pathLst>
              <a:path h="8229600" w="16230600">
                <a:moveTo>
                  <a:pt x="0" y="0"/>
                </a:moveTo>
                <a:lnTo>
                  <a:pt x="16230600" y="0"/>
                </a:lnTo>
                <a:lnTo>
                  <a:pt x="16230600" y="8229600"/>
                </a:lnTo>
                <a:lnTo>
                  <a:pt x="0" y="8229600"/>
                </a:lnTo>
                <a:lnTo>
                  <a:pt x="0" y="0"/>
                </a:lnTo>
                <a:close/>
              </a:path>
            </a:pathLst>
          </a:custGeom>
          <a:blipFill>
            <a:blip r:embed="rId2">
              <a:alphaModFix amt="6000"/>
            </a:blip>
            <a:stretch>
              <a:fillRect l="0" t="-12808" r="0" b="-18590"/>
            </a:stretch>
          </a:blipFill>
        </p:spPr>
      </p:sp>
      <p:grpSp>
        <p:nvGrpSpPr>
          <p:cNvPr name="Group 6" id="6"/>
          <p:cNvGrpSpPr/>
          <p:nvPr/>
        </p:nvGrpSpPr>
        <p:grpSpPr>
          <a:xfrm rot="0">
            <a:off x="2992186" y="1964794"/>
            <a:ext cx="12083290" cy="6689687"/>
            <a:chOff x="0" y="0"/>
            <a:chExt cx="3182430" cy="1761893"/>
          </a:xfrm>
        </p:grpSpPr>
        <p:sp>
          <p:nvSpPr>
            <p:cNvPr name="Freeform 7" id="7"/>
            <p:cNvSpPr/>
            <p:nvPr/>
          </p:nvSpPr>
          <p:spPr>
            <a:xfrm flipH="false" flipV="false" rot="0">
              <a:off x="0" y="0"/>
              <a:ext cx="3182430" cy="1761893"/>
            </a:xfrm>
            <a:custGeom>
              <a:avLst/>
              <a:gdLst/>
              <a:ahLst/>
              <a:cxnLst/>
              <a:rect r="r" b="b" t="t" l="l"/>
              <a:pathLst>
                <a:path h="1761893" w="3182430">
                  <a:moveTo>
                    <a:pt x="32676" y="0"/>
                  </a:moveTo>
                  <a:lnTo>
                    <a:pt x="3149754" y="0"/>
                  </a:lnTo>
                  <a:cubicBezTo>
                    <a:pt x="3158420" y="0"/>
                    <a:pt x="3166732" y="3443"/>
                    <a:pt x="3172859" y="9571"/>
                  </a:cubicBezTo>
                  <a:cubicBezTo>
                    <a:pt x="3178988" y="15699"/>
                    <a:pt x="3182430" y="24010"/>
                    <a:pt x="3182430" y="32676"/>
                  </a:cubicBezTo>
                  <a:lnTo>
                    <a:pt x="3182430" y="1729217"/>
                  </a:lnTo>
                  <a:cubicBezTo>
                    <a:pt x="3182430" y="1737883"/>
                    <a:pt x="3178988" y="1746194"/>
                    <a:pt x="3172859" y="1752322"/>
                  </a:cubicBezTo>
                  <a:cubicBezTo>
                    <a:pt x="3166732" y="1758450"/>
                    <a:pt x="3158420" y="1761893"/>
                    <a:pt x="3149754" y="1761893"/>
                  </a:cubicBezTo>
                  <a:lnTo>
                    <a:pt x="32676" y="1761893"/>
                  </a:lnTo>
                  <a:cubicBezTo>
                    <a:pt x="24010" y="1761893"/>
                    <a:pt x="15699" y="1758450"/>
                    <a:pt x="9571" y="1752322"/>
                  </a:cubicBezTo>
                  <a:cubicBezTo>
                    <a:pt x="3443" y="1746194"/>
                    <a:pt x="0" y="1737883"/>
                    <a:pt x="0" y="1729217"/>
                  </a:cubicBezTo>
                  <a:lnTo>
                    <a:pt x="0" y="32676"/>
                  </a:lnTo>
                  <a:cubicBezTo>
                    <a:pt x="0" y="24010"/>
                    <a:pt x="3443" y="15699"/>
                    <a:pt x="9571" y="9571"/>
                  </a:cubicBezTo>
                  <a:cubicBezTo>
                    <a:pt x="15699" y="3443"/>
                    <a:pt x="24010" y="0"/>
                    <a:pt x="32676" y="0"/>
                  </a:cubicBezTo>
                  <a:close/>
                </a:path>
              </a:pathLst>
            </a:custGeom>
            <a:solidFill>
              <a:srgbClr val="3B425E"/>
            </a:solidFill>
          </p:spPr>
        </p:sp>
        <p:sp>
          <p:nvSpPr>
            <p:cNvPr name="TextBox 8" id="8"/>
            <p:cNvSpPr txBox="true"/>
            <p:nvPr/>
          </p:nvSpPr>
          <p:spPr>
            <a:xfrm>
              <a:off x="0" y="-28575"/>
              <a:ext cx="3182430" cy="1790468"/>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3684912" y="2951292"/>
            <a:ext cx="10509215" cy="2658167"/>
          </a:xfrm>
          <a:prstGeom prst="rect">
            <a:avLst/>
          </a:prstGeom>
        </p:spPr>
        <p:txBody>
          <a:bodyPr anchor="t" rtlCol="false" tIns="0" lIns="0" bIns="0" rIns="0">
            <a:spAutoFit/>
          </a:bodyPr>
          <a:lstStyle/>
          <a:p>
            <a:pPr algn="ctr">
              <a:lnSpc>
                <a:spcPts val="7096"/>
              </a:lnSpc>
              <a:spcBef>
                <a:spcPct val="0"/>
              </a:spcBef>
            </a:pPr>
            <a:r>
              <a:rPr lang="en-US" sz="5068">
                <a:solidFill>
                  <a:srgbClr val="FFFFFF"/>
                </a:solidFill>
                <a:latin typeface="League Spartan"/>
                <a:ea typeface="League Spartan"/>
                <a:cs typeface="League Spartan"/>
                <a:sym typeface="League Spartan"/>
              </a:rPr>
              <a:t>💡PROYEKPEMBUATAN APLIKASI PRESENTASI DIGITAL SEDERHNA</a:t>
            </a:r>
          </a:p>
        </p:txBody>
      </p:sp>
      <p:sp>
        <p:nvSpPr>
          <p:cNvPr name="TextBox 10" id="10"/>
          <p:cNvSpPr txBox="true"/>
          <p:nvPr/>
        </p:nvSpPr>
        <p:spPr>
          <a:xfrm rot="0">
            <a:off x="3684912" y="5504684"/>
            <a:ext cx="10509215" cy="2661486"/>
          </a:xfrm>
          <a:prstGeom prst="rect">
            <a:avLst/>
          </a:prstGeom>
        </p:spPr>
        <p:txBody>
          <a:bodyPr anchor="t" rtlCol="false" tIns="0" lIns="0" bIns="0" rIns="0">
            <a:spAutoFit/>
          </a:bodyPr>
          <a:lstStyle/>
          <a:p>
            <a:pPr algn="ctr">
              <a:lnSpc>
                <a:spcPts val="5239"/>
              </a:lnSpc>
            </a:pPr>
            <a:r>
              <a:rPr lang="en-US" b="true" sz="3742" spc="127">
                <a:solidFill>
                  <a:srgbClr val="FFFFFF"/>
                </a:solidFill>
                <a:latin typeface="Arimo Bold"/>
                <a:ea typeface="Arimo Bold"/>
                <a:cs typeface="Arimo Bold"/>
                <a:sym typeface="Arimo Bold"/>
              </a:rPr>
              <a:t>👩‍💻Disusun oleh: -salsabila lufiana putri</a:t>
            </a:r>
          </a:p>
          <a:p>
            <a:pPr algn="ctr">
              <a:lnSpc>
                <a:spcPts val="5239"/>
              </a:lnSpc>
            </a:pPr>
            <a:r>
              <a:rPr lang="en-US" b="true" sz="3742" spc="127">
                <a:solidFill>
                  <a:srgbClr val="FFFFFF"/>
                </a:solidFill>
                <a:latin typeface="Arimo Bold"/>
                <a:ea typeface="Arimo Bold"/>
                <a:cs typeface="Arimo Bold"/>
                <a:sym typeface="Arimo Bold"/>
              </a:rPr>
              <a:t>                 -widea veronika</a:t>
            </a:r>
          </a:p>
          <a:p>
            <a:pPr algn="ctr">
              <a:lnSpc>
                <a:spcPts val="5239"/>
              </a:lnSpc>
            </a:pPr>
            <a:r>
              <a:rPr lang="en-US" b="true" sz="3742" spc="127">
                <a:solidFill>
                  <a:srgbClr val="FFFFFF"/>
                </a:solidFill>
                <a:latin typeface="Arimo Bold"/>
                <a:ea typeface="Arimo Bold"/>
                <a:cs typeface="Arimo Bold"/>
                <a:sym typeface="Arimo Bold"/>
              </a:rPr>
              <a:t>🏫SMK ASTRINDO -Kelas X TKJ 1</a:t>
            </a:r>
          </a:p>
          <a:p>
            <a:pPr algn="ctr">
              <a:lnSpc>
                <a:spcPts val="5239"/>
              </a:lnSpc>
              <a:spcBef>
                <a:spcPct val="0"/>
              </a:spcBef>
            </a:pPr>
            <a:r>
              <a:rPr lang="en-US" b="true" sz="3742" spc="127">
                <a:solidFill>
                  <a:srgbClr val="FFFFFF"/>
                </a:solidFill>
                <a:latin typeface="Arimo Bold"/>
                <a:ea typeface="Arimo Bold"/>
                <a:cs typeface="Arimo Bold"/>
                <a:sym typeface="Arimo Bold"/>
              </a:rPr>
              <a:t>📅27 oktober 2025</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3B425E"/>
        </a:solidFill>
      </p:bgPr>
    </p:bg>
    <p:spTree>
      <p:nvGrpSpPr>
        <p:cNvPr id="1" name=""/>
        <p:cNvGrpSpPr/>
        <p:nvPr/>
      </p:nvGrpSpPr>
      <p:grpSpPr>
        <a:xfrm>
          <a:off x="0" y="0"/>
          <a:ext cx="0" cy="0"/>
          <a:chOff x="0" y="0"/>
          <a:chExt cx="0" cy="0"/>
        </a:xfrm>
      </p:grpSpPr>
      <p:grpSp>
        <p:nvGrpSpPr>
          <p:cNvPr name="Group 2" id="2"/>
          <p:cNvGrpSpPr/>
          <p:nvPr/>
        </p:nvGrpSpPr>
        <p:grpSpPr>
          <a:xfrm rot="0">
            <a:off x="670654" y="711964"/>
            <a:ext cx="16919152" cy="9083408"/>
            <a:chOff x="0" y="0"/>
            <a:chExt cx="4456073" cy="2392338"/>
          </a:xfrm>
        </p:grpSpPr>
        <p:sp>
          <p:nvSpPr>
            <p:cNvPr name="Freeform 3" id="3"/>
            <p:cNvSpPr/>
            <p:nvPr/>
          </p:nvSpPr>
          <p:spPr>
            <a:xfrm flipH="false" flipV="false" rot="0">
              <a:off x="0" y="0"/>
              <a:ext cx="4456073" cy="2392338"/>
            </a:xfrm>
            <a:custGeom>
              <a:avLst/>
              <a:gdLst/>
              <a:ahLst/>
              <a:cxnLst/>
              <a:rect r="r" b="b" t="t" l="l"/>
              <a:pathLst>
                <a:path h="2392338" w="4456073">
                  <a:moveTo>
                    <a:pt x="23337" y="0"/>
                  </a:moveTo>
                  <a:lnTo>
                    <a:pt x="4432736" y="0"/>
                  </a:lnTo>
                  <a:cubicBezTo>
                    <a:pt x="4438926" y="0"/>
                    <a:pt x="4444861" y="2459"/>
                    <a:pt x="4449238" y="6835"/>
                  </a:cubicBezTo>
                  <a:cubicBezTo>
                    <a:pt x="4453614" y="11212"/>
                    <a:pt x="4456073" y="17147"/>
                    <a:pt x="4456073" y="23337"/>
                  </a:cubicBezTo>
                  <a:lnTo>
                    <a:pt x="4456073" y="2369001"/>
                  </a:lnTo>
                  <a:cubicBezTo>
                    <a:pt x="4456073" y="2381890"/>
                    <a:pt x="4445625" y="2392338"/>
                    <a:pt x="4432736" y="2392338"/>
                  </a:cubicBezTo>
                  <a:lnTo>
                    <a:pt x="23337" y="2392338"/>
                  </a:lnTo>
                  <a:cubicBezTo>
                    <a:pt x="17147" y="2392338"/>
                    <a:pt x="11212" y="2389879"/>
                    <a:pt x="6835" y="2385503"/>
                  </a:cubicBezTo>
                  <a:cubicBezTo>
                    <a:pt x="2459" y="2381126"/>
                    <a:pt x="0" y="2375190"/>
                    <a:pt x="0" y="2369001"/>
                  </a:cubicBezTo>
                  <a:lnTo>
                    <a:pt x="0" y="23337"/>
                  </a:lnTo>
                  <a:cubicBezTo>
                    <a:pt x="0" y="17147"/>
                    <a:pt x="2459" y="11212"/>
                    <a:pt x="6835" y="6835"/>
                  </a:cubicBezTo>
                  <a:cubicBezTo>
                    <a:pt x="11212" y="2459"/>
                    <a:pt x="17147" y="0"/>
                    <a:pt x="23337" y="0"/>
                  </a:cubicBezTo>
                  <a:close/>
                </a:path>
              </a:pathLst>
            </a:custGeom>
            <a:solidFill>
              <a:srgbClr val="E0EAFF"/>
            </a:solidFill>
          </p:spPr>
        </p:sp>
        <p:sp>
          <p:nvSpPr>
            <p:cNvPr name="TextBox 4" id="4"/>
            <p:cNvSpPr txBox="true"/>
            <p:nvPr/>
          </p:nvSpPr>
          <p:spPr>
            <a:xfrm>
              <a:off x="0" y="-28575"/>
              <a:ext cx="4456073" cy="2420913"/>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849677" y="711964"/>
            <a:ext cx="16740129" cy="9083408"/>
          </a:xfrm>
          <a:custGeom>
            <a:avLst/>
            <a:gdLst/>
            <a:ahLst/>
            <a:cxnLst/>
            <a:rect r="r" b="b" t="t" l="l"/>
            <a:pathLst>
              <a:path h="9083408" w="16740129">
                <a:moveTo>
                  <a:pt x="0" y="0"/>
                </a:moveTo>
                <a:lnTo>
                  <a:pt x="16740129" y="0"/>
                </a:lnTo>
                <a:lnTo>
                  <a:pt x="16740129" y="9083408"/>
                </a:lnTo>
                <a:lnTo>
                  <a:pt x="0" y="9083408"/>
                </a:lnTo>
                <a:lnTo>
                  <a:pt x="0" y="0"/>
                </a:lnTo>
                <a:close/>
              </a:path>
            </a:pathLst>
          </a:custGeom>
          <a:blipFill>
            <a:blip r:embed="rId2">
              <a:alphaModFix amt="5000"/>
            </a:blip>
            <a:stretch>
              <a:fillRect l="0" t="-5791" r="0" b="-16993"/>
            </a:stretch>
          </a:blipFill>
        </p:spPr>
      </p:sp>
      <p:grpSp>
        <p:nvGrpSpPr>
          <p:cNvPr name="Group 6" id="6"/>
          <p:cNvGrpSpPr/>
          <p:nvPr/>
        </p:nvGrpSpPr>
        <p:grpSpPr>
          <a:xfrm rot="0">
            <a:off x="3252101" y="1168219"/>
            <a:ext cx="11783798" cy="1283843"/>
            <a:chOff x="0" y="0"/>
            <a:chExt cx="3103552" cy="338131"/>
          </a:xfrm>
        </p:grpSpPr>
        <p:sp>
          <p:nvSpPr>
            <p:cNvPr name="Freeform 7" id="7"/>
            <p:cNvSpPr/>
            <p:nvPr/>
          </p:nvSpPr>
          <p:spPr>
            <a:xfrm flipH="false" flipV="false" rot="0">
              <a:off x="0" y="0"/>
              <a:ext cx="3103552" cy="338131"/>
            </a:xfrm>
            <a:custGeom>
              <a:avLst/>
              <a:gdLst/>
              <a:ahLst/>
              <a:cxnLst/>
              <a:rect r="r" b="b" t="t" l="l"/>
              <a:pathLst>
                <a:path h="338131" w="3103552">
                  <a:moveTo>
                    <a:pt x="33507" y="0"/>
                  </a:moveTo>
                  <a:lnTo>
                    <a:pt x="3070045" y="0"/>
                  </a:lnTo>
                  <a:cubicBezTo>
                    <a:pt x="3078931" y="0"/>
                    <a:pt x="3087454" y="3530"/>
                    <a:pt x="3093738" y="9814"/>
                  </a:cubicBezTo>
                  <a:cubicBezTo>
                    <a:pt x="3100021" y="16098"/>
                    <a:pt x="3103552" y="24620"/>
                    <a:pt x="3103552" y="33507"/>
                  </a:cubicBezTo>
                  <a:lnTo>
                    <a:pt x="3103552" y="304625"/>
                  </a:lnTo>
                  <a:cubicBezTo>
                    <a:pt x="3103552" y="323130"/>
                    <a:pt x="3088550" y="338131"/>
                    <a:pt x="3070045" y="338131"/>
                  </a:cubicBezTo>
                  <a:lnTo>
                    <a:pt x="33507" y="338131"/>
                  </a:lnTo>
                  <a:cubicBezTo>
                    <a:pt x="24620" y="338131"/>
                    <a:pt x="16098" y="334601"/>
                    <a:pt x="9814" y="328318"/>
                  </a:cubicBezTo>
                  <a:cubicBezTo>
                    <a:pt x="3530" y="322034"/>
                    <a:pt x="0" y="313511"/>
                    <a:pt x="0" y="304625"/>
                  </a:cubicBezTo>
                  <a:lnTo>
                    <a:pt x="0" y="33507"/>
                  </a:lnTo>
                  <a:cubicBezTo>
                    <a:pt x="0" y="24620"/>
                    <a:pt x="3530" y="16098"/>
                    <a:pt x="9814" y="9814"/>
                  </a:cubicBezTo>
                  <a:cubicBezTo>
                    <a:pt x="16098" y="3530"/>
                    <a:pt x="24620" y="0"/>
                    <a:pt x="33507" y="0"/>
                  </a:cubicBezTo>
                  <a:close/>
                </a:path>
              </a:pathLst>
            </a:custGeom>
            <a:solidFill>
              <a:srgbClr val="3B425E"/>
            </a:solidFill>
          </p:spPr>
        </p:sp>
        <p:sp>
          <p:nvSpPr>
            <p:cNvPr name="TextBox 8" id="8"/>
            <p:cNvSpPr txBox="true"/>
            <p:nvPr/>
          </p:nvSpPr>
          <p:spPr>
            <a:xfrm>
              <a:off x="0" y="-95250"/>
              <a:ext cx="3103552" cy="433381"/>
            </a:xfrm>
            <a:prstGeom prst="rect">
              <a:avLst/>
            </a:prstGeom>
          </p:spPr>
          <p:txBody>
            <a:bodyPr anchor="ctr" rtlCol="false" tIns="12700" lIns="12700" bIns="12700" rIns="12700"/>
            <a:lstStyle/>
            <a:p>
              <a:pPr algn="ctr">
                <a:lnSpc>
                  <a:spcPts val="7699"/>
                </a:lnSpc>
              </a:pPr>
            </a:p>
          </p:txBody>
        </p:sp>
      </p:grpSp>
      <p:sp>
        <p:nvSpPr>
          <p:cNvPr name="TextBox 9" id="9"/>
          <p:cNvSpPr txBox="true"/>
          <p:nvPr/>
        </p:nvSpPr>
        <p:spPr>
          <a:xfrm rot="0">
            <a:off x="3412747" y="1298965"/>
            <a:ext cx="11462506" cy="927100"/>
          </a:xfrm>
          <a:prstGeom prst="rect">
            <a:avLst/>
          </a:prstGeom>
        </p:spPr>
        <p:txBody>
          <a:bodyPr anchor="t" rtlCol="false" tIns="0" lIns="0" bIns="0" rIns="0">
            <a:spAutoFit/>
          </a:bodyPr>
          <a:lstStyle/>
          <a:p>
            <a:pPr algn="ctr">
              <a:lnSpc>
                <a:spcPts val="7699"/>
              </a:lnSpc>
              <a:spcBef>
                <a:spcPct val="0"/>
              </a:spcBef>
            </a:pPr>
            <a:r>
              <a:rPr lang="en-US" sz="5499">
                <a:solidFill>
                  <a:srgbClr val="FFFFFF"/>
                </a:solidFill>
                <a:latin typeface="League Spartan"/>
                <a:ea typeface="League Spartan"/>
                <a:cs typeface="League Spartan"/>
                <a:sym typeface="League Spartan"/>
              </a:rPr>
              <a:t>LATAR BELAKANG  </a:t>
            </a:r>
          </a:p>
        </p:txBody>
      </p:sp>
      <p:sp>
        <p:nvSpPr>
          <p:cNvPr name="TextBox 10" id="10"/>
          <p:cNvSpPr txBox="true"/>
          <p:nvPr/>
        </p:nvSpPr>
        <p:spPr>
          <a:xfrm rot="0">
            <a:off x="1028700" y="2678136"/>
            <a:ext cx="16230600" cy="6388418"/>
          </a:xfrm>
          <a:prstGeom prst="rect">
            <a:avLst/>
          </a:prstGeom>
        </p:spPr>
        <p:txBody>
          <a:bodyPr anchor="t" rtlCol="false" tIns="0" lIns="0" bIns="0" rIns="0">
            <a:spAutoFit/>
          </a:bodyPr>
          <a:lstStyle/>
          <a:p>
            <a:pPr algn="just">
              <a:lnSpc>
                <a:spcPts val="4607"/>
              </a:lnSpc>
            </a:pPr>
            <a:r>
              <a:rPr lang="en-US" sz="3291">
                <a:solidFill>
                  <a:srgbClr val="000000"/>
                </a:solidFill>
                <a:latin typeface="Arimo"/>
                <a:ea typeface="Arimo"/>
                <a:cs typeface="Arimo"/>
                <a:sym typeface="Arimo"/>
              </a:rPr>
              <a:t>● USAHA MIE AYAM</a:t>
            </a:r>
          </a:p>
          <a:p>
            <a:pPr algn="just">
              <a:lnSpc>
                <a:spcPts val="4607"/>
              </a:lnSpc>
            </a:pPr>
            <a:r>
              <a:rPr lang="en-US" sz="3291">
                <a:solidFill>
                  <a:srgbClr val="000000"/>
                </a:solidFill>
                <a:latin typeface="Arimo"/>
                <a:ea typeface="Arimo"/>
                <a:cs typeface="Arimo"/>
                <a:sym typeface="Arimo"/>
              </a:rPr>
              <a:t>   Dalam era digital saat ini, promosi dan pengelolaan usaha kuliner seperti Mie Ayam tidak hanya bergantung pada cita rasa, tetapi juga pada kemampuan menarik perhatian pelanggan melalui media digital. Banyak pelaku usaha kecil menengah (UMKM) mulai beralih ke platform online untuk memperkenalkan produk mereka secara lebih luas.</a:t>
            </a:r>
          </a:p>
          <a:p>
            <a:pPr algn="just">
              <a:lnSpc>
                <a:spcPts val="4607"/>
              </a:lnSpc>
            </a:pPr>
          </a:p>
          <a:p>
            <a:pPr algn="just">
              <a:lnSpc>
                <a:spcPts val="4607"/>
              </a:lnSpc>
              <a:spcBef>
                <a:spcPct val="0"/>
              </a:spcBef>
            </a:pPr>
            <a:r>
              <a:rPr lang="en-US" sz="3291">
                <a:solidFill>
                  <a:srgbClr val="000000"/>
                </a:solidFill>
                <a:latin typeface="Arimo"/>
                <a:ea typeface="Arimo"/>
                <a:cs typeface="Arimo"/>
                <a:sym typeface="Arimo"/>
              </a:rPr>
              <a:t>Canva AI menjadi salah satu alat yang sangat membantu dalam mendesain tampilan website yang menarik dan profesional tanpa memerlukan keahlian desain tingkat tinggi. Dengan Canva AI, pemilik usaha Mie Ayam dapat membuat desain antarmuka (user interface) yang modern, menampilkan menu, harga, serta informasi kontak dengan cara yang mudah dan menarik bagi pelanggan.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3B425E"/>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E0EAFF"/>
            </a:solidFill>
          </p:spPr>
        </p:sp>
        <p:sp>
          <p:nvSpPr>
            <p:cNvPr name="TextBox 4" id="4"/>
            <p:cNvSpPr txBox="true"/>
            <p:nvPr/>
          </p:nvSpPr>
          <p:spPr>
            <a:xfrm>
              <a:off x="0" y="-28575"/>
              <a:ext cx="4274726" cy="219604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28700" y="1028700"/>
            <a:ext cx="16230600" cy="8229600"/>
          </a:xfrm>
          <a:custGeom>
            <a:avLst/>
            <a:gdLst/>
            <a:ahLst/>
            <a:cxnLst/>
            <a:rect r="r" b="b" t="t" l="l"/>
            <a:pathLst>
              <a:path h="8229600" w="16230600">
                <a:moveTo>
                  <a:pt x="0" y="0"/>
                </a:moveTo>
                <a:lnTo>
                  <a:pt x="16230600" y="0"/>
                </a:lnTo>
                <a:lnTo>
                  <a:pt x="16230600" y="8229600"/>
                </a:lnTo>
                <a:lnTo>
                  <a:pt x="0" y="8229600"/>
                </a:lnTo>
                <a:lnTo>
                  <a:pt x="0" y="0"/>
                </a:lnTo>
                <a:close/>
              </a:path>
            </a:pathLst>
          </a:custGeom>
          <a:blipFill>
            <a:blip r:embed="rId2">
              <a:alphaModFix amt="5000"/>
            </a:blip>
            <a:stretch>
              <a:fillRect l="0" t="-12808" r="0" b="-18590"/>
            </a:stretch>
          </a:blipFill>
        </p:spPr>
      </p:sp>
      <p:grpSp>
        <p:nvGrpSpPr>
          <p:cNvPr name="Group 6" id="6"/>
          <p:cNvGrpSpPr/>
          <p:nvPr/>
        </p:nvGrpSpPr>
        <p:grpSpPr>
          <a:xfrm rot="0">
            <a:off x="3595225" y="1394215"/>
            <a:ext cx="11097550" cy="1283843"/>
            <a:chOff x="0" y="0"/>
            <a:chExt cx="2922812" cy="338131"/>
          </a:xfrm>
        </p:grpSpPr>
        <p:sp>
          <p:nvSpPr>
            <p:cNvPr name="Freeform 7" id="7"/>
            <p:cNvSpPr/>
            <p:nvPr/>
          </p:nvSpPr>
          <p:spPr>
            <a:xfrm flipH="false" flipV="false" rot="0">
              <a:off x="0" y="0"/>
              <a:ext cx="2922812" cy="338131"/>
            </a:xfrm>
            <a:custGeom>
              <a:avLst/>
              <a:gdLst/>
              <a:ahLst/>
              <a:cxnLst/>
              <a:rect r="r" b="b" t="t" l="l"/>
              <a:pathLst>
                <a:path h="338131" w="2922812">
                  <a:moveTo>
                    <a:pt x="35579" y="0"/>
                  </a:moveTo>
                  <a:lnTo>
                    <a:pt x="2887233" y="0"/>
                  </a:lnTo>
                  <a:cubicBezTo>
                    <a:pt x="2896669" y="0"/>
                    <a:pt x="2905718" y="3748"/>
                    <a:pt x="2912391" y="10421"/>
                  </a:cubicBezTo>
                  <a:cubicBezTo>
                    <a:pt x="2919063" y="17093"/>
                    <a:pt x="2922812" y="26143"/>
                    <a:pt x="2922812" y="35579"/>
                  </a:cubicBezTo>
                  <a:lnTo>
                    <a:pt x="2922812" y="302553"/>
                  </a:lnTo>
                  <a:cubicBezTo>
                    <a:pt x="2922812" y="311989"/>
                    <a:pt x="2919063" y="321038"/>
                    <a:pt x="2912391" y="327711"/>
                  </a:cubicBezTo>
                  <a:cubicBezTo>
                    <a:pt x="2905718" y="334383"/>
                    <a:pt x="2896669" y="338131"/>
                    <a:pt x="2887233" y="338131"/>
                  </a:cubicBezTo>
                  <a:lnTo>
                    <a:pt x="35579" y="338131"/>
                  </a:lnTo>
                  <a:cubicBezTo>
                    <a:pt x="26143" y="338131"/>
                    <a:pt x="17093" y="334383"/>
                    <a:pt x="10421" y="327711"/>
                  </a:cubicBezTo>
                  <a:cubicBezTo>
                    <a:pt x="3748" y="321038"/>
                    <a:pt x="0" y="311989"/>
                    <a:pt x="0" y="302553"/>
                  </a:cubicBezTo>
                  <a:lnTo>
                    <a:pt x="0" y="35579"/>
                  </a:lnTo>
                  <a:cubicBezTo>
                    <a:pt x="0" y="26143"/>
                    <a:pt x="3748" y="17093"/>
                    <a:pt x="10421" y="10421"/>
                  </a:cubicBezTo>
                  <a:cubicBezTo>
                    <a:pt x="17093" y="3748"/>
                    <a:pt x="26143" y="0"/>
                    <a:pt x="35579" y="0"/>
                  </a:cubicBezTo>
                  <a:close/>
                </a:path>
              </a:pathLst>
            </a:custGeom>
            <a:solidFill>
              <a:srgbClr val="3B425E"/>
            </a:solidFill>
          </p:spPr>
        </p:sp>
        <p:sp>
          <p:nvSpPr>
            <p:cNvPr name="TextBox 8" id="8"/>
            <p:cNvSpPr txBox="true"/>
            <p:nvPr/>
          </p:nvSpPr>
          <p:spPr>
            <a:xfrm>
              <a:off x="0" y="-95250"/>
              <a:ext cx="2922812" cy="433381"/>
            </a:xfrm>
            <a:prstGeom prst="rect">
              <a:avLst/>
            </a:prstGeom>
          </p:spPr>
          <p:txBody>
            <a:bodyPr anchor="ctr" rtlCol="false" tIns="12700" lIns="12700" bIns="12700" rIns="12700"/>
            <a:lstStyle/>
            <a:p>
              <a:pPr algn="ctr">
                <a:lnSpc>
                  <a:spcPts val="7699"/>
                </a:lnSpc>
              </a:pPr>
            </a:p>
          </p:txBody>
        </p:sp>
      </p:grpSp>
      <p:sp>
        <p:nvSpPr>
          <p:cNvPr name="TextBox 9" id="9"/>
          <p:cNvSpPr txBox="true"/>
          <p:nvPr/>
        </p:nvSpPr>
        <p:spPr>
          <a:xfrm rot="0">
            <a:off x="3855025" y="1591637"/>
            <a:ext cx="10577950" cy="927100"/>
          </a:xfrm>
          <a:prstGeom prst="rect">
            <a:avLst/>
          </a:prstGeom>
        </p:spPr>
        <p:txBody>
          <a:bodyPr anchor="t" rtlCol="false" tIns="0" lIns="0" bIns="0" rIns="0">
            <a:spAutoFit/>
          </a:bodyPr>
          <a:lstStyle/>
          <a:p>
            <a:pPr algn="ctr">
              <a:lnSpc>
                <a:spcPts val="7699"/>
              </a:lnSpc>
              <a:spcBef>
                <a:spcPct val="0"/>
              </a:spcBef>
            </a:pPr>
            <a:r>
              <a:rPr lang="en-US" sz="5499">
                <a:solidFill>
                  <a:srgbClr val="FFFFFF"/>
                </a:solidFill>
                <a:latin typeface="League Spartan"/>
                <a:ea typeface="League Spartan"/>
                <a:cs typeface="League Spartan"/>
                <a:sym typeface="League Spartan"/>
              </a:rPr>
              <a:t>TUJUAN PROYEK</a:t>
            </a:r>
          </a:p>
        </p:txBody>
      </p:sp>
      <p:sp>
        <p:nvSpPr>
          <p:cNvPr name="TextBox 10" id="10"/>
          <p:cNvSpPr txBox="true"/>
          <p:nvPr/>
        </p:nvSpPr>
        <p:spPr>
          <a:xfrm rot="0">
            <a:off x="1206467" y="1931362"/>
            <a:ext cx="15875067" cy="4573789"/>
          </a:xfrm>
          <a:prstGeom prst="rect">
            <a:avLst/>
          </a:prstGeom>
        </p:spPr>
        <p:txBody>
          <a:bodyPr anchor="t" rtlCol="false" tIns="0" lIns="0" bIns="0" rIns="0">
            <a:spAutoFit/>
          </a:bodyPr>
          <a:lstStyle/>
          <a:p>
            <a:pPr algn="just">
              <a:lnSpc>
                <a:spcPts val="5227"/>
              </a:lnSpc>
            </a:pPr>
          </a:p>
          <a:p>
            <a:pPr algn="just">
              <a:lnSpc>
                <a:spcPts val="5227"/>
              </a:lnSpc>
            </a:pPr>
          </a:p>
          <a:p>
            <a:pPr algn="just">
              <a:lnSpc>
                <a:spcPts val="5227"/>
              </a:lnSpc>
            </a:pPr>
            <a:r>
              <a:rPr lang="en-US" sz="3733">
                <a:solidFill>
                  <a:srgbClr val="000000"/>
                </a:solidFill>
                <a:latin typeface="Arimo"/>
                <a:ea typeface="Arimo"/>
                <a:cs typeface="Arimo"/>
                <a:sym typeface="Arimo"/>
              </a:rPr>
              <a:t>1. Membuat website sederhana untuk mempromosikan usaha mie ayam.</a:t>
            </a:r>
          </a:p>
          <a:p>
            <a:pPr algn="just">
              <a:lnSpc>
                <a:spcPts val="5227"/>
              </a:lnSpc>
            </a:pPr>
            <a:r>
              <a:rPr lang="en-US" sz="3733">
                <a:solidFill>
                  <a:srgbClr val="000000"/>
                </a:solidFill>
                <a:latin typeface="Arimo"/>
                <a:ea typeface="Arimo"/>
                <a:cs typeface="Arimo"/>
                <a:sym typeface="Arimo"/>
              </a:rPr>
              <a:t>2. Menggabungkan hasil desain dari Canva AI (logo, banner, gambar produk) dengan kode HTML untuk tampilan web.</a:t>
            </a:r>
          </a:p>
          <a:p>
            <a:pPr algn="just">
              <a:lnSpc>
                <a:spcPts val="5227"/>
              </a:lnSpc>
              <a:spcBef>
                <a:spcPct val="0"/>
              </a:spcBef>
            </a:pPr>
            <a:r>
              <a:rPr lang="en-US" sz="3733">
                <a:solidFill>
                  <a:srgbClr val="000000"/>
                </a:solidFill>
                <a:latin typeface="Arimo"/>
                <a:ea typeface="Arimo"/>
                <a:cs typeface="Arimo"/>
                <a:sym typeface="Arimo"/>
              </a:rPr>
              <a:t>3. Menunjukkan penerapan dasar struktur HTML, CSS, dan JavaScript  dalam pembuatan website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3B425E"/>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E0EAFF"/>
            </a:solidFill>
          </p:spPr>
        </p:sp>
        <p:sp>
          <p:nvSpPr>
            <p:cNvPr name="TextBox 4" id="4"/>
            <p:cNvSpPr txBox="true"/>
            <p:nvPr/>
          </p:nvSpPr>
          <p:spPr>
            <a:xfrm>
              <a:off x="0" y="-28575"/>
              <a:ext cx="4274726" cy="219604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28700" y="1028700"/>
            <a:ext cx="16230600" cy="8229600"/>
          </a:xfrm>
          <a:custGeom>
            <a:avLst/>
            <a:gdLst/>
            <a:ahLst/>
            <a:cxnLst/>
            <a:rect r="r" b="b" t="t" l="l"/>
            <a:pathLst>
              <a:path h="8229600" w="16230600">
                <a:moveTo>
                  <a:pt x="0" y="0"/>
                </a:moveTo>
                <a:lnTo>
                  <a:pt x="16230600" y="0"/>
                </a:lnTo>
                <a:lnTo>
                  <a:pt x="16230600" y="8229600"/>
                </a:lnTo>
                <a:lnTo>
                  <a:pt x="0" y="8229600"/>
                </a:lnTo>
                <a:lnTo>
                  <a:pt x="0" y="0"/>
                </a:lnTo>
                <a:close/>
              </a:path>
            </a:pathLst>
          </a:custGeom>
          <a:blipFill>
            <a:blip r:embed="rId2">
              <a:alphaModFix amt="5000"/>
            </a:blip>
            <a:stretch>
              <a:fillRect l="0" t="-12808" r="0" b="-18590"/>
            </a:stretch>
          </a:blipFill>
        </p:spPr>
      </p:sp>
      <p:grpSp>
        <p:nvGrpSpPr>
          <p:cNvPr name="Group 6" id="6"/>
          <p:cNvGrpSpPr/>
          <p:nvPr/>
        </p:nvGrpSpPr>
        <p:grpSpPr>
          <a:xfrm rot="0">
            <a:off x="3595225" y="1394215"/>
            <a:ext cx="11097550" cy="1283843"/>
            <a:chOff x="0" y="0"/>
            <a:chExt cx="2922812" cy="338131"/>
          </a:xfrm>
        </p:grpSpPr>
        <p:sp>
          <p:nvSpPr>
            <p:cNvPr name="Freeform 7" id="7"/>
            <p:cNvSpPr/>
            <p:nvPr/>
          </p:nvSpPr>
          <p:spPr>
            <a:xfrm flipH="false" flipV="false" rot="0">
              <a:off x="0" y="0"/>
              <a:ext cx="2922812" cy="338131"/>
            </a:xfrm>
            <a:custGeom>
              <a:avLst/>
              <a:gdLst/>
              <a:ahLst/>
              <a:cxnLst/>
              <a:rect r="r" b="b" t="t" l="l"/>
              <a:pathLst>
                <a:path h="338131" w="2922812">
                  <a:moveTo>
                    <a:pt x="35579" y="0"/>
                  </a:moveTo>
                  <a:lnTo>
                    <a:pt x="2887233" y="0"/>
                  </a:lnTo>
                  <a:cubicBezTo>
                    <a:pt x="2896669" y="0"/>
                    <a:pt x="2905718" y="3748"/>
                    <a:pt x="2912391" y="10421"/>
                  </a:cubicBezTo>
                  <a:cubicBezTo>
                    <a:pt x="2919063" y="17093"/>
                    <a:pt x="2922812" y="26143"/>
                    <a:pt x="2922812" y="35579"/>
                  </a:cubicBezTo>
                  <a:lnTo>
                    <a:pt x="2922812" y="302553"/>
                  </a:lnTo>
                  <a:cubicBezTo>
                    <a:pt x="2922812" y="311989"/>
                    <a:pt x="2919063" y="321038"/>
                    <a:pt x="2912391" y="327711"/>
                  </a:cubicBezTo>
                  <a:cubicBezTo>
                    <a:pt x="2905718" y="334383"/>
                    <a:pt x="2896669" y="338131"/>
                    <a:pt x="2887233" y="338131"/>
                  </a:cubicBezTo>
                  <a:lnTo>
                    <a:pt x="35579" y="338131"/>
                  </a:lnTo>
                  <a:cubicBezTo>
                    <a:pt x="26143" y="338131"/>
                    <a:pt x="17093" y="334383"/>
                    <a:pt x="10421" y="327711"/>
                  </a:cubicBezTo>
                  <a:cubicBezTo>
                    <a:pt x="3748" y="321038"/>
                    <a:pt x="0" y="311989"/>
                    <a:pt x="0" y="302553"/>
                  </a:cubicBezTo>
                  <a:lnTo>
                    <a:pt x="0" y="35579"/>
                  </a:lnTo>
                  <a:cubicBezTo>
                    <a:pt x="0" y="26143"/>
                    <a:pt x="3748" y="17093"/>
                    <a:pt x="10421" y="10421"/>
                  </a:cubicBezTo>
                  <a:cubicBezTo>
                    <a:pt x="17093" y="3748"/>
                    <a:pt x="26143" y="0"/>
                    <a:pt x="35579" y="0"/>
                  </a:cubicBezTo>
                  <a:close/>
                </a:path>
              </a:pathLst>
            </a:custGeom>
            <a:solidFill>
              <a:srgbClr val="3B425E"/>
            </a:solidFill>
          </p:spPr>
        </p:sp>
        <p:sp>
          <p:nvSpPr>
            <p:cNvPr name="TextBox 8" id="8"/>
            <p:cNvSpPr txBox="true"/>
            <p:nvPr/>
          </p:nvSpPr>
          <p:spPr>
            <a:xfrm>
              <a:off x="0" y="-95250"/>
              <a:ext cx="2922812" cy="433381"/>
            </a:xfrm>
            <a:prstGeom prst="rect">
              <a:avLst/>
            </a:prstGeom>
          </p:spPr>
          <p:txBody>
            <a:bodyPr anchor="ctr" rtlCol="false" tIns="12700" lIns="12700" bIns="12700" rIns="12700"/>
            <a:lstStyle/>
            <a:p>
              <a:pPr algn="ctr">
                <a:lnSpc>
                  <a:spcPts val="7699"/>
                </a:lnSpc>
              </a:pPr>
            </a:p>
          </p:txBody>
        </p:sp>
      </p:grpSp>
      <p:sp>
        <p:nvSpPr>
          <p:cNvPr name="TextBox 9" id="9"/>
          <p:cNvSpPr txBox="true"/>
          <p:nvPr/>
        </p:nvSpPr>
        <p:spPr>
          <a:xfrm rot="0">
            <a:off x="3855025" y="1591637"/>
            <a:ext cx="10577950" cy="927100"/>
          </a:xfrm>
          <a:prstGeom prst="rect">
            <a:avLst/>
          </a:prstGeom>
        </p:spPr>
        <p:txBody>
          <a:bodyPr anchor="t" rtlCol="false" tIns="0" lIns="0" bIns="0" rIns="0">
            <a:spAutoFit/>
          </a:bodyPr>
          <a:lstStyle/>
          <a:p>
            <a:pPr algn="ctr">
              <a:lnSpc>
                <a:spcPts val="7699"/>
              </a:lnSpc>
              <a:spcBef>
                <a:spcPct val="0"/>
              </a:spcBef>
            </a:pPr>
            <a:r>
              <a:rPr lang="en-US" sz="5499">
                <a:solidFill>
                  <a:srgbClr val="FFFFFF"/>
                </a:solidFill>
                <a:latin typeface="League Spartan"/>
                <a:ea typeface="League Spartan"/>
                <a:cs typeface="League Spartan"/>
                <a:sym typeface="League Spartan"/>
              </a:rPr>
              <a:t>ALAT &amp; BAHAN</a:t>
            </a:r>
          </a:p>
        </p:txBody>
      </p:sp>
      <p:sp>
        <p:nvSpPr>
          <p:cNvPr name="TextBox 10" id="10"/>
          <p:cNvSpPr txBox="true"/>
          <p:nvPr/>
        </p:nvSpPr>
        <p:spPr>
          <a:xfrm rot="0">
            <a:off x="1340844" y="2007562"/>
            <a:ext cx="20086584" cy="5868310"/>
          </a:xfrm>
          <a:prstGeom prst="rect">
            <a:avLst/>
          </a:prstGeom>
        </p:spPr>
        <p:txBody>
          <a:bodyPr anchor="t" rtlCol="false" tIns="0" lIns="0" bIns="0" rIns="0">
            <a:spAutoFit/>
          </a:bodyPr>
          <a:lstStyle/>
          <a:p>
            <a:pPr algn="just">
              <a:lnSpc>
                <a:spcPts val="4264"/>
              </a:lnSpc>
            </a:pPr>
          </a:p>
          <a:p>
            <a:pPr algn="just">
              <a:lnSpc>
                <a:spcPts val="4264"/>
              </a:lnSpc>
            </a:pPr>
          </a:p>
          <a:p>
            <a:pPr algn="just">
              <a:lnSpc>
                <a:spcPts val="4264"/>
              </a:lnSpc>
            </a:pPr>
            <a:r>
              <a:rPr lang="en-US" sz="3045">
                <a:solidFill>
                  <a:srgbClr val="000000"/>
                </a:solidFill>
                <a:latin typeface="Poppins"/>
                <a:ea typeface="Poppins"/>
                <a:cs typeface="Poppins"/>
                <a:sym typeface="Poppins"/>
              </a:rPr>
              <a:t>Canva AI → untuk membuat desain logo, banner, dan tampilan menu.</a:t>
            </a:r>
          </a:p>
          <a:p>
            <a:pPr algn="just">
              <a:lnSpc>
                <a:spcPts val="4264"/>
              </a:lnSpc>
            </a:pPr>
          </a:p>
          <a:p>
            <a:pPr algn="just">
              <a:lnSpc>
                <a:spcPts val="4264"/>
              </a:lnSpc>
            </a:pPr>
            <a:r>
              <a:rPr lang="en-US" sz="3045">
                <a:solidFill>
                  <a:srgbClr val="000000"/>
                </a:solidFill>
                <a:latin typeface="Poppins"/>
                <a:ea typeface="Poppins"/>
                <a:cs typeface="Poppins"/>
                <a:sym typeface="Poppins"/>
              </a:rPr>
              <a:t>HTML &amp; CSS → untuk membangun struktur dan tampilan website.</a:t>
            </a:r>
          </a:p>
          <a:p>
            <a:pPr algn="just">
              <a:lnSpc>
                <a:spcPts val="4264"/>
              </a:lnSpc>
            </a:pPr>
          </a:p>
          <a:p>
            <a:pPr algn="just">
              <a:lnSpc>
                <a:spcPts val="4264"/>
              </a:lnSpc>
            </a:pPr>
            <a:r>
              <a:rPr lang="en-US" sz="3045">
                <a:solidFill>
                  <a:srgbClr val="000000"/>
                </a:solidFill>
                <a:latin typeface="Poppins"/>
                <a:ea typeface="Poppins"/>
                <a:cs typeface="Poppins"/>
                <a:sym typeface="Poppins"/>
              </a:rPr>
              <a:t>JavaScript (opsional) → untuk logika interaktif seperti tombol pemesanan.</a:t>
            </a:r>
          </a:p>
          <a:p>
            <a:pPr algn="just">
              <a:lnSpc>
                <a:spcPts val="4264"/>
              </a:lnSpc>
            </a:pPr>
          </a:p>
          <a:p>
            <a:pPr algn="just">
              <a:lnSpc>
                <a:spcPts val="4264"/>
              </a:lnSpc>
            </a:pPr>
            <a:r>
              <a:rPr lang="en-US" sz="3045">
                <a:solidFill>
                  <a:srgbClr val="000000"/>
                </a:solidFill>
                <a:latin typeface="Poppins"/>
                <a:ea typeface="Poppins"/>
                <a:cs typeface="Poppins"/>
                <a:sym typeface="Poppins"/>
              </a:rPr>
              <a:t>Browser (Chrome/Edge) → untuk menampilkan hasil website.</a:t>
            </a:r>
          </a:p>
          <a:p>
            <a:pPr algn="just">
              <a:lnSpc>
                <a:spcPts val="4264"/>
              </a:lnSpc>
            </a:pPr>
          </a:p>
          <a:p>
            <a:pPr algn="just">
              <a:lnSpc>
                <a:spcPts val="4264"/>
              </a:lnSpc>
              <a:spcBef>
                <a:spcPct val="0"/>
              </a:spcBef>
            </a:pPr>
            <a:r>
              <a:rPr lang="en-US" sz="3045">
                <a:solidFill>
                  <a:srgbClr val="000000"/>
                </a:solidFill>
                <a:latin typeface="Poppins"/>
                <a:ea typeface="Poppins"/>
                <a:cs typeface="Poppins"/>
                <a:sym typeface="Poppins"/>
              </a:rPr>
              <a:t>Teks Editor (VS Code / Notepad++) → untuk menulis kode HTML.</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3B425E"/>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E0EAFF"/>
            </a:solidFill>
          </p:spPr>
        </p:sp>
        <p:sp>
          <p:nvSpPr>
            <p:cNvPr name="TextBox 4" id="4"/>
            <p:cNvSpPr txBox="true"/>
            <p:nvPr/>
          </p:nvSpPr>
          <p:spPr>
            <a:xfrm>
              <a:off x="0" y="-28575"/>
              <a:ext cx="4274726" cy="219604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28700" y="1028700"/>
            <a:ext cx="16230600" cy="8229600"/>
          </a:xfrm>
          <a:custGeom>
            <a:avLst/>
            <a:gdLst/>
            <a:ahLst/>
            <a:cxnLst/>
            <a:rect r="r" b="b" t="t" l="l"/>
            <a:pathLst>
              <a:path h="8229600" w="16230600">
                <a:moveTo>
                  <a:pt x="0" y="0"/>
                </a:moveTo>
                <a:lnTo>
                  <a:pt x="16230600" y="0"/>
                </a:lnTo>
                <a:lnTo>
                  <a:pt x="16230600" y="8229600"/>
                </a:lnTo>
                <a:lnTo>
                  <a:pt x="0" y="8229600"/>
                </a:lnTo>
                <a:lnTo>
                  <a:pt x="0" y="0"/>
                </a:lnTo>
                <a:close/>
              </a:path>
            </a:pathLst>
          </a:custGeom>
          <a:blipFill>
            <a:blip r:embed="rId2">
              <a:alphaModFix amt="5000"/>
            </a:blip>
            <a:stretch>
              <a:fillRect l="0" t="-12808" r="0" b="-18590"/>
            </a:stretch>
          </a:blipFill>
        </p:spPr>
      </p:sp>
      <p:grpSp>
        <p:nvGrpSpPr>
          <p:cNvPr name="Group 6" id="6"/>
          <p:cNvGrpSpPr/>
          <p:nvPr/>
        </p:nvGrpSpPr>
        <p:grpSpPr>
          <a:xfrm rot="0">
            <a:off x="3595225" y="1394215"/>
            <a:ext cx="11097550" cy="1283843"/>
            <a:chOff x="0" y="0"/>
            <a:chExt cx="2922812" cy="338131"/>
          </a:xfrm>
        </p:grpSpPr>
        <p:sp>
          <p:nvSpPr>
            <p:cNvPr name="Freeform 7" id="7"/>
            <p:cNvSpPr/>
            <p:nvPr/>
          </p:nvSpPr>
          <p:spPr>
            <a:xfrm flipH="false" flipV="false" rot="0">
              <a:off x="0" y="0"/>
              <a:ext cx="2922812" cy="338131"/>
            </a:xfrm>
            <a:custGeom>
              <a:avLst/>
              <a:gdLst/>
              <a:ahLst/>
              <a:cxnLst/>
              <a:rect r="r" b="b" t="t" l="l"/>
              <a:pathLst>
                <a:path h="338131" w="2922812">
                  <a:moveTo>
                    <a:pt x="35579" y="0"/>
                  </a:moveTo>
                  <a:lnTo>
                    <a:pt x="2887233" y="0"/>
                  </a:lnTo>
                  <a:cubicBezTo>
                    <a:pt x="2896669" y="0"/>
                    <a:pt x="2905718" y="3748"/>
                    <a:pt x="2912391" y="10421"/>
                  </a:cubicBezTo>
                  <a:cubicBezTo>
                    <a:pt x="2919063" y="17093"/>
                    <a:pt x="2922812" y="26143"/>
                    <a:pt x="2922812" y="35579"/>
                  </a:cubicBezTo>
                  <a:lnTo>
                    <a:pt x="2922812" y="302553"/>
                  </a:lnTo>
                  <a:cubicBezTo>
                    <a:pt x="2922812" y="311989"/>
                    <a:pt x="2919063" y="321038"/>
                    <a:pt x="2912391" y="327711"/>
                  </a:cubicBezTo>
                  <a:cubicBezTo>
                    <a:pt x="2905718" y="334383"/>
                    <a:pt x="2896669" y="338131"/>
                    <a:pt x="2887233" y="338131"/>
                  </a:cubicBezTo>
                  <a:lnTo>
                    <a:pt x="35579" y="338131"/>
                  </a:lnTo>
                  <a:cubicBezTo>
                    <a:pt x="26143" y="338131"/>
                    <a:pt x="17093" y="334383"/>
                    <a:pt x="10421" y="327711"/>
                  </a:cubicBezTo>
                  <a:cubicBezTo>
                    <a:pt x="3748" y="321038"/>
                    <a:pt x="0" y="311989"/>
                    <a:pt x="0" y="302553"/>
                  </a:cubicBezTo>
                  <a:lnTo>
                    <a:pt x="0" y="35579"/>
                  </a:lnTo>
                  <a:cubicBezTo>
                    <a:pt x="0" y="26143"/>
                    <a:pt x="3748" y="17093"/>
                    <a:pt x="10421" y="10421"/>
                  </a:cubicBezTo>
                  <a:cubicBezTo>
                    <a:pt x="17093" y="3748"/>
                    <a:pt x="26143" y="0"/>
                    <a:pt x="35579" y="0"/>
                  </a:cubicBezTo>
                  <a:close/>
                </a:path>
              </a:pathLst>
            </a:custGeom>
            <a:solidFill>
              <a:srgbClr val="3B425E"/>
            </a:solidFill>
          </p:spPr>
        </p:sp>
        <p:sp>
          <p:nvSpPr>
            <p:cNvPr name="TextBox 8" id="8"/>
            <p:cNvSpPr txBox="true"/>
            <p:nvPr/>
          </p:nvSpPr>
          <p:spPr>
            <a:xfrm>
              <a:off x="0" y="-95250"/>
              <a:ext cx="2922812" cy="433381"/>
            </a:xfrm>
            <a:prstGeom prst="rect">
              <a:avLst/>
            </a:prstGeom>
          </p:spPr>
          <p:txBody>
            <a:bodyPr anchor="ctr" rtlCol="false" tIns="12700" lIns="12700" bIns="12700" rIns="12700"/>
            <a:lstStyle/>
            <a:p>
              <a:pPr algn="ctr">
                <a:lnSpc>
                  <a:spcPts val="7699"/>
                </a:lnSpc>
              </a:pPr>
            </a:p>
          </p:txBody>
        </p:sp>
      </p:grpSp>
      <p:sp>
        <p:nvSpPr>
          <p:cNvPr name="TextBox 9" id="9"/>
          <p:cNvSpPr txBox="true"/>
          <p:nvPr/>
        </p:nvSpPr>
        <p:spPr>
          <a:xfrm rot="0">
            <a:off x="3855025" y="1591637"/>
            <a:ext cx="10577950" cy="927100"/>
          </a:xfrm>
          <a:prstGeom prst="rect">
            <a:avLst/>
          </a:prstGeom>
        </p:spPr>
        <p:txBody>
          <a:bodyPr anchor="t" rtlCol="false" tIns="0" lIns="0" bIns="0" rIns="0">
            <a:spAutoFit/>
          </a:bodyPr>
          <a:lstStyle/>
          <a:p>
            <a:pPr algn="ctr">
              <a:lnSpc>
                <a:spcPts val="7699"/>
              </a:lnSpc>
              <a:spcBef>
                <a:spcPct val="0"/>
              </a:spcBef>
            </a:pPr>
            <a:r>
              <a:rPr lang="en-US" sz="5499">
                <a:solidFill>
                  <a:srgbClr val="FFFFFF"/>
                </a:solidFill>
                <a:latin typeface="League Spartan"/>
                <a:ea typeface="League Spartan"/>
                <a:cs typeface="League Spartan"/>
                <a:sym typeface="League Spartan"/>
              </a:rPr>
              <a:t>KONSEP CRUD</a:t>
            </a:r>
          </a:p>
        </p:txBody>
      </p:sp>
      <p:sp>
        <p:nvSpPr>
          <p:cNvPr name="TextBox 10" id="10"/>
          <p:cNvSpPr txBox="true"/>
          <p:nvPr/>
        </p:nvSpPr>
        <p:spPr>
          <a:xfrm rot="0">
            <a:off x="1383759" y="3176355"/>
            <a:ext cx="30509142" cy="3772364"/>
          </a:xfrm>
          <a:prstGeom prst="rect">
            <a:avLst/>
          </a:prstGeom>
        </p:spPr>
        <p:txBody>
          <a:bodyPr anchor="t" rtlCol="false" tIns="0" lIns="0" bIns="0" rIns="0">
            <a:spAutoFit/>
          </a:bodyPr>
          <a:lstStyle/>
          <a:p>
            <a:pPr algn="just">
              <a:lnSpc>
                <a:spcPts val="7509"/>
              </a:lnSpc>
            </a:pPr>
            <a:r>
              <a:rPr lang="en-US" sz="5363">
                <a:solidFill>
                  <a:srgbClr val="000000"/>
                </a:solidFill>
                <a:latin typeface="Poppins"/>
                <a:ea typeface="Poppins"/>
                <a:cs typeface="Poppins"/>
                <a:sym typeface="Poppins"/>
              </a:rPr>
              <a:t>Create: menambah data mie ayam</a:t>
            </a:r>
          </a:p>
          <a:p>
            <a:pPr algn="just">
              <a:lnSpc>
                <a:spcPts val="7509"/>
              </a:lnSpc>
            </a:pPr>
            <a:r>
              <a:rPr lang="en-US" sz="5363">
                <a:solidFill>
                  <a:srgbClr val="000000"/>
                </a:solidFill>
                <a:latin typeface="Poppins"/>
                <a:ea typeface="Poppins"/>
                <a:cs typeface="Poppins"/>
                <a:sym typeface="Poppins"/>
              </a:rPr>
              <a:t>read    : menampilkan data mie ayam</a:t>
            </a:r>
          </a:p>
          <a:p>
            <a:pPr algn="just">
              <a:lnSpc>
                <a:spcPts val="7509"/>
              </a:lnSpc>
            </a:pPr>
            <a:r>
              <a:rPr lang="en-US" sz="5363">
                <a:solidFill>
                  <a:srgbClr val="000000"/>
                </a:solidFill>
                <a:latin typeface="Poppins"/>
                <a:ea typeface="Poppins"/>
                <a:cs typeface="Poppins"/>
                <a:sym typeface="Poppins"/>
              </a:rPr>
              <a:t>update: mengubah data mie ayam</a:t>
            </a:r>
          </a:p>
          <a:p>
            <a:pPr algn="just">
              <a:lnSpc>
                <a:spcPts val="7509"/>
              </a:lnSpc>
              <a:spcBef>
                <a:spcPct val="0"/>
              </a:spcBef>
            </a:pPr>
            <a:r>
              <a:rPr lang="en-US" sz="5363">
                <a:solidFill>
                  <a:srgbClr val="000000"/>
                </a:solidFill>
                <a:latin typeface="Poppins"/>
                <a:ea typeface="Poppins"/>
                <a:cs typeface="Poppins"/>
                <a:sym typeface="Poppins"/>
              </a:rPr>
              <a:t>delete: menghapus data mie ayam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3B425E"/>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E0EAFF"/>
            </a:solidFill>
          </p:spPr>
        </p:sp>
        <p:sp>
          <p:nvSpPr>
            <p:cNvPr name="TextBox 4" id="4"/>
            <p:cNvSpPr txBox="true"/>
            <p:nvPr/>
          </p:nvSpPr>
          <p:spPr>
            <a:xfrm>
              <a:off x="0" y="-28575"/>
              <a:ext cx="4274726" cy="219604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28700" y="1028700"/>
            <a:ext cx="16230600" cy="8229600"/>
          </a:xfrm>
          <a:custGeom>
            <a:avLst/>
            <a:gdLst/>
            <a:ahLst/>
            <a:cxnLst/>
            <a:rect r="r" b="b" t="t" l="l"/>
            <a:pathLst>
              <a:path h="8229600" w="16230600">
                <a:moveTo>
                  <a:pt x="0" y="0"/>
                </a:moveTo>
                <a:lnTo>
                  <a:pt x="16230600" y="0"/>
                </a:lnTo>
                <a:lnTo>
                  <a:pt x="16230600" y="8229600"/>
                </a:lnTo>
                <a:lnTo>
                  <a:pt x="0" y="8229600"/>
                </a:lnTo>
                <a:lnTo>
                  <a:pt x="0" y="0"/>
                </a:lnTo>
                <a:close/>
              </a:path>
            </a:pathLst>
          </a:custGeom>
          <a:blipFill>
            <a:blip r:embed="rId2">
              <a:alphaModFix amt="5000"/>
            </a:blip>
            <a:stretch>
              <a:fillRect l="0" t="-12808" r="0" b="-18590"/>
            </a:stretch>
          </a:blipFill>
        </p:spPr>
      </p:sp>
      <p:grpSp>
        <p:nvGrpSpPr>
          <p:cNvPr name="Group 6" id="6"/>
          <p:cNvGrpSpPr/>
          <p:nvPr/>
        </p:nvGrpSpPr>
        <p:grpSpPr>
          <a:xfrm rot="0">
            <a:off x="2311962" y="1541106"/>
            <a:ext cx="13664075" cy="1014887"/>
            <a:chOff x="0" y="0"/>
            <a:chExt cx="3598769" cy="267295"/>
          </a:xfrm>
        </p:grpSpPr>
        <p:sp>
          <p:nvSpPr>
            <p:cNvPr name="Freeform 7" id="7"/>
            <p:cNvSpPr/>
            <p:nvPr/>
          </p:nvSpPr>
          <p:spPr>
            <a:xfrm flipH="false" flipV="false" rot="0">
              <a:off x="0" y="0"/>
              <a:ext cx="3598769" cy="267295"/>
            </a:xfrm>
            <a:custGeom>
              <a:avLst/>
              <a:gdLst/>
              <a:ahLst/>
              <a:cxnLst/>
              <a:rect r="r" b="b" t="t" l="l"/>
              <a:pathLst>
                <a:path h="267295" w="3598769">
                  <a:moveTo>
                    <a:pt x="28896" y="0"/>
                  </a:moveTo>
                  <a:lnTo>
                    <a:pt x="3569873" y="0"/>
                  </a:lnTo>
                  <a:cubicBezTo>
                    <a:pt x="3585832" y="0"/>
                    <a:pt x="3598769" y="12937"/>
                    <a:pt x="3598769" y="28896"/>
                  </a:cubicBezTo>
                  <a:lnTo>
                    <a:pt x="3598769" y="238399"/>
                  </a:lnTo>
                  <a:cubicBezTo>
                    <a:pt x="3598769" y="254358"/>
                    <a:pt x="3585832" y="267295"/>
                    <a:pt x="3569873" y="267295"/>
                  </a:cubicBezTo>
                  <a:lnTo>
                    <a:pt x="28896" y="267295"/>
                  </a:lnTo>
                  <a:cubicBezTo>
                    <a:pt x="12937" y="267295"/>
                    <a:pt x="0" y="254358"/>
                    <a:pt x="0" y="238399"/>
                  </a:cubicBezTo>
                  <a:lnTo>
                    <a:pt x="0" y="28896"/>
                  </a:lnTo>
                  <a:cubicBezTo>
                    <a:pt x="0" y="12937"/>
                    <a:pt x="12937" y="0"/>
                    <a:pt x="28896" y="0"/>
                  </a:cubicBezTo>
                  <a:close/>
                </a:path>
              </a:pathLst>
            </a:custGeom>
            <a:solidFill>
              <a:srgbClr val="3B425E"/>
            </a:solidFill>
          </p:spPr>
        </p:sp>
        <p:sp>
          <p:nvSpPr>
            <p:cNvPr name="TextBox 8" id="8"/>
            <p:cNvSpPr txBox="true"/>
            <p:nvPr/>
          </p:nvSpPr>
          <p:spPr>
            <a:xfrm>
              <a:off x="0" y="-95250"/>
              <a:ext cx="3598769" cy="362545"/>
            </a:xfrm>
            <a:prstGeom prst="rect">
              <a:avLst/>
            </a:prstGeom>
          </p:spPr>
          <p:txBody>
            <a:bodyPr anchor="ctr" rtlCol="false" tIns="12700" lIns="12700" bIns="12700" rIns="12700"/>
            <a:lstStyle/>
            <a:p>
              <a:pPr algn="ctr">
                <a:lnSpc>
                  <a:spcPts val="7699"/>
                </a:lnSpc>
              </a:pPr>
            </a:p>
          </p:txBody>
        </p:sp>
      </p:grpSp>
      <p:sp>
        <p:nvSpPr>
          <p:cNvPr name="Freeform 9" id="9"/>
          <p:cNvSpPr/>
          <p:nvPr/>
        </p:nvSpPr>
        <p:spPr>
          <a:xfrm flipH="false" flipV="false" rot="0">
            <a:off x="1273737" y="2864362"/>
            <a:ext cx="8809975" cy="5418135"/>
          </a:xfrm>
          <a:custGeom>
            <a:avLst/>
            <a:gdLst/>
            <a:ahLst/>
            <a:cxnLst/>
            <a:rect r="r" b="b" t="t" l="l"/>
            <a:pathLst>
              <a:path h="5418135" w="8809975">
                <a:moveTo>
                  <a:pt x="0" y="0"/>
                </a:moveTo>
                <a:lnTo>
                  <a:pt x="8809976" y="0"/>
                </a:lnTo>
                <a:lnTo>
                  <a:pt x="8809976" y="5418134"/>
                </a:lnTo>
                <a:lnTo>
                  <a:pt x="0" y="5418134"/>
                </a:lnTo>
                <a:lnTo>
                  <a:pt x="0" y="0"/>
                </a:lnTo>
                <a:close/>
              </a:path>
            </a:pathLst>
          </a:custGeom>
          <a:blipFill>
            <a:blip r:embed="rId3"/>
            <a:stretch>
              <a:fillRect l="0" t="0" r="0" b="0"/>
            </a:stretch>
          </a:blipFill>
        </p:spPr>
      </p:sp>
      <p:sp>
        <p:nvSpPr>
          <p:cNvPr name="TextBox 10" id="10"/>
          <p:cNvSpPr txBox="true"/>
          <p:nvPr/>
        </p:nvSpPr>
        <p:spPr>
          <a:xfrm rot="0">
            <a:off x="2438280" y="1628893"/>
            <a:ext cx="13717758" cy="927100"/>
          </a:xfrm>
          <a:prstGeom prst="rect">
            <a:avLst/>
          </a:prstGeom>
        </p:spPr>
        <p:txBody>
          <a:bodyPr anchor="t" rtlCol="false" tIns="0" lIns="0" bIns="0" rIns="0">
            <a:spAutoFit/>
          </a:bodyPr>
          <a:lstStyle/>
          <a:p>
            <a:pPr algn="ctr">
              <a:lnSpc>
                <a:spcPts val="7699"/>
              </a:lnSpc>
              <a:spcBef>
                <a:spcPct val="0"/>
              </a:spcBef>
            </a:pPr>
            <a:r>
              <a:rPr lang="en-US" sz="5499">
                <a:solidFill>
                  <a:srgbClr val="FFFFFF"/>
                </a:solidFill>
                <a:latin typeface="League Spartan"/>
                <a:ea typeface="League Spartan"/>
                <a:cs typeface="League Spartan"/>
                <a:sym typeface="League Spartan"/>
              </a:rPr>
              <a:t>DESAIN UI MENGGUNAKAN CANVA</a:t>
            </a:r>
          </a:p>
        </p:txBody>
      </p:sp>
      <p:sp>
        <p:nvSpPr>
          <p:cNvPr name="TextBox 11" id="11"/>
          <p:cNvSpPr txBox="true"/>
          <p:nvPr/>
        </p:nvSpPr>
        <p:spPr>
          <a:xfrm rot="0">
            <a:off x="10589894" y="3101478"/>
            <a:ext cx="6045926" cy="2799080"/>
          </a:xfrm>
          <a:prstGeom prst="rect">
            <a:avLst/>
          </a:prstGeom>
        </p:spPr>
        <p:txBody>
          <a:bodyPr anchor="t" rtlCol="false" tIns="0" lIns="0" bIns="0" rIns="0">
            <a:spAutoFit/>
          </a:bodyPr>
          <a:lstStyle/>
          <a:p>
            <a:pPr algn="just">
              <a:lnSpc>
                <a:spcPts val="3220"/>
              </a:lnSpc>
            </a:pPr>
            <a:r>
              <a:rPr lang="en-US" sz="2300">
                <a:solidFill>
                  <a:srgbClr val="000000"/>
                </a:solidFill>
                <a:latin typeface="Poppins"/>
                <a:ea typeface="Poppins"/>
                <a:cs typeface="Poppins"/>
                <a:sym typeface="Poppins"/>
              </a:rPr>
              <a:t>● mendisain halaman utama website mie ayam</a:t>
            </a:r>
          </a:p>
          <a:p>
            <a:pPr algn="just">
              <a:lnSpc>
                <a:spcPts val="3220"/>
              </a:lnSpc>
            </a:pPr>
            <a:r>
              <a:rPr lang="en-US" sz="2300">
                <a:solidFill>
                  <a:srgbClr val="000000"/>
                </a:solidFill>
                <a:latin typeface="Poppins"/>
                <a:ea typeface="Poppins"/>
                <a:cs typeface="Poppins"/>
                <a:sym typeface="Poppins"/>
              </a:rPr>
              <a:t>● membuat mockup data pelanggan dan transaksi</a:t>
            </a:r>
          </a:p>
          <a:p>
            <a:pPr algn="just">
              <a:lnSpc>
                <a:spcPts val="3220"/>
              </a:lnSpc>
              <a:spcBef>
                <a:spcPct val="0"/>
              </a:spcBef>
            </a:pPr>
            <a:r>
              <a:rPr lang="en-US" sz="2300">
                <a:solidFill>
                  <a:srgbClr val="000000"/>
                </a:solidFill>
                <a:latin typeface="Poppins"/>
                <a:ea typeface="Poppins"/>
                <a:cs typeface="Poppins"/>
                <a:sym typeface="Poppins"/>
              </a:rPr>
              <a:t>● mengatur warna,font,dan layout otomatis agar tampilan rapi dan modern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3B425E"/>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E0EAFF"/>
            </a:solidFill>
          </p:spPr>
        </p:sp>
        <p:sp>
          <p:nvSpPr>
            <p:cNvPr name="TextBox 4" id="4"/>
            <p:cNvSpPr txBox="true"/>
            <p:nvPr/>
          </p:nvSpPr>
          <p:spPr>
            <a:xfrm>
              <a:off x="0" y="-28575"/>
              <a:ext cx="4274726" cy="219604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28700" y="1028700"/>
            <a:ext cx="16230600" cy="8229600"/>
          </a:xfrm>
          <a:custGeom>
            <a:avLst/>
            <a:gdLst/>
            <a:ahLst/>
            <a:cxnLst/>
            <a:rect r="r" b="b" t="t" l="l"/>
            <a:pathLst>
              <a:path h="8229600" w="16230600">
                <a:moveTo>
                  <a:pt x="0" y="0"/>
                </a:moveTo>
                <a:lnTo>
                  <a:pt x="16230600" y="0"/>
                </a:lnTo>
                <a:lnTo>
                  <a:pt x="16230600" y="8229600"/>
                </a:lnTo>
                <a:lnTo>
                  <a:pt x="0" y="8229600"/>
                </a:lnTo>
                <a:lnTo>
                  <a:pt x="0" y="0"/>
                </a:lnTo>
                <a:close/>
              </a:path>
            </a:pathLst>
          </a:custGeom>
          <a:blipFill>
            <a:blip r:embed="rId2">
              <a:alphaModFix amt="5000"/>
            </a:blip>
            <a:stretch>
              <a:fillRect l="0" t="-12808" r="0" b="-18590"/>
            </a:stretch>
          </a:blipFill>
        </p:spPr>
      </p:sp>
      <p:grpSp>
        <p:nvGrpSpPr>
          <p:cNvPr name="Group 6" id="6"/>
          <p:cNvGrpSpPr/>
          <p:nvPr/>
        </p:nvGrpSpPr>
        <p:grpSpPr>
          <a:xfrm rot="0">
            <a:off x="3595225" y="1394215"/>
            <a:ext cx="11097550" cy="1283843"/>
            <a:chOff x="0" y="0"/>
            <a:chExt cx="2922812" cy="338131"/>
          </a:xfrm>
        </p:grpSpPr>
        <p:sp>
          <p:nvSpPr>
            <p:cNvPr name="Freeform 7" id="7"/>
            <p:cNvSpPr/>
            <p:nvPr/>
          </p:nvSpPr>
          <p:spPr>
            <a:xfrm flipH="false" flipV="false" rot="0">
              <a:off x="0" y="0"/>
              <a:ext cx="2922812" cy="338131"/>
            </a:xfrm>
            <a:custGeom>
              <a:avLst/>
              <a:gdLst/>
              <a:ahLst/>
              <a:cxnLst/>
              <a:rect r="r" b="b" t="t" l="l"/>
              <a:pathLst>
                <a:path h="338131" w="2922812">
                  <a:moveTo>
                    <a:pt x="35579" y="0"/>
                  </a:moveTo>
                  <a:lnTo>
                    <a:pt x="2887233" y="0"/>
                  </a:lnTo>
                  <a:cubicBezTo>
                    <a:pt x="2896669" y="0"/>
                    <a:pt x="2905718" y="3748"/>
                    <a:pt x="2912391" y="10421"/>
                  </a:cubicBezTo>
                  <a:cubicBezTo>
                    <a:pt x="2919063" y="17093"/>
                    <a:pt x="2922812" y="26143"/>
                    <a:pt x="2922812" y="35579"/>
                  </a:cubicBezTo>
                  <a:lnTo>
                    <a:pt x="2922812" y="302553"/>
                  </a:lnTo>
                  <a:cubicBezTo>
                    <a:pt x="2922812" y="311989"/>
                    <a:pt x="2919063" y="321038"/>
                    <a:pt x="2912391" y="327711"/>
                  </a:cubicBezTo>
                  <a:cubicBezTo>
                    <a:pt x="2905718" y="334383"/>
                    <a:pt x="2896669" y="338131"/>
                    <a:pt x="2887233" y="338131"/>
                  </a:cubicBezTo>
                  <a:lnTo>
                    <a:pt x="35579" y="338131"/>
                  </a:lnTo>
                  <a:cubicBezTo>
                    <a:pt x="26143" y="338131"/>
                    <a:pt x="17093" y="334383"/>
                    <a:pt x="10421" y="327711"/>
                  </a:cubicBezTo>
                  <a:cubicBezTo>
                    <a:pt x="3748" y="321038"/>
                    <a:pt x="0" y="311989"/>
                    <a:pt x="0" y="302553"/>
                  </a:cubicBezTo>
                  <a:lnTo>
                    <a:pt x="0" y="35579"/>
                  </a:lnTo>
                  <a:cubicBezTo>
                    <a:pt x="0" y="26143"/>
                    <a:pt x="3748" y="17093"/>
                    <a:pt x="10421" y="10421"/>
                  </a:cubicBezTo>
                  <a:cubicBezTo>
                    <a:pt x="17093" y="3748"/>
                    <a:pt x="26143" y="0"/>
                    <a:pt x="35579" y="0"/>
                  </a:cubicBezTo>
                  <a:close/>
                </a:path>
              </a:pathLst>
            </a:custGeom>
            <a:solidFill>
              <a:srgbClr val="3B425E"/>
            </a:solidFill>
          </p:spPr>
        </p:sp>
        <p:sp>
          <p:nvSpPr>
            <p:cNvPr name="TextBox 8" id="8"/>
            <p:cNvSpPr txBox="true"/>
            <p:nvPr/>
          </p:nvSpPr>
          <p:spPr>
            <a:xfrm>
              <a:off x="0" y="-95250"/>
              <a:ext cx="2922812" cy="433381"/>
            </a:xfrm>
            <a:prstGeom prst="rect">
              <a:avLst/>
            </a:prstGeom>
          </p:spPr>
          <p:txBody>
            <a:bodyPr anchor="ctr" rtlCol="false" tIns="12700" lIns="12700" bIns="12700" rIns="12700"/>
            <a:lstStyle/>
            <a:p>
              <a:pPr algn="ctr">
                <a:lnSpc>
                  <a:spcPts val="7699"/>
                </a:lnSpc>
              </a:pPr>
            </a:p>
          </p:txBody>
        </p:sp>
      </p:grpSp>
      <p:sp>
        <p:nvSpPr>
          <p:cNvPr name="TextBox 9" id="9"/>
          <p:cNvSpPr txBox="true"/>
          <p:nvPr/>
        </p:nvSpPr>
        <p:spPr>
          <a:xfrm rot="0">
            <a:off x="1402948" y="2620908"/>
            <a:ext cx="38148717" cy="7049647"/>
          </a:xfrm>
          <a:prstGeom prst="rect">
            <a:avLst/>
          </a:prstGeom>
        </p:spPr>
        <p:txBody>
          <a:bodyPr anchor="t" rtlCol="false" tIns="0" lIns="0" bIns="0" rIns="0">
            <a:spAutoFit/>
          </a:bodyPr>
          <a:lstStyle/>
          <a:p>
            <a:pPr algn="just">
              <a:lnSpc>
                <a:spcPts val="3139"/>
              </a:lnSpc>
            </a:pPr>
            <a:r>
              <a:rPr lang="en-US" sz="2242">
                <a:solidFill>
                  <a:srgbClr val="000000"/>
                </a:solidFill>
                <a:latin typeface="Arimo"/>
                <a:ea typeface="Arimo"/>
                <a:cs typeface="Arimo"/>
                <a:sym typeface="Arimo"/>
              </a:rPr>
              <a:t>export default function CRUDMieAyam() {</a:t>
            </a:r>
          </a:p>
          <a:p>
            <a:pPr algn="just">
              <a:lnSpc>
                <a:spcPts val="3139"/>
              </a:lnSpc>
            </a:pPr>
            <a:r>
              <a:rPr lang="en-US" sz="2242">
                <a:solidFill>
                  <a:srgbClr val="000000"/>
                </a:solidFill>
                <a:latin typeface="Arimo"/>
                <a:ea typeface="Arimo"/>
                <a:cs typeface="Arimo"/>
                <a:sym typeface="Arimo"/>
              </a:rPr>
              <a:t>  const [mieAyamList, setMieAyamList] = useState([]);</a:t>
            </a:r>
          </a:p>
          <a:p>
            <a:pPr algn="just">
              <a:lnSpc>
                <a:spcPts val="3139"/>
              </a:lnSpc>
            </a:pPr>
            <a:r>
              <a:rPr lang="en-US" sz="2242">
                <a:solidFill>
                  <a:srgbClr val="000000"/>
                </a:solidFill>
                <a:latin typeface="Arimo"/>
                <a:ea typeface="Arimo"/>
                <a:cs typeface="Arimo"/>
                <a:sym typeface="Arimo"/>
              </a:rPr>
              <a:t>  const [form, setForm] = useState({ id: null, nama: "", harga: "", deskripsi: "" });</a:t>
            </a:r>
          </a:p>
          <a:p>
            <a:pPr algn="just">
              <a:lnSpc>
                <a:spcPts val="3139"/>
              </a:lnSpc>
            </a:pPr>
          </a:p>
          <a:p>
            <a:pPr algn="just">
              <a:lnSpc>
                <a:spcPts val="3139"/>
              </a:lnSpc>
            </a:pPr>
            <a:r>
              <a:rPr lang="en-US" sz="2242">
                <a:solidFill>
                  <a:srgbClr val="000000"/>
                </a:solidFill>
                <a:latin typeface="Arimo"/>
                <a:ea typeface="Arimo"/>
                <a:cs typeface="Arimo"/>
                <a:sym typeface="Arimo"/>
              </a:rPr>
              <a:t>  // Menangani input form</a:t>
            </a:r>
          </a:p>
          <a:p>
            <a:pPr algn="just">
              <a:lnSpc>
                <a:spcPts val="3139"/>
              </a:lnSpc>
            </a:pPr>
            <a:r>
              <a:rPr lang="en-US" sz="2242">
                <a:solidFill>
                  <a:srgbClr val="000000"/>
                </a:solidFill>
                <a:latin typeface="Arimo"/>
                <a:ea typeface="Arimo"/>
                <a:cs typeface="Arimo"/>
                <a:sym typeface="Arimo"/>
              </a:rPr>
              <a:t>  const handleChange = (e) =&gt; {</a:t>
            </a:r>
          </a:p>
          <a:p>
            <a:pPr algn="just">
              <a:lnSpc>
                <a:spcPts val="3139"/>
              </a:lnSpc>
            </a:pPr>
            <a:r>
              <a:rPr lang="en-US" sz="2242">
                <a:solidFill>
                  <a:srgbClr val="000000"/>
                </a:solidFill>
                <a:latin typeface="Arimo"/>
                <a:ea typeface="Arimo"/>
                <a:cs typeface="Arimo"/>
                <a:sym typeface="Arimo"/>
              </a:rPr>
              <a:t>    const { name, value } = e.target;</a:t>
            </a:r>
          </a:p>
          <a:p>
            <a:pPr algn="just">
              <a:lnSpc>
                <a:spcPts val="3139"/>
              </a:lnSpc>
            </a:pPr>
            <a:r>
              <a:rPr lang="en-US" sz="2242">
                <a:solidFill>
                  <a:srgbClr val="000000"/>
                </a:solidFill>
                <a:latin typeface="Arimo"/>
                <a:ea typeface="Arimo"/>
                <a:cs typeface="Arimo"/>
                <a:sym typeface="Arimo"/>
              </a:rPr>
              <a:t>    setForm({ ...form, [name]: value });</a:t>
            </a:r>
          </a:p>
          <a:p>
            <a:pPr algn="just">
              <a:lnSpc>
                <a:spcPts val="3139"/>
              </a:lnSpc>
            </a:pPr>
            <a:r>
              <a:rPr lang="en-US" sz="2242">
                <a:solidFill>
                  <a:srgbClr val="000000"/>
                </a:solidFill>
                <a:latin typeface="Arimo"/>
                <a:ea typeface="Arimo"/>
                <a:cs typeface="Arimo"/>
                <a:sym typeface="Arimo"/>
              </a:rPr>
              <a:t>  };</a:t>
            </a:r>
          </a:p>
          <a:p>
            <a:pPr algn="just">
              <a:lnSpc>
                <a:spcPts val="3139"/>
              </a:lnSpc>
            </a:pPr>
          </a:p>
          <a:p>
            <a:pPr algn="just">
              <a:lnSpc>
                <a:spcPts val="3139"/>
              </a:lnSpc>
            </a:pPr>
            <a:r>
              <a:rPr lang="en-US" sz="2242">
                <a:solidFill>
                  <a:srgbClr val="000000"/>
                </a:solidFill>
                <a:latin typeface="Arimo"/>
                <a:ea typeface="Arimo"/>
                <a:cs typeface="Arimo"/>
                <a:sym typeface="Arimo"/>
              </a:rPr>
              <a:t>  // Menambah atau mengupdate data</a:t>
            </a:r>
          </a:p>
          <a:p>
            <a:pPr algn="just">
              <a:lnSpc>
                <a:spcPts val="3139"/>
              </a:lnSpc>
            </a:pPr>
            <a:r>
              <a:rPr lang="en-US" sz="2242">
                <a:solidFill>
                  <a:srgbClr val="000000"/>
                </a:solidFill>
                <a:latin typeface="Arimo"/>
                <a:ea typeface="Arimo"/>
                <a:cs typeface="Arimo"/>
                <a:sym typeface="Arimo"/>
              </a:rPr>
              <a:t>  const handleSubmit = (e) =&gt; {</a:t>
            </a:r>
          </a:p>
          <a:p>
            <a:pPr algn="just">
              <a:lnSpc>
                <a:spcPts val="3139"/>
              </a:lnSpc>
            </a:pPr>
            <a:r>
              <a:rPr lang="en-US" sz="2242">
                <a:solidFill>
                  <a:srgbClr val="000000"/>
                </a:solidFill>
                <a:latin typeface="Arimo"/>
                <a:ea typeface="Arimo"/>
                <a:cs typeface="Arimo"/>
                <a:sym typeface="Arimo"/>
              </a:rPr>
              <a:t>    e.preventDefault();</a:t>
            </a:r>
          </a:p>
          <a:p>
            <a:pPr algn="just">
              <a:lnSpc>
                <a:spcPts val="3139"/>
              </a:lnSpc>
            </a:pPr>
            <a:r>
              <a:rPr lang="en-US" sz="2242">
                <a:solidFill>
                  <a:srgbClr val="000000"/>
                </a:solidFill>
                <a:latin typeface="Arimo"/>
                <a:ea typeface="Arimo"/>
                <a:cs typeface="Arimo"/>
                <a:sym typeface="Arimo"/>
              </a:rPr>
              <a:t>    if (!form.nama || !form.harga) return alert("Isi nama dan harga!");</a:t>
            </a:r>
          </a:p>
          <a:p>
            <a:pPr algn="just">
              <a:lnSpc>
                <a:spcPts val="3139"/>
              </a:lnSpc>
            </a:pPr>
          </a:p>
          <a:p>
            <a:pPr algn="just">
              <a:lnSpc>
                <a:spcPts val="3139"/>
              </a:lnSpc>
            </a:pPr>
            <a:r>
              <a:rPr lang="en-US" sz="2242">
                <a:solidFill>
                  <a:srgbClr val="000000"/>
                </a:solidFill>
                <a:latin typeface="Arimo"/>
                <a:ea typeface="Arimo"/>
                <a:cs typeface="Arimo"/>
                <a:sym typeface="Arimo"/>
              </a:rPr>
              <a:t>    if (form.id === null) {</a:t>
            </a:r>
          </a:p>
          <a:p>
            <a:pPr algn="just">
              <a:lnSpc>
                <a:spcPts val="3139"/>
              </a:lnSpc>
            </a:pPr>
            <a:r>
              <a:rPr lang="en-US" sz="2242">
                <a:solidFill>
                  <a:srgbClr val="000000"/>
                </a:solidFill>
                <a:latin typeface="Arimo"/>
                <a:ea typeface="Arimo"/>
                <a:cs typeface="Arimo"/>
                <a:sym typeface="Arimo"/>
              </a:rPr>
              <a:t>      setMieAyamList([...mieAyamList, { ...form, id: Date.now() }]);</a:t>
            </a:r>
          </a:p>
          <a:p>
            <a:pPr algn="just">
              <a:lnSpc>
                <a:spcPts val="3139"/>
              </a:lnSpc>
              <a:spcBef>
                <a:spcPct val="0"/>
              </a:spcBef>
            </a:pPr>
            <a:r>
              <a:rPr lang="en-US" sz="2242">
                <a:solidFill>
                  <a:srgbClr val="000000"/>
                </a:solidFill>
                <a:latin typeface="Arimo"/>
                <a:ea typeface="Arimo"/>
                <a:cs typeface="Arimo"/>
                <a:sym typeface="Arimo"/>
              </a:rPr>
              <a:t>    </a:t>
            </a:r>
          </a:p>
        </p:txBody>
      </p:sp>
      <p:sp>
        <p:nvSpPr>
          <p:cNvPr name="Freeform 10" id="10"/>
          <p:cNvSpPr/>
          <p:nvPr/>
        </p:nvSpPr>
        <p:spPr>
          <a:xfrm flipH="false" flipV="false" rot="0">
            <a:off x="11772886" y="3222248"/>
            <a:ext cx="4187465" cy="5353274"/>
          </a:xfrm>
          <a:custGeom>
            <a:avLst/>
            <a:gdLst/>
            <a:ahLst/>
            <a:cxnLst/>
            <a:rect r="r" b="b" t="t" l="l"/>
            <a:pathLst>
              <a:path h="5353274" w="4187465">
                <a:moveTo>
                  <a:pt x="0" y="0"/>
                </a:moveTo>
                <a:lnTo>
                  <a:pt x="4187464" y="0"/>
                </a:lnTo>
                <a:lnTo>
                  <a:pt x="4187464" y="5353275"/>
                </a:lnTo>
                <a:lnTo>
                  <a:pt x="0" y="5353275"/>
                </a:lnTo>
                <a:lnTo>
                  <a:pt x="0" y="0"/>
                </a:lnTo>
                <a:close/>
              </a:path>
            </a:pathLst>
          </a:custGeom>
          <a:blipFill>
            <a:blip r:embed="rId3"/>
            <a:stretch>
              <a:fillRect l="0" t="-1173" r="-1646" b="-27069"/>
            </a:stretch>
          </a:blipFill>
        </p:spPr>
      </p:sp>
      <p:sp>
        <p:nvSpPr>
          <p:cNvPr name="TextBox 11" id="11"/>
          <p:cNvSpPr txBox="true"/>
          <p:nvPr/>
        </p:nvSpPr>
        <p:spPr>
          <a:xfrm rot="0">
            <a:off x="3855025" y="1591637"/>
            <a:ext cx="10577950" cy="927100"/>
          </a:xfrm>
          <a:prstGeom prst="rect">
            <a:avLst/>
          </a:prstGeom>
        </p:spPr>
        <p:txBody>
          <a:bodyPr anchor="t" rtlCol="false" tIns="0" lIns="0" bIns="0" rIns="0">
            <a:spAutoFit/>
          </a:bodyPr>
          <a:lstStyle/>
          <a:p>
            <a:pPr algn="ctr">
              <a:lnSpc>
                <a:spcPts val="7699"/>
              </a:lnSpc>
              <a:spcBef>
                <a:spcPct val="0"/>
              </a:spcBef>
            </a:pPr>
            <a:r>
              <a:rPr lang="en-US" sz="5499">
                <a:solidFill>
                  <a:srgbClr val="FFFFFF"/>
                </a:solidFill>
                <a:latin typeface="League Spartan"/>
                <a:ea typeface="League Spartan"/>
                <a:cs typeface="League Spartan"/>
                <a:sym typeface="League Spartan"/>
              </a:rPr>
              <a:t>CUPLIKAN KODE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3B425E"/>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E0EAFF"/>
            </a:solidFill>
          </p:spPr>
        </p:sp>
        <p:sp>
          <p:nvSpPr>
            <p:cNvPr name="TextBox 4" id="4"/>
            <p:cNvSpPr txBox="true"/>
            <p:nvPr/>
          </p:nvSpPr>
          <p:spPr>
            <a:xfrm>
              <a:off x="0" y="-28575"/>
              <a:ext cx="4274726" cy="219604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28700" y="1028700"/>
            <a:ext cx="16230600" cy="8229600"/>
          </a:xfrm>
          <a:custGeom>
            <a:avLst/>
            <a:gdLst/>
            <a:ahLst/>
            <a:cxnLst/>
            <a:rect r="r" b="b" t="t" l="l"/>
            <a:pathLst>
              <a:path h="8229600" w="16230600">
                <a:moveTo>
                  <a:pt x="0" y="0"/>
                </a:moveTo>
                <a:lnTo>
                  <a:pt x="16230600" y="0"/>
                </a:lnTo>
                <a:lnTo>
                  <a:pt x="16230600" y="8229600"/>
                </a:lnTo>
                <a:lnTo>
                  <a:pt x="0" y="8229600"/>
                </a:lnTo>
                <a:lnTo>
                  <a:pt x="0" y="0"/>
                </a:lnTo>
                <a:close/>
              </a:path>
            </a:pathLst>
          </a:custGeom>
          <a:blipFill>
            <a:blip r:embed="rId2">
              <a:alphaModFix amt="5000"/>
            </a:blip>
            <a:stretch>
              <a:fillRect l="0" t="-12808" r="0" b="-18590"/>
            </a:stretch>
          </a:blipFill>
        </p:spPr>
      </p:sp>
      <p:grpSp>
        <p:nvGrpSpPr>
          <p:cNvPr name="Group 6" id="6"/>
          <p:cNvGrpSpPr/>
          <p:nvPr/>
        </p:nvGrpSpPr>
        <p:grpSpPr>
          <a:xfrm rot="0">
            <a:off x="3595225" y="1394215"/>
            <a:ext cx="11097550" cy="1283843"/>
            <a:chOff x="0" y="0"/>
            <a:chExt cx="2922812" cy="338131"/>
          </a:xfrm>
        </p:grpSpPr>
        <p:sp>
          <p:nvSpPr>
            <p:cNvPr name="Freeform 7" id="7"/>
            <p:cNvSpPr/>
            <p:nvPr/>
          </p:nvSpPr>
          <p:spPr>
            <a:xfrm flipH="false" flipV="false" rot="0">
              <a:off x="0" y="0"/>
              <a:ext cx="2922812" cy="338131"/>
            </a:xfrm>
            <a:custGeom>
              <a:avLst/>
              <a:gdLst/>
              <a:ahLst/>
              <a:cxnLst/>
              <a:rect r="r" b="b" t="t" l="l"/>
              <a:pathLst>
                <a:path h="338131" w="2922812">
                  <a:moveTo>
                    <a:pt x="35579" y="0"/>
                  </a:moveTo>
                  <a:lnTo>
                    <a:pt x="2887233" y="0"/>
                  </a:lnTo>
                  <a:cubicBezTo>
                    <a:pt x="2896669" y="0"/>
                    <a:pt x="2905718" y="3748"/>
                    <a:pt x="2912391" y="10421"/>
                  </a:cubicBezTo>
                  <a:cubicBezTo>
                    <a:pt x="2919063" y="17093"/>
                    <a:pt x="2922812" y="26143"/>
                    <a:pt x="2922812" y="35579"/>
                  </a:cubicBezTo>
                  <a:lnTo>
                    <a:pt x="2922812" y="302553"/>
                  </a:lnTo>
                  <a:cubicBezTo>
                    <a:pt x="2922812" y="311989"/>
                    <a:pt x="2919063" y="321038"/>
                    <a:pt x="2912391" y="327711"/>
                  </a:cubicBezTo>
                  <a:cubicBezTo>
                    <a:pt x="2905718" y="334383"/>
                    <a:pt x="2896669" y="338131"/>
                    <a:pt x="2887233" y="338131"/>
                  </a:cubicBezTo>
                  <a:lnTo>
                    <a:pt x="35579" y="338131"/>
                  </a:lnTo>
                  <a:cubicBezTo>
                    <a:pt x="26143" y="338131"/>
                    <a:pt x="17093" y="334383"/>
                    <a:pt x="10421" y="327711"/>
                  </a:cubicBezTo>
                  <a:cubicBezTo>
                    <a:pt x="3748" y="321038"/>
                    <a:pt x="0" y="311989"/>
                    <a:pt x="0" y="302553"/>
                  </a:cubicBezTo>
                  <a:lnTo>
                    <a:pt x="0" y="35579"/>
                  </a:lnTo>
                  <a:cubicBezTo>
                    <a:pt x="0" y="26143"/>
                    <a:pt x="3748" y="17093"/>
                    <a:pt x="10421" y="10421"/>
                  </a:cubicBezTo>
                  <a:cubicBezTo>
                    <a:pt x="17093" y="3748"/>
                    <a:pt x="26143" y="0"/>
                    <a:pt x="35579" y="0"/>
                  </a:cubicBezTo>
                  <a:close/>
                </a:path>
              </a:pathLst>
            </a:custGeom>
            <a:solidFill>
              <a:srgbClr val="3B425E"/>
            </a:solidFill>
          </p:spPr>
        </p:sp>
        <p:sp>
          <p:nvSpPr>
            <p:cNvPr name="TextBox 8" id="8"/>
            <p:cNvSpPr txBox="true"/>
            <p:nvPr/>
          </p:nvSpPr>
          <p:spPr>
            <a:xfrm>
              <a:off x="0" y="-95250"/>
              <a:ext cx="2922812" cy="433381"/>
            </a:xfrm>
            <a:prstGeom prst="rect">
              <a:avLst/>
            </a:prstGeom>
          </p:spPr>
          <p:txBody>
            <a:bodyPr anchor="ctr" rtlCol="false" tIns="12700" lIns="12700" bIns="12700" rIns="12700"/>
            <a:lstStyle/>
            <a:p>
              <a:pPr algn="ctr">
                <a:lnSpc>
                  <a:spcPts val="7699"/>
                </a:lnSpc>
              </a:pPr>
            </a:p>
          </p:txBody>
        </p:sp>
      </p:grpSp>
      <p:sp>
        <p:nvSpPr>
          <p:cNvPr name="TextBox 9" id="9"/>
          <p:cNvSpPr txBox="true"/>
          <p:nvPr/>
        </p:nvSpPr>
        <p:spPr>
          <a:xfrm rot="0">
            <a:off x="3855025" y="1591637"/>
            <a:ext cx="10577950" cy="927100"/>
          </a:xfrm>
          <a:prstGeom prst="rect">
            <a:avLst/>
          </a:prstGeom>
        </p:spPr>
        <p:txBody>
          <a:bodyPr anchor="t" rtlCol="false" tIns="0" lIns="0" bIns="0" rIns="0">
            <a:spAutoFit/>
          </a:bodyPr>
          <a:lstStyle/>
          <a:p>
            <a:pPr algn="ctr">
              <a:lnSpc>
                <a:spcPts val="7699"/>
              </a:lnSpc>
              <a:spcBef>
                <a:spcPct val="0"/>
              </a:spcBef>
            </a:pPr>
            <a:r>
              <a:rPr lang="en-US" sz="5499">
                <a:solidFill>
                  <a:srgbClr val="FFFFFF"/>
                </a:solidFill>
                <a:latin typeface="League Spartan"/>
                <a:ea typeface="League Spartan"/>
                <a:cs typeface="League Spartan"/>
                <a:sym typeface="League Spartan"/>
              </a:rPr>
              <a:t>DEMO/HASIL WEBSITE</a:t>
            </a:r>
          </a:p>
        </p:txBody>
      </p:sp>
      <p:sp>
        <p:nvSpPr>
          <p:cNvPr name="TextBox 10" id="10"/>
          <p:cNvSpPr txBox="true"/>
          <p:nvPr/>
        </p:nvSpPr>
        <p:spPr>
          <a:xfrm rot="0">
            <a:off x="1909104" y="2800376"/>
            <a:ext cx="13169261" cy="4562423"/>
          </a:xfrm>
          <a:prstGeom prst="rect">
            <a:avLst/>
          </a:prstGeom>
        </p:spPr>
        <p:txBody>
          <a:bodyPr anchor="t" rtlCol="false" tIns="0" lIns="0" bIns="0" rIns="0">
            <a:spAutoFit/>
          </a:bodyPr>
          <a:lstStyle/>
          <a:p>
            <a:pPr algn="just">
              <a:lnSpc>
                <a:spcPts val="6078"/>
              </a:lnSpc>
            </a:pPr>
            <a:r>
              <a:rPr lang="en-US" sz="4341">
                <a:solidFill>
                  <a:srgbClr val="000000"/>
                </a:solidFill>
                <a:latin typeface="Poppins"/>
                <a:ea typeface="Poppins"/>
                <a:cs typeface="Poppins"/>
                <a:sym typeface="Poppins"/>
              </a:rPr>
              <a:t>Link instagram :</a:t>
            </a:r>
          </a:p>
          <a:p>
            <a:pPr algn="just">
              <a:lnSpc>
                <a:spcPts val="6078"/>
              </a:lnSpc>
            </a:pPr>
            <a:r>
              <a:rPr lang="en-US" sz="4341">
                <a:solidFill>
                  <a:srgbClr val="000000"/>
                </a:solidFill>
                <a:latin typeface="Poppins"/>
                <a:ea typeface="Poppins"/>
                <a:cs typeface="Poppins"/>
                <a:sym typeface="Poppins"/>
              </a:rPr>
              <a:t>●https://www.instagram.com/reel/DQS3rKTE0El/?igsh=MXZwbzR1djN2NnAxMg==</a:t>
            </a:r>
          </a:p>
          <a:p>
            <a:pPr algn="just">
              <a:lnSpc>
                <a:spcPts val="6078"/>
              </a:lnSpc>
              <a:spcBef>
                <a:spcPct val="0"/>
              </a:spcBef>
            </a:pPr>
            <a:r>
              <a:rPr lang="en-US" sz="4341">
                <a:solidFill>
                  <a:srgbClr val="000000"/>
                </a:solidFill>
                <a:latin typeface="Poppins"/>
                <a:ea typeface="Poppins"/>
                <a:cs typeface="Poppins"/>
                <a:sym typeface="Poppins"/>
              </a:rPr>
              <a:t>●https://www.instagram.com/reel/DQTBcEoE0U6RnUsuDckjqXX_d9QPwsqH1vAYlI0/?igsh=MTdnc3hydzllcTUxbQ==</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DAG25dbFBh8</dc:identifier>
  <dcterms:modified xsi:type="dcterms:W3CDTF">2011-08-01T06:04:30Z</dcterms:modified>
  <cp:revision>1</cp:revision>
  <dc:title>website crud with canva ai</dc:title>
</cp:coreProperties>
</file>