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77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82" r:id="rId10"/>
    <p:sldId id="283" r:id="rId11"/>
    <p:sldId id="276" r:id="rId12"/>
  </p:sldIdLst>
  <p:sldSz cx="12192000" cy="6858000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Play" panose="020B0604020202020204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8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pos="7242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orient="horz" pos="654">
          <p15:clr>
            <a:srgbClr val="A4A3A4"/>
          </p15:clr>
        </p15:guide>
        <p15:guide id="8" pos="76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VPaknnu5othIgn/ssee3AlgzI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9B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4823D-A906-4D7B-9752-A31D5346E14F}">
  <a:tblStyle styleId="{8E64823D-A906-4D7B-9752-A31D5346E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>
        <p:guide orient="horz" pos="2160"/>
        <p:guide pos="438"/>
        <p:guide orient="horz" pos="3974"/>
        <p:guide orient="horz" pos="346"/>
        <p:guide pos="7242"/>
        <p:guide pos="3931"/>
        <p:guide orient="horz" pos="654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3FB02525-FAFA-8978-303C-53B8CBC2B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c1fe531c6_1_39:notes">
            <a:extLst>
              <a:ext uri="{FF2B5EF4-FFF2-40B4-BE49-F238E27FC236}">
                <a16:creationId xmlns:a16="http://schemas.microsoft.com/office/drawing/2014/main" id="{3E3CC365-79B7-C181-F832-9131896488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0c1fe531c6_1_39:notes">
            <a:extLst>
              <a:ext uri="{FF2B5EF4-FFF2-40B4-BE49-F238E27FC236}">
                <a16:creationId xmlns:a16="http://schemas.microsoft.com/office/drawing/2014/main" id="{24B700C2-F71D-F630-76C6-7C9BA6CCC9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30c1fe531c6_1_39:notes">
            <a:extLst>
              <a:ext uri="{FF2B5EF4-FFF2-40B4-BE49-F238E27FC236}">
                <a16:creationId xmlns:a16="http://schemas.microsoft.com/office/drawing/2014/main" id="{70BF1372-E918-442E-A5D0-8B09C369B1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681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53F786E4-9DFD-1E96-6B17-06AC198FC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90813675_0_55:notes">
            <a:extLst>
              <a:ext uri="{FF2B5EF4-FFF2-40B4-BE49-F238E27FC236}">
                <a16:creationId xmlns:a16="http://schemas.microsoft.com/office/drawing/2014/main" id="{54237F6A-F147-7BE2-4489-6976A50DDE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31490813675_0_55:notes">
            <a:extLst>
              <a:ext uri="{FF2B5EF4-FFF2-40B4-BE49-F238E27FC236}">
                <a16:creationId xmlns:a16="http://schemas.microsoft.com/office/drawing/2014/main" id="{89F1669D-428B-F337-C35A-194A6650C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588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c1fe531c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30c1fe531c6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30c1fe531c6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b="0" i="0" u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497c4514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1497c45141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b="0" i="0" u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31497c45141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EB941EA-AAF4-5677-ADDA-075B484F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497c45141_1_15:notes">
            <a:extLst>
              <a:ext uri="{FF2B5EF4-FFF2-40B4-BE49-F238E27FC236}">
                <a16:creationId xmlns:a16="http://schemas.microsoft.com/office/drawing/2014/main" id="{E5A019C0-3644-4E06-0289-55B4DC103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1497c45141_1_15:notes">
            <a:extLst>
              <a:ext uri="{FF2B5EF4-FFF2-40B4-BE49-F238E27FC236}">
                <a16:creationId xmlns:a16="http://schemas.microsoft.com/office/drawing/2014/main" id="{00E097F9-C500-BFDE-8BF1-C3F9EF06F2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b="0" i="0" u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31497c45141_1_15:notes">
            <a:extLst>
              <a:ext uri="{FF2B5EF4-FFF2-40B4-BE49-F238E27FC236}">
                <a16:creationId xmlns:a16="http://schemas.microsoft.com/office/drawing/2014/main" id="{6BBBBB45-014F-0CAA-BD3C-986B81E92A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7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90813675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314908136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7FBA9B-D5FD-333B-ABF8-DF5482EA3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90813675_0_55:notes">
            <a:extLst>
              <a:ext uri="{FF2B5EF4-FFF2-40B4-BE49-F238E27FC236}">
                <a16:creationId xmlns:a16="http://schemas.microsoft.com/office/drawing/2014/main" id="{3CEE882C-2F4F-7B62-8D06-26443D3CD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31490813675_0_55:notes">
            <a:extLst>
              <a:ext uri="{FF2B5EF4-FFF2-40B4-BE49-F238E27FC236}">
                <a16:creationId xmlns:a16="http://schemas.microsoft.com/office/drawing/2014/main" id="{7E0C8391-5ED8-30FC-1043-3AD414A011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52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D03D9F27-7063-2234-68C7-0A33C949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9126D3AA-4643-8EC1-4A8F-86F4D6635AAC}"/>
              </a:ext>
            </a:extLst>
          </p:cNvPr>
          <p:cNvSpPr txBox="1"/>
          <p:nvPr/>
        </p:nvSpPr>
        <p:spPr>
          <a:xfrm>
            <a:off x="1677394" y="1580696"/>
            <a:ext cx="63859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baseline="30000" dirty="0">
                <a:solidFill>
                  <a:schemeClr val="dk1"/>
                </a:solidFill>
                <a:latin typeface="Poppins"/>
                <a:ea typeface="Arial"/>
                <a:cs typeface="Poppins"/>
                <a:sym typeface="Poppins"/>
              </a:rPr>
              <a:t>Predicting Viral Success:</a:t>
            </a:r>
            <a:endParaRPr lang="es-ES" sz="5400" b="0" i="0" u="none" strike="noStrike" cap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A0E935-0553-4A19-D038-64F5A235AA3E}"/>
              </a:ext>
            </a:extLst>
          </p:cNvPr>
          <p:cNvSpPr txBox="1"/>
          <p:nvPr/>
        </p:nvSpPr>
        <p:spPr>
          <a:xfrm>
            <a:off x="1677394" y="2316841"/>
            <a:ext cx="6096000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baseline="30000" dirty="0">
                <a:solidFill>
                  <a:schemeClr val="dk1"/>
                </a:solidFill>
                <a:latin typeface="Poppins"/>
                <a:ea typeface="Arial"/>
                <a:cs typeface="Poppins"/>
                <a:sym typeface="Poppins"/>
              </a:rPr>
              <a:t>Analyzing and Classifying YouTube Video Outliers Based on Title Patterns</a:t>
            </a:r>
            <a:endParaRPr lang="es-ES" sz="2800" dirty="0"/>
          </a:p>
        </p:txBody>
      </p:sp>
      <p:cxnSp>
        <p:nvCxnSpPr>
          <p:cNvPr id="5" name="Google Shape;258;g31490813675_0_76">
            <a:extLst>
              <a:ext uri="{FF2B5EF4-FFF2-40B4-BE49-F238E27FC236}">
                <a16:creationId xmlns:a16="http://schemas.microsoft.com/office/drawing/2014/main" id="{B0FD836D-F6E6-33CF-0304-E7F4B47276CE}"/>
              </a:ext>
            </a:extLst>
          </p:cNvPr>
          <p:cNvCxnSpPr>
            <a:cxnSpLocks/>
          </p:cNvCxnSpPr>
          <p:nvPr/>
        </p:nvCxnSpPr>
        <p:spPr>
          <a:xfrm flipV="1">
            <a:off x="1485948" y="1513005"/>
            <a:ext cx="0" cy="375715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06AAC11-BA41-E266-35E2-6547D89743FC}"/>
              </a:ext>
            </a:extLst>
          </p:cNvPr>
          <p:cNvSpPr txBox="1"/>
          <p:nvPr/>
        </p:nvSpPr>
        <p:spPr>
          <a:xfrm>
            <a:off x="7667625" y="5490976"/>
            <a:ext cx="3171826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baseline="30000" dirty="0">
                <a:solidFill>
                  <a:schemeClr val="dk1"/>
                </a:solidFill>
                <a:latin typeface="Poppins"/>
                <a:ea typeface="Arial"/>
                <a:cs typeface="Poppins"/>
                <a:sym typeface="Poppins"/>
              </a:rPr>
              <a:t>Verónica Santamaría</a:t>
            </a:r>
          </a:p>
          <a:p>
            <a:r>
              <a:rPr lang="en-US" sz="1800" b="1" baseline="300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or Claudia Valero for our teacher</a:t>
            </a:r>
            <a:endParaRPr lang="es-ES" sz="1800" dirty="0"/>
          </a:p>
        </p:txBody>
      </p:sp>
      <p:pic>
        <p:nvPicPr>
          <p:cNvPr id="6" name="Gráfico 5" descr="Cara guiñando un ojo con relleno sólido con relleno sólido">
            <a:extLst>
              <a:ext uri="{FF2B5EF4-FFF2-40B4-BE49-F238E27FC236}">
                <a16:creationId xmlns:a16="http://schemas.microsoft.com/office/drawing/2014/main" id="{CFD08AE0-B742-8E3C-F050-177F16DBD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372724" y="5741709"/>
            <a:ext cx="314325" cy="2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>
          <a:extLst>
            <a:ext uri="{FF2B5EF4-FFF2-40B4-BE49-F238E27FC236}">
              <a16:creationId xmlns:a16="http://schemas.microsoft.com/office/drawing/2014/main" id="{16A56595-97F3-86DC-60A1-7F802DF79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90813675_0_55">
            <a:extLst>
              <a:ext uri="{FF2B5EF4-FFF2-40B4-BE49-F238E27FC236}">
                <a16:creationId xmlns:a16="http://schemas.microsoft.com/office/drawing/2014/main" id="{9356E88B-3682-9E31-2B5D-8218CA40002D}"/>
              </a:ext>
            </a:extLst>
          </p:cNvPr>
          <p:cNvSpPr txBox="1"/>
          <p:nvPr/>
        </p:nvSpPr>
        <p:spPr>
          <a:xfrm>
            <a:off x="695325" y="549275"/>
            <a:ext cx="10801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dirty="0">
                <a:latin typeface="Poppins"/>
                <a:ea typeface="Poppins"/>
                <a:cs typeface="Poppins"/>
                <a:sym typeface="Poppins"/>
              </a:rPr>
              <a:t>5. Next </a:t>
            </a:r>
            <a:r>
              <a:rPr lang="es-ES" sz="2200" b="1" dirty="0" err="1">
                <a:latin typeface="Poppins"/>
                <a:ea typeface="Poppins"/>
                <a:cs typeface="Poppins"/>
                <a:sym typeface="Poppins"/>
              </a:rPr>
              <a:t>Steps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8;p4">
            <a:extLst>
              <a:ext uri="{FF2B5EF4-FFF2-40B4-BE49-F238E27FC236}">
                <a16:creationId xmlns:a16="http://schemas.microsoft.com/office/drawing/2014/main" id="{76C4C09B-2A96-3E8A-9845-6BA4DAFB308C}"/>
              </a:ext>
            </a:extLst>
          </p:cNvPr>
          <p:cNvSpPr/>
          <p:nvPr/>
        </p:nvSpPr>
        <p:spPr>
          <a:xfrm>
            <a:off x="1576387" y="1600025"/>
            <a:ext cx="9039225" cy="129270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48;p4">
            <a:extLst>
              <a:ext uri="{FF2B5EF4-FFF2-40B4-BE49-F238E27FC236}">
                <a16:creationId xmlns:a16="http://schemas.microsoft.com/office/drawing/2014/main" id="{CC0C2DCB-1A99-DDAC-76F9-8CB0E431B5E2}"/>
              </a:ext>
            </a:extLst>
          </p:cNvPr>
          <p:cNvSpPr/>
          <p:nvPr/>
        </p:nvSpPr>
        <p:spPr>
          <a:xfrm>
            <a:off x="1576387" y="3236450"/>
            <a:ext cx="9039225" cy="129270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4">
            <a:extLst>
              <a:ext uri="{FF2B5EF4-FFF2-40B4-BE49-F238E27FC236}">
                <a16:creationId xmlns:a16="http://schemas.microsoft.com/office/drawing/2014/main" id="{F9C7417F-D81D-74E2-223A-13CFEB22CC87}"/>
              </a:ext>
            </a:extLst>
          </p:cNvPr>
          <p:cNvSpPr/>
          <p:nvPr/>
        </p:nvSpPr>
        <p:spPr>
          <a:xfrm>
            <a:off x="1576387" y="4879975"/>
            <a:ext cx="9039225" cy="129270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0C071F-ED59-93BF-C893-18D1F4528B16}"/>
              </a:ext>
            </a:extLst>
          </p:cNvPr>
          <p:cNvSpPr txBox="1"/>
          <p:nvPr/>
        </p:nvSpPr>
        <p:spPr>
          <a:xfrm>
            <a:off x="1576386" y="1779772"/>
            <a:ext cx="2471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dirty="0">
                <a:latin typeface="Poppins"/>
                <a:ea typeface="Poppins"/>
                <a:cs typeface="Poppins"/>
                <a:sym typeface="Poppins"/>
              </a:rPr>
              <a:t>1. DATASET QUALITY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9B32E8-9B3A-E02B-8F85-A28B463294B1}"/>
              </a:ext>
            </a:extLst>
          </p:cNvPr>
          <p:cNvSpPr txBox="1"/>
          <p:nvPr/>
        </p:nvSpPr>
        <p:spPr>
          <a:xfrm>
            <a:off x="1576386" y="3408287"/>
            <a:ext cx="1214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dirty="0">
                <a:latin typeface="Poppins"/>
                <a:ea typeface="Poppins"/>
                <a:cs typeface="Poppins"/>
                <a:sym typeface="Poppins"/>
              </a:rPr>
              <a:t>2. EDA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C0B7F5-8E04-2A19-B554-14532E1BB3E3}"/>
              </a:ext>
            </a:extLst>
          </p:cNvPr>
          <p:cNvSpPr txBox="1"/>
          <p:nvPr/>
        </p:nvSpPr>
        <p:spPr>
          <a:xfrm>
            <a:off x="1576385" y="4979746"/>
            <a:ext cx="2833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dirty="0">
                <a:latin typeface="Poppins"/>
                <a:ea typeface="Poppins"/>
                <a:cs typeface="Poppins"/>
                <a:sym typeface="Poppins"/>
              </a:rPr>
              <a:t>3. MODEL PERFORMANCE</a:t>
            </a:r>
          </a:p>
        </p:txBody>
      </p:sp>
      <p:sp>
        <p:nvSpPr>
          <p:cNvPr id="17" name="Google Shape;169;g31497c45141_1_15">
            <a:extLst>
              <a:ext uri="{FF2B5EF4-FFF2-40B4-BE49-F238E27FC236}">
                <a16:creationId xmlns:a16="http://schemas.microsoft.com/office/drawing/2014/main" id="{5DF4C790-7414-6333-09F4-434468DCB723}"/>
              </a:ext>
            </a:extLst>
          </p:cNvPr>
          <p:cNvSpPr txBox="1"/>
          <p:nvPr/>
        </p:nvSpPr>
        <p:spPr>
          <a:xfrm>
            <a:off x="1807523" y="2087549"/>
            <a:ext cx="870807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increase the size of the dataset, we should add a loop during the data loading process to filter out duplicate Video ID entries as they are being imported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Google Shape;169;g31497c45141_1_15">
            <a:extLst>
              <a:ext uri="{FF2B5EF4-FFF2-40B4-BE49-F238E27FC236}">
                <a16:creationId xmlns:a16="http://schemas.microsoft.com/office/drawing/2014/main" id="{2CB1AF93-28C3-A17D-B47C-ACD233D463CA}"/>
              </a:ext>
            </a:extLst>
          </p:cNvPr>
          <p:cNvSpPr txBox="1"/>
          <p:nvPr/>
        </p:nvSpPr>
        <p:spPr>
          <a:xfrm>
            <a:off x="1733551" y="3750863"/>
            <a:ext cx="888206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Outlier videos tend to: Use shorter and direct titles, vary the placement of the main keywords. Emphasize duration, personalization, and benefits in their titles. But, content and thumbnail should be also analyzed.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169;g31497c45141_1_15">
            <a:extLst>
              <a:ext uri="{FF2B5EF4-FFF2-40B4-BE49-F238E27FC236}">
                <a16:creationId xmlns:a16="http://schemas.microsoft.com/office/drawing/2014/main" id="{4EA9570B-5103-1ECD-E18C-FD7F930B5C54}"/>
              </a:ext>
            </a:extLst>
          </p:cNvPr>
          <p:cNvSpPr txBox="1"/>
          <p:nvPr/>
        </p:nvSpPr>
        <p:spPr>
          <a:xfrm>
            <a:off x="1807523" y="5279921"/>
            <a:ext cx="857695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Extract more </a:t>
            </a:r>
            <a:r>
              <a:rPr lang="en-US" dirty="0">
                <a:latin typeface="+mj-lt"/>
              </a:rPr>
              <a:t>i</a:t>
            </a:r>
            <a:r>
              <a:rPr lang="en-US" b="0" i="0" dirty="0">
                <a:effectLst/>
                <a:latin typeface="+mj-lt"/>
              </a:rPr>
              <a:t>nformation from videos to analyze the words in video titles more deeply.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Experiment with more complex models like Gradient Boosting or </a:t>
            </a:r>
            <a:r>
              <a:rPr lang="en-US" b="0" i="0" dirty="0" err="1">
                <a:effectLst/>
                <a:latin typeface="+mj-lt"/>
              </a:rPr>
              <a:t>XGBoost</a:t>
            </a:r>
            <a:r>
              <a:rPr lang="en-US" b="0" i="0" dirty="0">
                <a:effectLst/>
                <a:latin typeface="+mj-lt"/>
              </a:rPr>
              <a:t>, which may handle class imbalance better.</a:t>
            </a:r>
            <a:endParaRPr lang="en-US" dirty="0">
              <a:latin typeface="+mj-lt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38830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c1fe531c6_0_2"/>
          <p:cNvSpPr/>
          <p:nvPr/>
        </p:nvSpPr>
        <p:spPr>
          <a:xfrm>
            <a:off x="912950" y="2225600"/>
            <a:ext cx="4756500" cy="2510100"/>
          </a:xfrm>
          <a:prstGeom prst="rect">
            <a:avLst/>
          </a:prstGeom>
          <a:solidFill>
            <a:srgbClr val="80E5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30c1fe531c6_0_2"/>
          <p:cNvSpPr txBox="1"/>
          <p:nvPr/>
        </p:nvSpPr>
        <p:spPr>
          <a:xfrm>
            <a:off x="1708102" y="2614975"/>
            <a:ext cx="3166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s-ES" sz="56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End</a:t>
            </a:r>
            <a:endParaRPr sz="5600" b="0" i="0" u="none" strike="noStrike" cap="none" baseline="30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0c1fe531c6_0_2"/>
          <p:cNvSpPr txBox="1"/>
          <p:nvPr/>
        </p:nvSpPr>
        <p:spPr>
          <a:xfrm>
            <a:off x="1860351" y="3728150"/>
            <a:ext cx="286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Questions?</a:t>
            </a:r>
            <a:endParaRPr sz="3600" b="0" i="0" u="none" strike="noStrike" cap="none" baseline="30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30c1fe531c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950" y="1336225"/>
            <a:ext cx="5580724" cy="418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"/>
          <p:cNvCxnSpPr>
            <a:cxnSpLocks/>
          </p:cNvCxnSpPr>
          <p:nvPr/>
        </p:nvCxnSpPr>
        <p:spPr>
          <a:xfrm>
            <a:off x="868140" y="3227889"/>
            <a:ext cx="1039273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695325" y="549275"/>
            <a:ext cx="108013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>
                <a:latin typeface="Poppins"/>
                <a:ea typeface="Poppins"/>
                <a:cs typeface="Poppins"/>
                <a:sym typeface="Poppins"/>
              </a:rPr>
              <a:t>Index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847862" y="2217964"/>
            <a:ext cx="14915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Plotwist</a:t>
            </a:r>
            <a:endParaRPr sz="1800" b="0" i="0" u="none" strike="noStrike" cap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624407" y="3083299"/>
            <a:ext cx="279450" cy="279450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154815" y="3868524"/>
            <a:ext cx="149150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2. API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Youtube</a:t>
            </a:r>
            <a:endParaRPr sz="1800" b="0" i="0" u="none" strike="noStrike" cap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488184" y="3907021"/>
            <a:ext cx="175432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Interesting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insights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04" name="Google Shape;104;p1"/>
          <p:cNvSpPr txBox="1"/>
          <p:nvPr/>
        </p:nvSpPr>
        <p:spPr>
          <a:xfrm>
            <a:off x="7390023" y="2096580"/>
            <a:ext cx="23043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Non-predictive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Models</a:t>
            </a:r>
            <a:endParaRPr sz="1800" b="0" i="0" u="none" strike="noStrike" cap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9830124" y="3910001"/>
            <a:ext cx="183936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Next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Steps</a:t>
            </a:r>
            <a:endParaRPr sz="1800" b="1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101;p1">
            <a:extLst>
              <a:ext uri="{FF2B5EF4-FFF2-40B4-BE49-F238E27FC236}">
                <a16:creationId xmlns:a16="http://schemas.microsoft.com/office/drawing/2014/main" id="{73F16117-C4FE-10F6-CFCA-91AF7C3378F0}"/>
              </a:ext>
            </a:extLst>
          </p:cNvPr>
          <p:cNvSpPr/>
          <p:nvPr/>
        </p:nvSpPr>
        <p:spPr>
          <a:xfrm>
            <a:off x="8402452" y="3083299"/>
            <a:ext cx="279450" cy="279450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1;p1">
            <a:extLst>
              <a:ext uri="{FF2B5EF4-FFF2-40B4-BE49-F238E27FC236}">
                <a16:creationId xmlns:a16="http://schemas.microsoft.com/office/drawing/2014/main" id="{64F4320B-FD97-4452-A20C-0C7CCAC9664C}"/>
              </a:ext>
            </a:extLst>
          </p:cNvPr>
          <p:cNvSpPr/>
          <p:nvPr/>
        </p:nvSpPr>
        <p:spPr>
          <a:xfrm>
            <a:off x="6225621" y="3083299"/>
            <a:ext cx="279450" cy="279450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1;p1">
            <a:extLst>
              <a:ext uri="{FF2B5EF4-FFF2-40B4-BE49-F238E27FC236}">
                <a16:creationId xmlns:a16="http://schemas.microsoft.com/office/drawing/2014/main" id="{689DF3AD-D5B6-24F7-2B93-A3B903C854FC}"/>
              </a:ext>
            </a:extLst>
          </p:cNvPr>
          <p:cNvSpPr/>
          <p:nvPr/>
        </p:nvSpPr>
        <p:spPr>
          <a:xfrm>
            <a:off x="4453890" y="3083299"/>
            <a:ext cx="279450" cy="279450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1;p1">
            <a:extLst>
              <a:ext uri="{FF2B5EF4-FFF2-40B4-BE49-F238E27FC236}">
                <a16:creationId xmlns:a16="http://schemas.microsoft.com/office/drawing/2014/main" id="{14FE3AAB-E29F-BC7D-26A0-0F5B476F2984}"/>
              </a:ext>
            </a:extLst>
          </p:cNvPr>
          <p:cNvSpPr/>
          <p:nvPr/>
        </p:nvSpPr>
        <p:spPr>
          <a:xfrm>
            <a:off x="2715941" y="3083299"/>
            <a:ext cx="279450" cy="279450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">
            <a:extLst>
              <a:ext uri="{FF2B5EF4-FFF2-40B4-BE49-F238E27FC236}">
                <a16:creationId xmlns:a16="http://schemas.microsoft.com/office/drawing/2014/main" id="{56B01DC2-0A13-CAD1-245A-901BAFC41446}"/>
              </a:ext>
            </a:extLst>
          </p:cNvPr>
          <p:cNvSpPr/>
          <p:nvPr/>
        </p:nvSpPr>
        <p:spPr>
          <a:xfrm>
            <a:off x="1151356" y="3083299"/>
            <a:ext cx="279450" cy="279450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2;p1">
            <a:extLst>
              <a:ext uri="{FF2B5EF4-FFF2-40B4-BE49-F238E27FC236}">
                <a16:creationId xmlns:a16="http://schemas.microsoft.com/office/drawing/2014/main" id="{F74A5A6D-7FAD-176F-90C7-ADD70D7AABA5}"/>
              </a:ext>
            </a:extLst>
          </p:cNvPr>
          <p:cNvSpPr txBox="1"/>
          <p:nvPr/>
        </p:nvSpPr>
        <p:spPr>
          <a:xfrm>
            <a:off x="685053" y="2176487"/>
            <a:ext cx="14915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0" i="0" u="none" strike="noStrike" cap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/>
        </p:nvSpPr>
        <p:spPr>
          <a:xfrm>
            <a:off x="695325" y="549275"/>
            <a:ext cx="108013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AutoNum type="arabicPeriod"/>
            </a:pPr>
            <a:r>
              <a:rPr lang="es-ES" sz="2200" b="1" dirty="0" err="1">
                <a:latin typeface="Poppins"/>
                <a:ea typeface="Poppins"/>
                <a:cs typeface="Poppins"/>
                <a:sym typeface="Poppins"/>
              </a:rPr>
              <a:t>My</a:t>
            </a:r>
            <a:r>
              <a:rPr lang="es-ES" sz="22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2200" b="1" dirty="0" err="1">
                <a:latin typeface="Poppins"/>
                <a:ea typeface="Poppins"/>
                <a:cs typeface="Poppins"/>
                <a:sym typeface="Poppins"/>
              </a:rPr>
              <a:t>brother</a:t>
            </a:r>
            <a:r>
              <a:rPr lang="es-ES" sz="2200" b="1" dirty="0">
                <a:latin typeface="Poppins"/>
                <a:ea typeface="Poppins"/>
                <a:cs typeface="Poppins"/>
                <a:sym typeface="Poppins"/>
              </a:rPr>
              <a:t> and I </a:t>
            </a:r>
            <a:r>
              <a:rPr lang="es-ES" sz="2200" b="1" dirty="0" err="1">
                <a:latin typeface="Poppins"/>
                <a:ea typeface="Poppins"/>
                <a:cs typeface="Poppins"/>
                <a:sym typeface="Poppins"/>
              </a:rPr>
              <a:t>were</a:t>
            </a:r>
            <a:r>
              <a:rPr lang="es-ES" sz="22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2200" b="1" dirty="0" err="1">
                <a:latin typeface="Poppins"/>
                <a:ea typeface="Poppins"/>
                <a:cs typeface="Poppins"/>
                <a:sym typeface="Poppins"/>
              </a:rPr>
              <a:t>thinking</a:t>
            </a:r>
            <a:r>
              <a:rPr lang="es-ES" sz="22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2200" b="1" dirty="0" err="1">
                <a:latin typeface="Poppins"/>
                <a:ea typeface="Poppins"/>
                <a:cs typeface="Poppins"/>
                <a:sym typeface="Poppins"/>
              </a:rPr>
              <a:t>about</a:t>
            </a:r>
            <a:r>
              <a:rPr lang="es-ES" sz="2200" b="1" dirty="0">
                <a:latin typeface="Poppins"/>
                <a:ea typeface="Poppins"/>
                <a:cs typeface="Poppins"/>
                <a:sym typeface="Poppins"/>
              </a:rPr>
              <a:t>…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5892054" y="3017674"/>
            <a:ext cx="4395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26A6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2FFAE2-CC47-E8E7-66B8-31BA14328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56" y="2062600"/>
            <a:ext cx="2050456" cy="2093941"/>
          </a:xfrm>
          <a:prstGeom prst="rect">
            <a:avLst/>
          </a:prstGeom>
        </p:spPr>
      </p:pic>
      <p:pic>
        <p:nvPicPr>
          <p:cNvPr id="5" name="Imagen 4" descr="Una señal de alto&#10;&#10;Descripción generada automáticamente con confianza media">
            <a:extLst>
              <a:ext uri="{FF2B5EF4-FFF2-40B4-BE49-F238E27FC236}">
                <a16:creationId xmlns:a16="http://schemas.microsoft.com/office/drawing/2014/main" id="{2232ABE6-683A-C54F-D63C-62DAFB61B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803" y="2393773"/>
            <a:ext cx="461150" cy="3192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DD9C970-9D70-E2A2-0F7D-129B5CD3A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565" y="2190208"/>
            <a:ext cx="2554588" cy="1966333"/>
          </a:xfrm>
          <a:prstGeom prst="rect">
            <a:avLst/>
          </a:prstGeom>
        </p:spPr>
      </p:pic>
      <p:sp>
        <p:nvSpPr>
          <p:cNvPr id="6" name="Google Shape;163;g31497c45141_1_15">
            <a:extLst>
              <a:ext uri="{FF2B5EF4-FFF2-40B4-BE49-F238E27FC236}">
                <a16:creationId xmlns:a16="http://schemas.microsoft.com/office/drawing/2014/main" id="{F45CCF34-C8EF-A2DC-2D50-DB53F9E1CA1D}"/>
              </a:ext>
            </a:extLst>
          </p:cNvPr>
          <p:cNvSpPr/>
          <p:nvPr/>
        </p:nvSpPr>
        <p:spPr>
          <a:xfrm>
            <a:off x="0" y="4784879"/>
            <a:ext cx="12192000" cy="91740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9;g31497c45141_1_15">
            <a:extLst>
              <a:ext uri="{FF2B5EF4-FFF2-40B4-BE49-F238E27FC236}">
                <a16:creationId xmlns:a16="http://schemas.microsoft.com/office/drawing/2014/main" id="{8EE8BA98-1051-8342-F768-EDC3839E50DD}"/>
              </a:ext>
            </a:extLst>
          </p:cNvPr>
          <p:cNvSpPr txBox="1"/>
          <p:nvPr/>
        </p:nvSpPr>
        <p:spPr>
          <a:xfrm>
            <a:off x="1482319" y="4931217"/>
            <a:ext cx="952898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 goal of this project is to explore whether it is possible 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to predict the performance of a YouTube video 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(becoming a high-performing outlier) 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based solely on its title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695325" y="549275"/>
            <a:ext cx="108013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s-ES" sz="2400" b="1" dirty="0">
                <a:latin typeface="Poppins"/>
                <a:ea typeface="Poppins"/>
                <a:cs typeface="Poppins"/>
                <a:sym typeface="Poppins"/>
              </a:rPr>
              <a:t>YouTube API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BA2FA0-0C6A-2894-E5D4-AE4E9202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22" y="2663725"/>
            <a:ext cx="5159502" cy="2114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2277D9-B05A-F6A2-4618-B4D93BA6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167" y="2663725"/>
            <a:ext cx="4076700" cy="2114550"/>
          </a:xfrm>
          <a:prstGeom prst="rect">
            <a:avLst/>
          </a:prstGeom>
        </p:spPr>
      </p:pic>
      <p:sp>
        <p:nvSpPr>
          <p:cNvPr id="6" name="Google Shape;165;g31497c45141_1_15">
            <a:extLst>
              <a:ext uri="{FF2B5EF4-FFF2-40B4-BE49-F238E27FC236}">
                <a16:creationId xmlns:a16="http://schemas.microsoft.com/office/drawing/2014/main" id="{C502637D-DCBC-AE76-92E1-2159CB67E65C}"/>
              </a:ext>
            </a:extLst>
          </p:cNvPr>
          <p:cNvSpPr txBox="1"/>
          <p:nvPr/>
        </p:nvSpPr>
        <p:spPr>
          <a:xfrm>
            <a:off x="980858" y="2010787"/>
            <a:ext cx="3548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 b="1" u="sng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Columns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of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the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dataset</a:t>
            </a:r>
            <a:endParaRPr sz="13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u="sng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165;g31497c45141_1_15">
            <a:extLst>
              <a:ext uri="{FF2B5EF4-FFF2-40B4-BE49-F238E27FC236}">
                <a16:creationId xmlns:a16="http://schemas.microsoft.com/office/drawing/2014/main" id="{522FC518-2390-8298-0832-ABB7A85BDE21}"/>
              </a:ext>
            </a:extLst>
          </p:cNvPr>
          <p:cNvSpPr txBox="1"/>
          <p:nvPr/>
        </p:nvSpPr>
        <p:spPr>
          <a:xfrm>
            <a:off x="6096000" y="2010787"/>
            <a:ext cx="3548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 b="1" u="sng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Extracted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by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quarters</a:t>
            </a:r>
            <a:endParaRPr sz="13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u="sng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148;p4">
            <a:extLst>
              <a:ext uri="{FF2B5EF4-FFF2-40B4-BE49-F238E27FC236}">
                <a16:creationId xmlns:a16="http://schemas.microsoft.com/office/drawing/2014/main" id="{15FF5E09-414D-0103-105F-46CC95F3CCD0}"/>
              </a:ext>
            </a:extLst>
          </p:cNvPr>
          <p:cNvSpPr/>
          <p:nvPr/>
        </p:nvSpPr>
        <p:spPr>
          <a:xfrm>
            <a:off x="6026323" y="5290252"/>
            <a:ext cx="5159502" cy="69409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9;p4">
            <a:extLst>
              <a:ext uri="{FF2B5EF4-FFF2-40B4-BE49-F238E27FC236}">
                <a16:creationId xmlns:a16="http://schemas.microsoft.com/office/drawing/2014/main" id="{B910ED55-F0BA-9638-AD2E-95F42A9AA8F7}"/>
              </a:ext>
            </a:extLst>
          </p:cNvPr>
          <p:cNvSpPr txBox="1"/>
          <p:nvPr/>
        </p:nvSpPr>
        <p:spPr>
          <a:xfrm>
            <a:off x="6510809" y="5318151"/>
            <a:ext cx="4190528" cy="5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API has a restriction of extracting a maximum of 500 rows per request.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49;p4">
            <a:extLst>
              <a:ext uri="{FF2B5EF4-FFF2-40B4-BE49-F238E27FC236}">
                <a16:creationId xmlns:a16="http://schemas.microsoft.com/office/drawing/2014/main" id="{89E11E9C-6FBB-3C64-8C59-9EDEC44A9E0C}"/>
              </a:ext>
            </a:extLst>
          </p:cNvPr>
          <p:cNvSpPr txBox="1"/>
          <p:nvPr/>
        </p:nvSpPr>
        <p:spPr>
          <a:xfrm>
            <a:off x="6246813" y="5290252"/>
            <a:ext cx="425631" cy="62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latin typeface="Poppins"/>
                <a:ea typeface="Poppins"/>
                <a:cs typeface="Poppins"/>
                <a:sym typeface="Poppins"/>
              </a:rPr>
              <a:t>!</a:t>
            </a:r>
            <a:endParaRPr sz="3600" dirty="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" name="Google Shape;145;p4">
            <a:extLst>
              <a:ext uri="{FF2B5EF4-FFF2-40B4-BE49-F238E27FC236}">
                <a16:creationId xmlns:a16="http://schemas.microsoft.com/office/drawing/2014/main" id="{85CC5E1B-C8ED-0D24-CE91-B669C77E712E}"/>
              </a:ext>
            </a:extLst>
          </p:cNvPr>
          <p:cNvCxnSpPr>
            <a:cxnSpLocks/>
          </p:cNvCxnSpPr>
          <p:nvPr/>
        </p:nvCxnSpPr>
        <p:spPr>
          <a:xfrm>
            <a:off x="8713842" y="4877863"/>
            <a:ext cx="0" cy="345986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/>
        </p:nvSpPr>
        <p:spPr>
          <a:xfrm>
            <a:off x="695325" y="549275"/>
            <a:ext cx="108013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dirty="0">
                <a:latin typeface="Poppins"/>
                <a:cs typeface="Poppins"/>
                <a:sym typeface="Poppins"/>
              </a:rPr>
              <a:t>3. </a:t>
            </a:r>
            <a:r>
              <a:rPr lang="es-ES" sz="2400" b="1" dirty="0" err="1">
                <a:latin typeface="Poppins"/>
                <a:cs typeface="Poppins"/>
                <a:sym typeface="Poppins"/>
              </a:rPr>
              <a:t>Plotwist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768700" y="1181038"/>
            <a:ext cx="2502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es-ES" sz="1600" dirty="0" err="1">
                <a:latin typeface="Poppins"/>
                <a:ea typeface="Poppins"/>
                <a:cs typeface="Poppins"/>
                <a:sym typeface="Poppins"/>
              </a:rPr>
              <a:t>Cleaning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141" name="Google Shape;141;p4"/>
          <p:cNvCxnSpPr/>
          <p:nvPr/>
        </p:nvCxnSpPr>
        <p:spPr>
          <a:xfrm>
            <a:off x="826951" y="1578331"/>
            <a:ext cx="2202000" cy="111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4"/>
          <p:cNvSpPr/>
          <p:nvPr/>
        </p:nvSpPr>
        <p:spPr>
          <a:xfrm>
            <a:off x="6387779" y="1611838"/>
            <a:ext cx="4966341" cy="4446342"/>
          </a:xfrm>
          <a:prstGeom prst="rect">
            <a:avLst/>
          </a:prstGeom>
          <a:noFill/>
          <a:ln w="28575">
            <a:solidFill>
              <a:srgbClr val="00FFFF"/>
            </a:solidFill>
            <a:prstDash val="lg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6885391" y="2513216"/>
            <a:ext cx="5266500" cy="49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oppins"/>
                <a:ea typeface="Poppins"/>
                <a:cs typeface="Poppins"/>
                <a:sym typeface="Poppins"/>
              </a:rPr>
              <a:t>6242 </a:t>
            </a:r>
            <a:r>
              <a:rPr lang="es-ES" dirty="0" err="1">
                <a:latin typeface="Poppins"/>
                <a:ea typeface="Poppins"/>
                <a:cs typeface="Poppins"/>
                <a:sym typeface="Poppins"/>
              </a:rPr>
              <a:t>rows</a:t>
            </a:r>
            <a:r>
              <a:rPr lang="es-E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dirty="0" err="1">
                <a:latin typeface="Poppins"/>
                <a:ea typeface="Poppins"/>
                <a:cs typeface="Poppins"/>
                <a:sym typeface="Poppins"/>
              </a:rPr>
              <a:t>out</a:t>
            </a:r>
            <a:r>
              <a:rPr lang="es-E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dirty="0" err="1"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es-ES" dirty="0">
                <a:latin typeface="Poppins"/>
                <a:ea typeface="Poppins"/>
                <a:cs typeface="Poppins"/>
                <a:sym typeface="Poppins"/>
              </a:rPr>
              <a:t> 6450 </a:t>
            </a:r>
            <a:r>
              <a:rPr lang="es-ES" dirty="0" err="1">
                <a:latin typeface="Poppins"/>
                <a:ea typeface="Poppins"/>
                <a:cs typeface="Poppins"/>
                <a:sym typeface="Poppins"/>
              </a:rPr>
              <a:t>were</a:t>
            </a:r>
            <a:r>
              <a:rPr lang="es-E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dirty="0" err="1">
                <a:latin typeface="Poppins"/>
                <a:ea typeface="Poppins"/>
                <a:cs typeface="Poppins"/>
                <a:sym typeface="Poppins"/>
              </a:rPr>
              <a:t>duplicated</a:t>
            </a:r>
            <a:r>
              <a:rPr lang="es-E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01230A-7E77-7FBE-580A-77C04742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7" y="1913570"/>
            <a:ext cx="5248275" cy="1581150"/>
          </a:xfrm>
          <a:prstGeom prst="rect">
            <a:avLst/>
          </a:prstGeom>
        </p:spPr>
      </p:pic>
      <p:sp>
        <p:nvSpPr>
          <p:cNvPr id="3" name="Google Shape;212;g31497c45141_1_76">
            <a:extLst>
              <a:ext uri="{FF2B5EF4-FFF2-40B4-BE49-F238E27FC236}">
                <a16:creationId xmlns:a16="http://schemas.microsoft.com/office/drawing/2014/main" id="{D2DD2261-EC28-22C0-159D-6B1661EC2048}"/>
              </a:ext>
            </a:extLst>
          </p:cNvPr>
          <p:cNvSpPr/>
          <p:nvPr/>
        </p:nvSpPr>
        <p:spPr>
          <a:xfrm>
            <a:off x="798837" y="2945280"/>
            <a:ext cx="2698625" cy="640352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71;g31497c45141_1_15">
            <a:extLst>
              <a:ext uri="{FF2B5EF4-FFF2-40B4-BE49-F238E27FC236}">
                <a16:creationId xmlns:a16="http://schemas.microsoft.com/office/drawing/2014/main" id="{BCF40BD9-7477-F519-736F-2AC9AB95289B}"/>
              </a:ext>
            </a:extLst>
          </p:cNvPr>
          <p:cNvCxnSpPr/>
          <p:nvPr/>
        </p:nvCxnSpPr>
        <p:spPr>
          <a:xfrm flipH="1">
            <a:off x="3571004" y="2971558"/>
            <a:ext cx="572100" cy="278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EC22B5E-F4EF-558D-BDBA-37D7FE2FD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94" y="3770213"/>
            <a:ext cx="2346568" cy="2357959"/>
          </a:xfrm>
          <a:prstGeom prst="rect">
            <a:avLst/>
          </a:prstGeom>
        </p:spPr>
      </p:pic>
      <p:sp>
        <p:nvSpPr>
          <p:cNvPr id="6" name="Google Shape;96;p1">
            <a:extLst>
              <a:ext uri="{FF2B5EF4-FFF2-40B4-BE49-F238E27FC236}">
                <a16:creationId xmlns:a16="http://schemas.microsoft.com/office/drawing/2014/main" id="{34B0CA51-3408-ACD3-BA50-2C1BF61F0A61}"/>
              </a:ext>
            </a:extLst>
          </p:cNvPr>
          <p:cNvSpPr txBox="1"/>
          <p:nvPr/>
        </p:nvSpPr>
        <p:spPr>
          <a:xfrm>
            <a:off x="7069112" y="2131376"/>
            <a:ext cx="2502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Out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how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many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800" b="0" i="0" u="none" strike="noStrike" cap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">
            <a:extLst>
              <a:ext uri="{FF2B5EF4-FFF2-40B4-BE49-F238E27FC236}">
                <a16:creationId xmlns:a16="http://schemas.microsoft.com/office/drawing/2014/main" id="{DA5504B2-698A-777F-F839-E693346B3A11}"/>
              </a:ext>
            </a:extLst>
          </p:cNvPr>
          <p:cNvSpPr/>
          <p:nvPr/>
        </p:nvSpPr>
        <p:spPr>
          <a:xfrm>
            <a:off x="6862458" y="2234680"/>
            <a:ext cx="192949" cy="192949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6;p1">
            <a:extLst>
              <a:ext uri="{FF2B5EF4-FFF2-40B4-BE49-F238E27FC236}">
                <a16:creationId xmlns:a16="http://schemas.microsoft.com/office/drawing/2014/main" id="{C8DD5127-D67D-9605-0450-02E72ACB8A12}"/>
              </a:ext>
            </a:extLst>
          </p:cNvPr>
          <p:cNvSpPr txBox="1"/>
          <p:nvPr/>
        </p:nvSpPr>
        <p:spPr>
          <a:xfrm>
            <a:off x="6947942" y="3113510"/>
            <a:ext cx="419643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reason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behind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800" b="0" i="0" u="none" strike="noStrike" cap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6;p1">
            <a:extLst>
              <a:ext uri="{FF2B5EF4-FFF2-40B4-BE49-F238E27FC236}">
                <a16:creationId xmlns:a16="http://schemas.microsoft.com/office/drawing/2014/main" id="{526BE39F-01B1-20E4-7241-3134B6011EF3}"/>
              </a:ext>
            </a:extLst>
          </p:cNvPr>
          <p:cNvSpPr txBox="1"/>
          <p:nvPr/>
        </p:nvSpPr>
        <p:spPr>
          <a:xfrm>
            <a:off x="7099838" y="4637935"/>
            <a:ext cx="132914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 err="1">
                <a:latin typeface="Poppins"/>
                <a:ea typeface="Poppins"/>
                <a:cs typeface="Poppins"/>
                <a:sym typeface="Poppins"/>
              </a:rPr>
              <a:t>Solution</a:t>
            </a: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?</a:t>
            </a:r>
            <a:endParaRPr sz="1800" b="0" i="0" u="none" strike="noStrike" cap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1">
            <a:extLst>
              <a:ext uri="{FF2B5EF4-FFF2-40B4-BE49-F238E27FC236}">
                <a16:creationId xmlns:a16="http://schemas.microsoft.com/office/drawing/2014/main" id="{2972526A-DCA2-E960-1B04-6FBA3CB2B6D0}"/>
              </a:ext>
            </a:extLst>
          </p:cNvPr>
          <p:cNvSpPr/>
          <p:nvPr/>
        </p:nvSpPr>
        <p:spPr>
          <a:xfrm>
            <a:off x="6851467" y="3214170"/>
            <a:ext cx="192949" cy="192949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01;p1">
            <a:extLst>
              <a:ext uri="{FF2B5EF4-FFF2-40B4-BE49-F238E27FC236}">
                <a16:creationId xmlns:a16="http://schemas.microsoft.com/office/drawing/2014/main" id="{2F190EBC-298E-A9BF-F771-51F491FDBDB5}"/>
              </a:ext>
            </a:extLst>
          </p:cNvPr>
          <p:cNvSpPr/>
          <p:nvPr/>
        </p:nvSpPr>
        <p:spPr>
          <a:xfrm>
            <a:off x="6851467" y="4756244"/>
            <a:ext cx="192949" cy="192949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9;p4">
            <a:extLst>
              <a:ext uri="{FF2B5EF4-FFF2-40B4-BE49-F238E27FC236}">
                <a16:creationId xmlns:a16="http://schemas.microsoft.com/office/drawing/2014/main" id="{4C984C46-F5D8-73C5-1346-A1544398EDFE}"/>
              </a:ext>
            </a:extLst>
          </p:cNvPr>
          <p:cNvSpPr txBox="1"/>
          <p:nvPr/>
        </p:nvSpPr>
        <p:spPr>
          <a:xfrm>
            <a:off x="6874400" y="3455239"/>
            <a:ext cx="4067427" cy="49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 same video is captured multiple times during different API calls to YouTube, resulting in repeated entries with the same Video ID.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149;p4">
            <a:extLst>
              <a:ext uri="{FF2B5EF4-FFF2-40B4-BE49-F238E27FC236}">
                <a16:creationId xmlns:a16="http://schemas.microsoft.com/office/drawing/2014/main" id="{734F40ED-EB1B-2EA2-2A48-0418C9DFA407}"/>
              </a:ext>
            </a:extLst>
          </p:cNvPr>
          <p:cNvSpPr txBox="1"/>
          <p:nvPr/>
        </p:nvSpPr>
        <p:spPr>
          <a:xfrm>
            <a:off x="6874400" y="4967060"/>
            <a:ext cx="4067427" cy="49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err="1"/>
              <a:t>Adding</a:t>
            </a:r>
            <a:r>
              <a:rPr lang="es-ES" dirty="0"/>
              <a:t> a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loading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filter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duplicate</a:t>
            </a:r>
            <a:r>
              <a:rPr lang="es-ES" dirty="0"/>
              <a:t> Video ID </a:t>
            </a:r>
            <a:r>
              <a:rPr lang="es-ES" dirty="0" err="1"/>
              <a:t>entries</a:t>
            </a:r>
            <a:r>
              <a:rPr lang="es-ES" dirty="0"/>
              <a:t> as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imported</a:t>
            </a:r>
            <a:r>
              <a:rPr lang="es-ES" dirty="0"/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497c45141_1_15"/>
          <p:cNvSpPr/>
          <p:nvPr/>
        </p:nvSpPr>
        <p:spPr>
          <a:xfrm>
            <a:off x="6415335" y="5279669"/>
            <a:ext cx="4848300" cy="91740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1497c45141_1_15"/>
          <p:cNvSpPr txBox="1"/>
          <p:nvPr/>
        </p:nvSpPr>
        <p:spPr>
          <a:xfrm>
            <a:off x="6307967" y="1803923"/>
            <a:ext cx="3548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Rating vs Price (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Filtered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with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Z-score)</a:t>
            </a:r>
            <a:endParaRPr sz="13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u="sng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g31497c45141_1_15"/>
          <p:cNvSpPr txBox="1"/>
          <p:nvPr/>
        </p:nvSpPr>
        <p:spPr>
          <a:xfrm>
            <a:off x="695325" y="549275"/>
            <a:ext cx="108015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</a:t>
            </a:r>
            <a:r>
              <a:rPr lang="es-ES" sz="24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Interesting</a:t>
            </a:r>
            <a:r>
              <a:rPr lang="es-ES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24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  <a:r>
              <a:rPr lang="es-ES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g31497c45141_1_15"/>
          <p:cNvSpPr/>
          <p:nvPr/>
        </p:nvSpPr>
        <p:spPr>
          <a:xfrm>
            <a:off x="1082585" y="5279669"/>
            <a:ext cx="4848300" cy="91740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1497c45141_1_15"/>
          <p:cNvSpPr txBox="1"/>
          <p:nvPr/>
        </p:nvSpPr>
        <p:spPr>
          <a:xfrm>
            <a:off x="814117" y="1803923"/>
            <a:ext cx="3548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 b="1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KPI: 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Views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per 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Subscriber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Ratio</a:t>
            </a:r>
            <a:endParaRPr sz="1300" b="1" u="sng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g31497c45141_1_15"/>
          <p:cNvSpPr txBox="1"/>
          <p:nvPr/>
        </p:nvSpPr>
        <p:spPr>
          <a:xfrm>
            <a:off x="768700" y="1181038"/>
            <a:ext cx="2502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Poppins"/>
                <a:ea typeface="Poppins"/>
                <a:cs typeface="Poppins"/>
                <a:sym typeface="Poppins"/>
              </a:rPr>
              <a:t>EDA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167" name="Google Shape;167;g31497c45141_1_15"/>
          <p:cNvCxnSpPr/>
          <p:nvPr/>
        </p:nvCxnSpPr>
        <p:spPr>
          <a:xfrm>
            <a:off x="826951" y="1578331"/>
            <a:ext cx="2202000" cy="111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g31497c45141_1_15"/>
          <p:cNvSpPr txBox="1"/>
          <p:nvPr/>
        </p:nvSpPr>
        <p:spPr>
          <a:xfrm>
            <a:off x="1109435" y="5318119"/>
            <a:ext cx="473910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88.5% of videos have a Views per Subscriber ratio 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between 0-2, indicating that most videos perform in line with or 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slightly above their subscriber base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g31497c45141_1_15"/>
          <p:cNvSpPr txBox="1"/>
          <p:nvPr/>
        </p:nvSpPr>
        <p:spPr>
          <a:xfrm>
            <a:off x="6858531" y="5540772"/>
            <a:ext cx="4018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Outliers</a:t>
            </a: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s-ES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11,5%</a:t>
            </a: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  <a:r>
              <a:rPr lang="es-E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have</a:t>
            </a: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s-ES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33% </a:t>
            </a:r>
            <a:r>
              <a:rPr lang="es-ES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es-ES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total </a:t>
            </a:r>
            <a:r>
              <a:rPr lang="es-ES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views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B58D895-8F98-A03B-93F6-5C1BCF58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47" b="15593"/>
          <a:stretch/>
        </p:blipFill>
        <p:spPr>
          <a:xfrm>
            <a:off x="3521582" y="1288740"/>
            <a:ext cx="5572060" cy="55598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08721F3-FD31-BC3E-11A6-B55EAA9FF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51" y="2405186"/>
            <a:ext cx="5124949" cy="271528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D02FD00-E7E2-7ACB-EC64-695AA603CE93}"/>
              </a:ext>
            </a:extLst>
          </p:cNvPr>
          <p:cNvSpPr/>
          <p:nvPr/>
        </p:nvSpPr>
        <p:spPr>
          <a:xfrm>
            <a:off x="2543808" y="2364012"/>
            <a:ext cx="1955549" cy="200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Google Shape;212;g31497c45141_1_76">
            <a:extLst>
              <a:ext uri="{FF2B5EF4-FFF2-40B4-BE49-F238E27FC236}">
                <a16:creationId xmlns:a16="http://schemas.microsoft.com/office/drawing/2014/main" id="{B9B856E4-0262-DD56-798B-4E8BE926EC5D}"/>
              </a:ext>
            </a:extLst>
          </p:cNvPr>
          <p:cNvSpPr/>
          <p:nvPr/>
        </p:nvSpPr>
        <p:spPr>
          <a:xfrm rot="5400000">
            <a:off x="121659" y="3539758"/>
            <a:ext cx="2698625" cy="280657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31826D-C5F0-8AD5-D9F9-032710F0F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062" y="2543550"/>
            <a:ext cx="5459304" cy="209763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41AD137-94C9-D411-869D-BFCF288F88E0}"/>
              </a:ext>
            </a:extLst>
          </p:cNvPr>
          <p:cNvSpPr/>
          <p:nvPr/>
        </p:nvSpPr>
        <p:spPr>
          <a:xfrm>
            <a:off x="7422884" y="2806574"/>
            <a:ext cx="2860778" cy="166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Google Shape;171;g31497c45141_1_15">
            <a:extLst>
              <a:ext uri="{FF2B5EF4-FFF2-40B4-BE49-F238E27FC236}">
                <a16:creationId xmlns:a16="http://schemas.microsoft.com/office/drawing/2014/main" id="{CCCBC9B9-0A0D-65C5-210C-70D7EEBE1583}"/>
              </a:ext>
            </a:extLst>
          </p:cNvPr>
          <p:cNvCxnSpPr/>
          <p:nvPr/>
        </p:nvCxnSpPr>
        <p:spPr>
          <a:xfrm flipH="1">
            <a:off x="8521542" y="1117738"/>
            <a:ext cx="572100" cy="278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7660F876-8B09-ACBD-B51B-76F943E1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497c45141_1_15">
            <a:extLst>
              <a:ext uri="{FF2B5EF4-FFF2-40B4-BE49-F238E27FC236}">
                <a16:creationId xmlns:a16="http://schemas.microsoft.com/office/drawing/2014/main" id="{F74FFC89-C660-9850-4351-4B7E5C70652B}"/>
              </a:ext>
            </a:extLst>
          </p:cNvPr>
          <p:cNvSpPr/>
          <p:nvPr/>
        </p:nvSpPr>
        <p:spPr>
          <a:xfrm>
            <a:off x="6415335" y="5279669"/>
            <a:ext cx="4848300" cy="91740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1497c45141_1_15">
            <a:extLst>
              <a:ext uri="{FF2B5EF4-FFF2-40B4-BE49-F238E27FC236}">
                <a16:creationId xmlns:a16="http://schemas.microsoft.com/office/drawing/2014/main" id="{9B6E953E-F035-36CF-1FDB-D871EE62E765}"/>
              </a:ext>
            </a:extLst>
          </p:cNvPr>
          <p:cNvSpPr txBox="1"/>
          <p:nvPr/>
        </p:nvSpPr>
        <p:spPr>
          <a:xfrm>
            <a:off x="6307966" y="1803923"/>
            <a:ext cx="3975695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Position of the Word "</a:t>
            </a:r>
            <a:r>
              <a:rPr lang="en-US" sz="1300" b="1" u="sng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Meditación</a:t>
            </a:r>
            <a:r>
              <a:rPr lang="en-US" sz="1300" b="1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 in Titles</a:t>
            </a:r>
            <a:endParaRPr sz="1300" b="1" u="sng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g31497c45141_1_15">
            <a:extLst>
              <a:ext uri="{FF2B5EF4-FFF2-40B4-BE49-F238E27FC236}">
                <a16:creationId xmlns:a16="http://schemas.microsoft.com/office/drawing/2014/main" id="{8554E4C7-350C-4692-B809-58FE51CED966}"/>
              </a:ext>
            </a:extLst>
          </p:cNvPr>
          <p:cNvSpPr txBox="1"/>
          <p:nvPr/>
        </p:nvSpPr>
        <p:spPr>
          <a:xfrm>
            <a:off x="695325" y="549275"/>
            <a:ext cx="108015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</a:t>
            </a:r>
            <a:r>
              <a:rPr lang="es-ES" sz="24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Interesting</a:t>
            </a:r>
            <a:r>
              <a:rPr lang="es-ES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24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  <a:r>
              <a:rPr lang="es-ES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g31497c45141_1_15">
            <a:extLst>
              <a:ext uri="{FF2B5EF4-FFF2-40B4-BE49-F238E27FC236}">
                <a16:creationId xmlns:a16="http://schemas.microsoft.com/office/drawing/2014/main" id="{2E9BCC9B-F423-E354-CEBA-CDC524E35EE8}"/>
              </a:ext>
            </a:extLst>
          </p:cNvPr>
          <p:cNvSpPr/>
          <p:nvPr/>
        </p:nvSpPr>
        <p:spPr>
          <a:xfrm>
            <a:off x="1082585" y="5279669"/>
            <a:ext cx="4848300" cy="91740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1497c45141_1_15">
            <a:extLst>
              <a:ext uri="{FF2B5EF4-FFF2-40B4-BE49-F238E27FC236}">
                <a16:creationId xmlns:a16="http://schemas.microsoft.com/office/drawing/2014/main" id="{96C32ECD-CFA4-BDA9-7BBF-68AE78DAD3A2}"/>
              </a:ext>
            </a:extLst>
          </p:cNvPr>
          <p:cNvSpPr txBox="1"/>
          <p:nvPr/>
        </p:nvSpPr>
        <p:spPr>
          <a:xfrm>
            <a:off x="814117" y="1803923"/>
            <a:ext cx="3548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 b="1" u="sng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Title</a:t>
            </a:r>
            <a:r>
              <a:rPr lang="es-ES" sz="1300" b="1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1300" b="1" u="sng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Length</a:t>
            </a:r>
            <a:endParaRPr sz="1300" b="1" u="sng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g31497c45141_1_15">
            <a:extLst>
              <a:ext uri="{FF2B5EF4-FFF2-40B4-BE49-F238E27FC236}">
                <a16:creationId xmlns:a16="http://schemas.microsoft.com/office/drawing/2014/main" id="{4CE71B8A-5282-EA72-46B5-B81A3DF8D17F}"/>
              </a:ext>
            </a:extLst>
          </p:cNvPr>
          <p:cNvSpPr txBox="1"/>
          <p:nvPr/>
        </p:nvSpPr>
        <p:spPr>
          <a:xfrm>
            <a:off x="768700" y="1181038"/>
            <a:ext cx="2502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Poppins"/>
                <a:ea typeface="Poppins"/>
                <a:cs typeface="Poppins"/>
                <a:sym typeface="Poppins"/>
              </a:rPr>
              <a:t>EDA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167" name="Google Shape;167;g31497c45141_1_15">
            <a:extLst>
              <a:ext uri="{FF2B5EF4-FFF2-40B4-BE49-F238E27FC236}">
                <a16:creationId xmlns:a16="http://schemas.microsoft.com/office/drawing/2014/main" id="{446D0D8A-9D7E-E410-D8C5-0EFF3BB49E8A}"/>
              </a:ext>
            </a:extLst>
          </p:cNvPr>
          <p:cNvCxnSpPr/>
          <p:nvPr/>
        </p:nvCxnSpPr>
        <p:spPr>
          <a:xfrm>
            <a:off x="826951" y="1578331"/>
            <a:ext cx="2202000" cy="111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g31497c45141_1_15">
            <a:extLst>
              <a:ext uri="{FF2B5EF4-FFF2-40B4-BE49-F238E27FC236}">
                <a16:creationId xmlns:a16="http://schemas.microsoft.com/office/drawing/2014/main" id="{5624247B-F093-B923-4412-555668B36491}"/>
              </a:ext>
            </a:extLst>
          </p:cNvPr>
          <p:cNvSpPr txBox="1"/>
          <p:nvPr/>
        </p:nvSpPr>
        <p:spPr>
          <a:xfrm>
            <a:off x="1137183" y="5430607"/>
            <a:ext cx="473910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Outlier videos 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(ratio &gt; 2) tend to 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have shorter titles 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compared to 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regular videos 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(ratio ≤ 2).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g31497c45141_1_15">
            <a:extLst>
              <a:ext uri="{FF2B5EF4-FFF2-40B4-BE49-F238E27FC236}">
                <a16:creationId xmlns:a16="http://schemas.microsoft.com/office/drawing/2014/main" id="{ABAFF496-1D48-8F87-6353-8701FA2881E3}"/>
              </a:ext>
            </a:extLst>
          </p:cNvPr>
          <p:cNvSpPr txBox="1"/>
          <p:nvPr/>
        </p:nvSpPr>
        <p:spPr>
          <a:xfrm>
            <a:off x="6693025" y="5366103"/>
            <a:ext cx="438954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In outliers, 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while it also appears at the beginning,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 its position 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is more spread out 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across the title.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214C7B-ABAF-CF5A-A34C-C97091BDF9D9}"/>
              </a:ext>
            </a:extLst>
          </p:cNvPr>
          <p:cNvSpPr/>
          <p:nvPr/>
        </p:nvSpPr>
        <p:spPr>
          <a:xfrm>
            <a:off x="2543808" y="2364012"/>
            <a:ext cx="1955549" cy="200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39FDBA9-10C5-4822-F9A4-5B25466CFE24}"/>
              </a:ext>
            </a:extLst>
          </p:cNvPr>
          <p:cNvSpPr/>
          <p:nvPr/>
        </p:nvSpPr>
        <p:spPr>
          <a:xfrm>
            <a:off x="7422884" y="2806574"/>
            <a:ext cx="2860778" cy="166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4F88D8-CD81-77C7-7766-C2B535EB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39"/>
          <a:stretch/>
        </p:blipFill>
        <p:spPr>
          <a:xfrm>
            <a:off x="1147878" y="2603077"/>
            <a:ext cx="4246843" cy="20976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E883D1-19F0-A1C5-FFFE-B2DD416A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20" y="2495826"/>
            <a:ext cx="4349511" cy="22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90813675_0_55"/>
          <p:cNvSpPr txBox="1"/>
          <p:nvPr/>
        </p:nvSpPr>
        <p:spPr>
          <a:xfrm>
            <a:off x="695325" y="549275"/>
            <a:ext cx="10801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dirty="0">
                <a:latin typeface="Poppins"/>
                <a:ea typeface="Poppins"/>
                <a:cs typeface="Poppins"/>
                <a:sym typeface="Poppins"/>
              </a:rPr>
              <a:t>5. Non-predictive </a:t>
            </a:r>
            <a:r>
              <a:rPr lang="es-ES" sz="2200" b="1" dirty="0" err="1">
                <a:latin typeface="Poppins"/>
                <a:ea typeface="Poppins"/>
                <a:cs typeface="Poppins"/>
                <a:sym typeface="Poppins"/>
              </a:rPr>
              <a:t>Models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864805-20BE-EBF6-96D6-52837197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00" r="43119"/>
          <a:stretch/>
        </p:blipFill>
        <p:spPr>
          <a:xfrm>
            <a:off x="1289361" y="2974934"/>
            <a:ext cx="4383089" cy="2475703"/>
          </a:xfrm>
          <a:prstGeom prst="rect">
            <a:avLst/>
          </a:prstGeom>
        </p:spPr>
      </p:pic>
      <p:graphicFrame>
        <p:nvGraphicFramePr>
          <p:cNvPr id="6" name="Google Shape;280;g31497c45141_0_88">
            <a:extLst>
              <a:ext uri="{FF2B5EF4-FFF2-40B4-BE49-F238E27FC236}">
                <a16:creationId xmlns:a16="http://schemas.microsoft.com/office/drawing/2014/main" id="{72D4471A-288C-CCCB-8E3C-DB8C0A16D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009828"/>
              </p:ext>
            </p:extLst>
          </p:nvPr>
        </p:nvGraphicFramePr>
        <p:xfrm>
          <a:off x="6976752" y="2974934"/>
          <a:ext cx="3545050" cy="2430800"/>
        </p:xfrm>
        <a:graphic>
          <a:graphicData uri="http://schemas.openxmlformats.org/drawingml/2006/table">
            <a:tbl>
              <a:tblPr>
                <a:noFill/>
                <a:tableStyleId>{8E64823D-A906-4D7B-9752-A31D5346E14F}</a:tableStyleId>
              </a:tblPr>
              <a:tblGrid>
                <a:gridCol w="177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6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900" b="1">
                          <a:solidFill>
                            <a:schemeClr val="lt1"/>
                          </a:solidFill>
                        </a:rPr>
                        <a:t>CLASSIFICATION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D1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i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 REGRESSION</a:t>
                      </a:r>
                      <a:endParaRPr b="1" i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i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RANDOM FOREST</a:t>
                      </a:r>
                      <a:endParaRPr b="1" i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87% </a:t>
                      </a:r>
                      <a:r>
                        <a:rPr lang="es-ES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85,9% </a:t>
                      </a:r>
                      <a:r>
                        <a:rPr lang="es-ES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87,1% Cross-V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85,5% Cross-V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163;g31497c45141_1_15">
            <a:extLst>
              <a:ext uri="{FF2B5EF4-FFF2-40B4-BE49-F238E27FC236}">
                <a16:creationId xmlns:a16="http://schemas.microsoft.com/office/drawing/2014/main" id="{1051834A-3FE0-17FC-8E2F-E5327DF42F4A}"/>
              </a:ext>
            </a:extLst>
          </p:cNvPr>
          <p:cNvSpPr/>
          <p:nvPr/>
        </p:nvSpPr>
        <p:spPr>
          <a:xfrm>
            <a:off x="-23501" y="1211475"/>
            <a:ext cx="12192000" cy="917400"/>
          </a:xfrm>
          <a:prstGeom prst="rect">
            <a:avLst/>
          </a:prstGeom>
          <a:solidFill>
            <a:srgbClr val="99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9;g31497c45141_1_15">
            <a:extLst>
              <a:ext uri="{FF2B5EF4-FFF2-40B4-BE49-F238E27FC236}">
                <a16:creationId xmlns:a16="http://schemas.microsoft.com/office/drawing/2014/main" id="{F79CDCE1-AC45-220E-162B-C03FC70F062D}"/>
              </a:ext>
            </a:extLst>
          </p:cNvPr>
          <p:cNvSpPr txBox="1"/>
          <p:nvPr/>
        </p:nvSpPr>
        <p:spPr>
          <a:xfrm>
            <a:off x="557524" y="1470135"/>
            <a:ext cx="110299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intention was to create </a:t>
            </a:r>
            <a:r>
              <a:rPr lang="en-US" b="1" dirty="0"/>
              <a:t>classification models to predict </a:t>
            </a:r>
            <a:r>
              <a:rPr lang="en-US" dirty="0"/>
              <a:t>which videos are likely to be </a:t>
            </a:r>
            <a:r>
              <a:rPr lang="en-US" b="1" dirty="0"/>
              <a:t>outliers</a:t>
            </a:r>
            <a:r>
              <a:rPr lang="en-US" dirty="0"/>
              <a:t> based on their titles and performance.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>
          <a:extLst>
            <a:ext uri="{FF2B5EF4-FFF2-40B4-BE49-F238E27FC236}">
              <a16:creationId xmlns:a16="http://schemas.microsoft.com/office/drawing/2014/main" id="{5A101390-6A01-EA44-7CFF-21C3F2CE0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90813675_0_55">
            <a:extLst>
              <a:ext uri="{FF2B5EF4-FFF2-40B4-BE49-F238E27FC236}">
                <a16:creationId xmlns:a16="http://schemas.microsoft.com/office/drawing/2014/main" id="{E16C4103-C3ED-BD44-6518-49E7E184E5CD}"/>
              </a:ext>
            </a:extLst>
          </p:cNvPr>
          <p:cNvSpPr txBox="1"/>
          <p:nvPr/>
        </p:nvSpPr>
        <p:spPr>
          <a:xfrm>
            <a:off x="695325" y="549275"/>
            <a:ext cx="10801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dirty="0">
                <a:latin typeface="Poppins"/>
                <a:ea typeface="Poppins"/>
                <a:cs typeface="Poppins"/>
                <a:sym typeface="Poppins"/>
              </a:rPr>
              <a:t>5. Non-predictive </a:t>
            </a:r>
            <a:r>
              <a:rPr lang="es-ES" sz="2200" b="1" dirty="0" err="1">
                <a:latin typeface="Poppins"/>
                <a:ea typeface="Poppins"/>
                <a:cs typeface="Poppins"/>
                <a:sym typeface="Poppins"/>
              </a:rPr>
              <a:t>Models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280;g31497c45141_0_88">
            <a:extLst>
              <a:ext uri="{FF2B5EF4-FFF2-40B4-BE49-F238E27FC236}">
                <a16:creationId xmlns:a16="http://schemas.microsoft.com/office/drawing/2014/main" id="{4BC2C1A6-5F39-7F0E-0B7E-221693CE6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575276"/>
              </p:ext>
            </p:extLst>
          </p:nvPr>
        </p:nvGraphicFramePr>
        <p:xfrm>
          <a:off x="2381963" y="1179928"/>
          <a:ext cx="1772525" cy="1280070"/>
        </p:xfrm>
        <a:graphic>
          <a:graphicData uri="http://schemas.openxmlformats.org/drawingml/2006/table">
            <a:tbl>
              <a:tblPr>
                <a:noFill/>
                <a:tableStyleId>{8E64823D-A906-4D7B-9752-A31D5346E14F}</a:tableStyleId>
              </a:tblPr>
              <a:tblGrid>
                <a:gridCol w="177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i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 REGRESSION</a:t>
                      </a:r>
                      <a:endParaRPr sz="1200" b="1" i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rgbClr val="3A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87% </a:t>
                      </a:r>
                      <a:r>
                        <a:rPr lang="es-ES" sz="12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87,1% Cross-V</a:t>
                      </a:r>
                      <a:endParaRPr sz="1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AD610AD-3084-0499-D037-AD5C9349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99" y="2710575"/>
            <a:ext cx="4191000" cy="30861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C70AF33-E847-58D7-15DA-CAF3E16DA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83395"/>
              </p:ext>
            </p:extLst>
          </p:nvPr>
        </p:nvGraphicFramePr>
        <p:xfrm>
          <a:off x="8191500" y="1179928"/>
          <a:ext cx="1772525" cy="1218210"/>
        </p:xfrm>
        <a:graphic>
          <a:graphicData uri="http://schemas.openxmlformats.org/drawingml/2006/table">
            <a:tbl>
              <a:tblPr>
                <a:noFill/>
                <a:tableStyleId>{8E64823D-A906-4D7B-9752-A31D5346E14F}</a:tableStyleId>
              </a:tblPr>
              <a:tblGrid>
                <a:gridCol w="1772525">
                  <a:extLst>
                    <a:ext uri="{9D8B030D-6E8A-4147-A177-3AD203B41FA5}">
                      <a16:colId xmlns:a16="http://schemas.microsoft.com/office/drawing/2014/main" val="1891218289"/>
                    </a:ext>
                  </a:extLst>
                </a:gridCol>
              </a:tblGrid>
              <a:tr h="48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i="1" dirty="0">
                          <a:solidFill>
                            <a:schemeClr val="bg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RANDOM FOREST</a:t>
                      </a:r>
                      <a:endParaRPr sz="1200" b="1" i="1" dirty="0">
                        <a:solidFill>
                          <a:schemeClr val="bg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rgbClr val="3A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84973"/>
                  </a:ext>
                </a:extLst>
              </a:tr>
              <a:tr h="357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85,9% </a:t>
                      </a:r>
                      <a:r>
                        <a:rPr lang="es-ES" sz="12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44504300"/>
                  </a:ext>
                </a:extLst>
              </a:tr>
              <a:tr h="3121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85,5% Cross-V</a:t>
                      </a:r>
                      <a:endParaRPr sz="1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89413005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0A054C3-D2D5-B45E-48E4-A8B96A48F230}"/>
              </a:ext>
            </a:extLst>
          </p:cNvPr>
          <p:cNvCxnSpPr>
            <a:cxnSpLocks/>
          </p:cNvCxnSpPr>
          <p:nvPr/>
        </p:nvCxnSpPr>
        <p:spPr>
          <a:xfrm>
            <a:off x="6240463" y="1470025"/>
            <a:ext cx="0" cy="4187820"/>
          </a:xfrm>
          <a:prstGeom prst="line">
            <a:avLst/>
          </a:prstGeom>
          <a:ln w="28575">
            <a:solidFill>
              <a:srgbClr val="3AB9B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57;g31490813675_0_76">
            <a:extLst>
              <a:ext uri="{FF2B5EF4-FFF2-40B4-BE49-F238E27FC236}">
                <a16:creationId xmlns:a16="http://schemas.microsoft.com/office/drawing/2014/main" id="{1AE1ADC9-0FF1-B1DE-8FC5-2B8625D40638}"/>
              </a:ext>
            </a:extLst>
          </p:cNvPr>
          <p:cNvSpPr/>
          <p:nvPr/>
        </p:nvSpPr>
        <p:spPr>
          <a:xfrm rot="2444291">
            <a:off x="1671622" y="4038123"/>
            <a:ext cx="3315353" cy="431004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42122FC-BB78-A34B-F799-63D7BFFBF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535" y="3249583"/>
            <a:ext cx="4584523" cy="2131739"/>
          </a:xfrm>
          <a:prstGeom prst="rect">
            <a:avLst/>
          </a:prstGeom>
        </p:spPr>
      </p:pic>
      <p:cxnSp>
        <p:nvCxnSpPr>
          <p:cNvPr id="15" name="Google Shape;144;p4">
            <a:extLst>
              <a:ext uri="{FF2B5EF4-FFF2-40B4-BE49-F238E27FC236}">
                <a16:creationId xmlns:a16="http://schemas.microsoft.com/office/drawing/2014/main" id="{2AC75BE2-1F4D-009A-F859-83E7B04CBD39}"/>
              </a:ext>
            </a:extLst>
          </p:cNvPr>
          <p:cNvCxnSpPr/>
          <p:nvPr/>
        </p:nvCxnSpPr>
        <p:spPr>
          <a:xfrm flipH="1">
            <a:off x="8706825" y="4061950"/>
            <a:ext cx="572100" cy="278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257;g31490813675_0_76">
            <a:extLst>
              <a:ext uri="{FF2B5EF4-FFF2-40B4-BE49-F238E27FC236}">
                <a16:creationId xmlns:a16="http://schemas.microsoft.com/office/drawing/2014/main" id="{3B276DD8-AF7C-1AF6-962E-B43CD553B332}"/>
              </a:ext>
            </a:extLst>
          </p:cNvPr>
          <p:cNvSpPr/>
          <p:nvPr/>
        </p:nvSpPr>
        <p:spPr>
          <a:xfrm>
            <a:off x="8267700" y="4201300"/>
            <a:ext cx="439199" cy="2787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C13F30A-B6AA-43DB-6506-B0FF7C38C5AF}"/>
              </a:ext>
            </a:extLst>
          </p:cNvPr>
          <p:cNvSpPr txBox="1"/>
          <p:nvPr/>
        </p:nvSpPr>
        <p:spPr>
          <a:xfrm>
            <a:off x="1233799" y="6067550"/>
            <a:ext cx="9934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Random Forest </a:t>
            </a:r>
            <a:r>
              <a:rPr lang="en-US" b="0" i="0" dirty="0">
                <a:effectLst/>
                <a:latin typeface="system-ui"/>
              </a:rPr>
              <a:t>performs marginally </a:t>
            </a:r>
            <a:r>
              <a:rPr lang="en-US" b="1" i="0" dirty="0">
                <a:effectLst/>
                <a:latin typeface="system-ui"/>
              </a:rPr>
              <a:t>better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1" dirty="0">
                <a:latin typeface="system-ui"/>
              </a:rPr>
              <a:t>but b</a:t>
            </a:r>
            <a:r>
              <a:rPr lang="en-US" b="1" i="0" dirty="0">
                <a:effectLst/>
                <a:latin typeface="system-ui"/>
              </a:rPr>
              <a:t>oth models struggle </a:t>
            </a:r>
            <a:r>
              <a:rPr lang="en-US" b="0" i="0" dirty="0">
                <a:effectLst/>
                <a:latin typeface="system-ui"/>
              </a:rPr>
              <a:t>to predict outliers effectively, indicating severe class imbalance.</a:t>
            </a:r>
            <a:endParaRPr lang="es-ES" dirty="0"/>
          </a:p>
        </p:txBody>
      </p:sp>
      <p:sp>
        <p:nvSpPr>
          <p:cNvPr id="20" name="Google Shape;148;p4">
            <a:extLst>
              <a:ext uri="{FF2B5EF4-FFF2-40B4-BE49-F238E27FC236}">
                <a16:creationId xmlns:a16="http://schemas.microsoft.com/office/drawing/2014/main" id="{0065B599-5FE4-F113-6F73-D69DAE2959D2}"/>
              </a:ext>
            </a:extLst>
          </p:cNvPr>
          <p:cNvSpPr/>
          <p:nvPr/>
        </p:nvSpPr>
        <p:spPr>
          <a:xfrm>
            <a:off x="1233799" y="6047253"/>
            <a:ext cx="9805669" cy="328074"/>
          </a:xfrm>
          <a:prstGeom prst="rect">
            <a:avLst/>
          </a:prstGeom>
          <a:noFill/>
          <a:ln w="28575">
            <a:solidFill>
              <a:srgbClr val="00FFFF"/>
            </a:solidFill>
            <a:prstDash val="lg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6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512</Words>
  <Application>Microsoft Office PowerPoint</Application>
  <PresentationFormat>Panorámica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Play</vt:lpstr>
      <vt:lpstr>Poppins</vt:lpstr>
      <vt:lpstr>Montserrat</vt:lpstr>
      <vt:lpstr>system-ui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vero san</dc:creator>
  <cp:lastModifiedBy>vero san</cp:lastModifiedBy>
  <cp:revision>4</cp:revision>
  <dcterms:created xsi:type="dcterms:W3CDTF">2024-10-17T08:18:33Z</dcterms:created>
  <dcterms:modified xsi:type="dcterms:W3CDTF">2024-12-23T20:03:06Z</dcterms:modified>
</cp:coreProperties>
</file>