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4"/>
  </p:sldMasterIdLst>
  <p:notesMasterIdLst>
    <p:notesMasterId r:id="rId11"/>
  </p:notesMasterIdLst>
  <p:handoutMasterIdLst>
    <p:handoutMasterId r:id="rId12"/>
  </p:handoutMasterIdLst>
  <p:sldIdLst>
    <p:sldId id="379" r:id="rId5"/>
    <p:sldId id="380" r:id="rId6"/>
    <p:sldId id="381" r:id="rId7"/>
    <p:sldId id="382" r:id="rId8"/>
    <p:sldId id="383" r:id="rId9"/>
    <p:sldId id="3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Title Slides" id="{C5342A28-2390-49AC-8D6E-AF1F0D84A1DA}">
          <p14:sldIdLst>
            <p14:sldId id="346"/>
          </p14:sldIdLst>
        </p14:section>
        <p14:section name="Content Layouts" id="{9FAAE9DC-6B47-4489-8D39-F9B192C11667}">
          <p14:sldIdLst/>
        </p14:section>
        <p14:section name="Section Headers (or Alt. Title)" id="{1C13A149-C850-4041-9DC4-6AB9E8F360B0}">
          <p14:sldIdLst/>
        </p14:section>
        <p14:section name="Closing Slide" id="{43749174-0982-4D47-991C-15D33C33AAFE}">
          <p14:sldIdLst/>
        </p14:section>
        <p14:section name="Slide starters" id="{A9C746AC-6EA9-450E-BBE0-B0658637B2FF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B411"/>
    <a:srgbClr val="E87722"/>
    <a:srgbClr val="008770"/>
    <a:srgbClr val="D0D0CE"/>
    <a:srgbClr val="B1B3B3"/>
    <a:srgbClr val="888B8D"/>
    <a:srgbClr val="63666A"/>
    <a:srgbClr val="FFFFFF"/>
    <a:srgbClr val="55565A"/>
    <a:srgbClr val="A22B3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2" autoAdjust="0"/>
    <p:restoredTop sz="77542" autoAdjust="0"/>
  </p:normalViewPr>
  <p:slideViewPr>
    <p:cSldViewPr snapToGrid="0">
      <p:cViewPr varScale="1">
        <p:scale>
          <a:sx n="102" d="100"/>
          <a:sy n="102" d="100"/>
        </p:scale>
        <p:origin x="-96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04"/>
    </p:cViewPr>
  </p:sorterViewPr>
  <p:notesViewPr>
    <p:cSldViewPr snapToGrid="0">
      <p:cViewPr varScale="1">
        <p:scale>
          <a:sx n="95" d="100"/>
          <a:sy n="95" d="100"/>
        </p:scale>
        <p:origin x="3488" y="19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9C8623D-2600-8B4E-9880-1F8F2866E3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23E524F-FC6C-9844-8394-D4AA353F6C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CAF9069-B7F4-F34D-9B36-2A35E465BB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7199D-25F8-A745-8C7F-F9C786EEB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2632D081-565B-C446-8631-F3EAC4DA2C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9ED82-0CB5-7D41-A2C7-2F0BC902BB2A}" type="datetimeFigureOut">
              <a:rPr lang="en-US" smtClean="0"/>
              <a:pPr/>
              <a:t>1/24/2021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3921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059E1-8A92-412E-9FFC-46DC2A12AD11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1AA27-3892-4360-B986-D6B124C223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08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v Days - 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5BC4B5F-4801-1049-98FD-CF515D3699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287"/>
          <a:stretch/>
        </p:blipFill>
        <p:spPr>
          <a:xfrm>
            <a:off x="2778553" y="9940"/>
            <a:ext cx="9413448" cy="68465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A0D225F-4753-B44A-8AF4-63AE627A2F49}"/>
              </a:ext>
            </a:extLst>
          </p:cNvPr>
          <p:cNvSpPr/>
          <p:nvPr userDrawn="1"/>
        </p:nvSpPr>
        <p:spPr>
          <a:xfrm>
            <a:off x="0" y="9940"/>
            <a:ext cx="11608904" cy="6858000"/>
          </a:xfrm>
          <a:prstGeom prst="rect">
            <a:avLst/>
          </a:prstGeom>
          <a:gradFill>
            <a:gsLst>
              <a:gs pos="75000">
                <a:srgbClr val="F9F9F9">
                  <a:alpha val="50000"/>
                </a:srgbClr>
              </a:gs>
              <a:gs pos="33000">
                <a:schemeClr val="bg1"/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495300" y="6063065"/>
            <a:ext cx="1310805" cy="400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E143B5-0A6F-F246-854A-AA32DB5C34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1" y="1299210"/>
            <a:ext cx="3017518" cy="8621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95301" y="2171700"/>
            <a:ext cx="7440386" cy="203763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495301" y="4292897"/>
            <a:ext cx="7440386" cy="661876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95300" y="5033179"/>
            <a:ext cx="7440011" cy="432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</p:spTree>
    <p:extLst>
      <p:ext uri="{BB962C8B-B14F-4D97-AF65-F5344CB8AC3E}">
        <p14:creationId xmlns="" xmlns:p14="http://schemas.microsoft.com/office/powerpoint/2010/main" val="130920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BC942B76-AB4F-F14C-83C8-F25C5E51E2AB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7"/>
            <a:ext cx="365760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36293" y="1828797"/>
            <a:ext cx="365760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77285" y="1828797"/>
            <a:ext cx="3657600" cy="663575"/>
          </a:xfrm>
          <a:solidFill>
            <a:schemeClr val="accent4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36293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77285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6328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DA0C1A62-0478-454C-A69B-F944B514978F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0"/>
            <a:ext cx="548640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3712" y="1828797"/>
            <a:ext cx="548640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13712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41518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3730CDC2-F133-E341-8591-0235C128830C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7"/>
            <a:ext cx="2194560" cy="1970316"/>
          </a:xfrm>
          <a:solidFill>
            <a:schemeClr val="tx2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8"/>
            <a:ext cx="2194560" cy="1970316"/>
          </a:xfrm>
          <a:solidFill>
            <a:schemeClr val="accent2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4" y="1828798"/>
            <a:ext cx="2194560" cy="1970316"/>
          </a:xfrm>
          <a:solidFill>
            <a:schemeClr val="accent4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8"/>
            <a:ext cx="2194560" cy="1970316"/>
          </a:xfrm>
          <a:solidFill>
            <a:schemeClr val="accent1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6" y="1828798"/>
            <a:ext cx="2194560" cy="1970316"/>
          </a:xfrm>
          <a:solidFill>
            <a:srgbClr val="A22B38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799114"/>
            <a:ext cx="2194560" cy="2106386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4" y="3799114"/>
            <a:ext cx="2194563" cy="2106386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4" y="3799114"/>
            <a:ext cx="2194560" cy="2106386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3799114"/>
            <a:ext cx="2194560" cy="2106386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6" y="3799114"/>
            <a:ext cx="2194560" cy="2106386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3133439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9BD1AE46-959B-3A40-A449-10D5E9AFE6CE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697450" cy="1307592"/>
          </a:xfrm>
          <a:solidFill>
            <a:schemeClr val="tx2"/>
          </a:solidFill>
        </p:spPr>
        <p:txBody>
          <a:bodyPr lIns="13716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223758"/>
            <a:ext cx="1697450" cy="1307592"/>
          </a:xfrm>
          <a:solidFill>
            <a:schemeClr val="accent2"/>
          </a:solidFill>
        </p:spPr>
        <p:txBody>
          <a:bodyPr lIns="13716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4586060"/>
            <a:ext cx="1697450" cy="1307592"/>
          </a:xfrm>
          <a:solidFill>
            <a:schemeClr val="accent4"/>
          </a:solidFill>
        </p:spPr>
        <p:txBody>
          <a:bodyPr lIns="13716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4" y="1861456"/>
            <a:ext cx="9489168" cy="12801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4" y="3242808"/>
            <a:ext cx="9489168" cy="12801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4" y="4624161"/>
            <a:ext cx="9489168" cy="12801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125291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0B76C33D-7178-A941-B245-FA9A1EA00B5F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56331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700784" cy="987552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887905"/>
            <a:ext cx="1700784" cy="987552"/>
          </a:xfrm>
          <a:solidFill>
            <a:schemeClr val="accent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914354"/>
            <a:ext cx="1700784" cy="987552"/>
          </a:xfrm>
          <a:solidFill>
            <a:schemeClr val="accent4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50" y="1861456"/>
            <a:ext cx="9527722" cy="987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50" y="2888302"/>
            <a:ext cx="9527722" cy="987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78" y="3914354"/>
            <a:ext cx="9527722" cy="987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940802"/>
            <a:ext cx="1700784" cy="987552"/>
          </a:xfrm>
          <a:solidFill>
            <a:schemeClr val="accent1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78" y="4940406"/>
            <a:ext cx="9527722" cy="987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88134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CF2C9496-67E8-814E-8D7E-5030D6468F6C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56331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050471" cy="768096"/>
          </a:xfrm>
          <a:solidFill>
            <a:schemeClr val="tx2"/>
          </a:solidFill>
        </p:spPr>
        <p:txBody>
          <a:bodyPr lIns="4572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681880"/>
            <a:ext cx="1050471" cy="768096"/>
          </a:xfrm>
          <a:solidFill>
            <a:schemeClr val="accent2"/>
          </a:solidFill>
        </p:spPr>
        <p:txBody>
          <a:bodyPr lIns="4572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502304"/>
            <a:ext cx="1050471" cy="768096"/>
          </a:xfrm>
          <a:solidFill>
            <a:schemeClr val="accent4"/>
          </a:solidFill>
        </p:spPr>
        <p:txBody>
          <a:bodyPr lIns="4572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29" y="1861456"/>
            <a:ext cx="10178143" cy="7680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57" y="2679568"/>
            <a:ext cx="10178143" cy="7680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57" y="3497680"/>
            <a:ext cx="10178143" cy="7680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322728"/>
            <a:ext cx="1050471" cy="768096"/>
          </a:xfrm>
          <a:solidFill>
            <a:schemeClr val="accent1"/>
          </a:solidFill>
        </p:spPr>
        <p:txBody>
          <a:bodyPr lIns="4572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29" y="4315792"/>
            <a:ext cx="10178143" cy="7680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0" y="5143150"/>
            <a:ext cx="1050471" cy="768096"/>
          </a:xfrm>
          <a:solidFill>
            <a:srgbClr val="A22B38"/>
          </a:solidFill>
        </p:spPr>
        <p:txBody>
          <a:bodyPr lIns="4572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57" y="5133905"/>
            <a:ext cx="10178143" cy="7680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566646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FFD86AB2-76A9-E34E-A446-267C7AE5F892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299" y="1861456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3242808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299" y="4624161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97EC4EA-E5E8-44D0-9F07-91A93F17A7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38"/>
            <a:ext cx="3795712" cy="4041775"/>
          </a:xfrm>
          <a:blipFill>
            <a:blip r:embed="rId2" cstate="print"/>
            <a:stretch>
              <a:fillRect l="-425" t="-6228" r="636" b="-1156"/>
            </a:stretch>
          </a:blipFill>
        </p:spPr>
        <p:txBody>
          <a:bodyPr tIns="457200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185353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33459302-CCAA-534E-8783-C6B48FB3FB03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861457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889431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3917405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0" y="4945380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="" xmlns:a16="http://schemas.microsoft.com/office/drawing/2014/main" id="{9FCAFCC1-B988-40D7-A97B-9C6A91DB0F1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38"/>
            <a:ext cx="3795712" cy="4041775"/>
          </a:xfrm>
          <a:blipFill>
            <a:blip r:embed="rId2" cstate="print"/>
            <a:stretch>
              <a:fillRect l="-425" t="-6228" r="636" b="-1156"/>
            </a:stretch>
          </a:blipFill>
        </p:spPr>
        <p:txBody>
          <a:bodyPr tIns="457200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767589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8CE7CD94-6250-9C42-B0DE-1F79F6C18443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861457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696209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3530961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0" y="4365713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0" y="5200467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="" xmlns:a16="http://schemas.microsoft.com/office/drawing/2014/main" id="{C54D5A4F-E02F-439F-9BD1-83F4D6C5E4B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38"/>
            <a:ext cx="3795712" cy="4041775"/>
          </a:xfrm>
          <a:blipFill>
            <a:blip r:embed="rId2" cstate="print"/>
            <a:stretch>
              <a:fillRect l="-425" t="-6228" r="636" b="-1156"/>
            </a:stretch>
          </a:blipFill>
        </p:spPr>
        <p:txBody>
          <a:bodyPr tIns="457200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419881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2" y="2975655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281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59B9B12D-92C4-3B43-B1D8-9965D43BF638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3162728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 Days -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5DFDEAF4-8957-784B-B325-D33476FB69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3763"/>
          <a:stretch/>
        </p:blipFill>
        <p:spPr>
          <a:xfrm>
            <a:off x="2236771" y="9940"/>
            <a:ext cx="9955229" cy="68480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2004E28-9CD8-8440-9DAA-A66491927719}"/>
              </a:ext>
            </a:extLst>
          </p:cNvPr>
          <p:cNvSpPr/>
          <p:nvPr userDrawn="1"/>
        </p:nvSpPr>
        <p:spPr>
          <a:xfrm>
            <a:off x="0" y="9940"/>
            <a:ext cx="11608904" cy="6858000"/>
          </a:xfrm>
          <a:prstGeom prst="rect">
            <a:avLst/>
          </a:prstGeom>
          <a:gradFill>
            <a:gsLst>
              <a:gs pos="75000">
                <a:srgbClr val="F9F9F9">
                  <a:alpha val="50000"/>
                </a:srgbClr>
              </a:gs>
              <a:gs pos="33000">
                <a:schemeClr val="bg1"/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="" xmlns:a16="http://schemas.microsoft.com/office/drawing/2014/main" id="{F9AB787C-50D7-D04C-9FED-E7BD276D6B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14350" y="1828800"/>
            <a:ext cx="5133416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F6C97C89-3D33-E648-80C4-619665C3B5A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122057"/>
            <a:ext cx="5133416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D34A865-C388-EA4D-982F-2D7B6302E8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1" y="1299210"/>
            <a:ext cx="3017518" cy="8621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1634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BA4DE6-CBB7-404F-9537-50B68124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6BED32B-24BC-6947-87DD-6E5C33D7E3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2E91AFD-C880-9D44-A3AB-615872EC7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531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4602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A5DB066-2C57-4BDC-B3C4-D5AA4E54C31C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FC9A3B4-1B40-4F34-AA17-D0A2CDDEFB09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6029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9B94BD7-F6CB-4633-B827-DCC8BE5FE864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70C7A8F-AE53-4820-A109-E17355C4C028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4939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B694CC-B592-44F3-8181-C62CCD2755B7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1BC29CE-FDE1-4EE7-87CF-02422434B872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29712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55" y="2285998"/>
            <a:ext cx="5440691" cy="22860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0638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3904343"/>
            <a:ext cx="7178221" cy="482887"/>
          </a:xfrm>
        </p:spPr>
        <p:txBody>
          <a:bodyPr anchor="ctr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Name Last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452943"/>
            <a:ext cx="7178221" cy="484632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14348" y="5003288"/>
            <a:ext cx="7178221" cy="484632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Tel</a:t>
            </a:r>
            <a:r>
              <a:rPr lang="en-US"/>
              <a:t>: 123-456-7890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697C69B-4D50-4474-802F-EE8A4106F084}"/>
              </a:ext>
            </a:extLst>
          </p:cNvPr>
          <p:cNvSpPr txBox="1"/>
          <p:nvPr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8DBCD9B-C393-41E3-B75C-B8AA746A67C6}"/>
              </a:ext>
            </a:extLst>
          </p:cNvPr>
          <p:cNvSpPr txBox="1"/>
          <p:nvPr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7D2FEC-DAF3-4875-94E0-8EBF2A513F69}"/>
              </a:ext>
            </a:extLst>
          </p:cNvPr>
          <p:cNvSpPr txBox="1"/>
          <p:nvPr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D6F8B7-CA47-4CE4-A386-3119AE35CA2B}"/>
              </a:ext>
            </a:extLst>
          </p:cNvPr>
          <p:cNvSpPr txBox="1"/>
          <p:nvPr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CF35A84-66E1-4F72-848D-DB6EF4825F09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B5C631F-7697-4F1B-8714-C0FB92455C90}"/>
              </a:ext>
            </a:extLst>
          </p:cNvPr>
          <p:cNvSpPr txBox="1"/>
          <p:nvPr userDrawn="1"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7064FA5-4491-4A03-9A51-22D3BD408E7B}"/>
              </a:ext>
            </a:extLst>
          </p:cNvPr>
          <p:cNvSpPr txBox="1"/>
          <p:nvPr userDrawn="1"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3AAB011-BE67-4CF8-9EF1-35D61D12B95A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28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0" y="1825625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A43B22B7-E70D-5C40-876F-2AAFEE548D55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32885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393536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0" y="1825625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27F0BFFF-AA19-A248-B278-6D3F06A4B752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95300" y="1118282"/>
            <a:ext cx="5502275" cy="492125"/>
          </a:xfrm>
        </p:spPr>
        <p:txBody>
          <a:bodyPr anchor="t"/>
          <a:lstStyle>
            <a:lvl1pPr marL="0" indent="0">
              <a:buNone/>
              <a:defRPr sz="26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18282"/>
            <a:ext cx="2467708" cy="492125"/>
          </a:xfrm>
        </p:spPr>
        <p:txBody>
          <a:bodyPr anchor="t"/>
          <a:lstStyle>
            <a:lvl1pPr marL="0" indent="0">
              <a:buNone/>
              <a:defRPr sz="26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="" xmlns:p14="http://schemas.microsoft.com/office/powerpoint/2010/main" val="70746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66CCC73E-47F9-FC40-A96F-1496DECD9ED4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20450" y="6486982"/>
            <a:ext cx="612322" cy="365125"/>
          </a:xfrm>
        </p:spPr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8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</p:spTree>
    <p:extLst>
      <p:ext uri="{BB962C8B-B14F-4D97-AF65-F5344CB8AC3E}">
        <p14:creationId xmlns="" xmlns:p14="http://schemas.microsoft.com/office/powerpoint/2010/main" val="19032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362DF9DB-8334-D945-AB69-E456494DD0B0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166584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FBE6979F-CB61-594E-83EE-7A39EC78DBD5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56331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66" y="1828800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171896" y="1828800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0814" y="1828800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513" y="4401689"/>
            <a:ext cx="3335482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600" indent="-228600">
              <a:buFont typeface="Arial" panose="020B0604020202020204" pitchFamily="34" charset="0"/>
              <a:buChar char="•"/>
              <a:defRPr sz="1600"/>
            </a:lvl2pPr>
            <a:lvl3pPr marL="457200" indent="-228600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88" indent="-230188">
              <a:buFont typeface="Arial" panose="020B0604020202020204" pitchFamily="34" charset="0"/>
              <a:buChar char="•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Type 16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1B99C12-BC4B-42D3-9852-1F9B4101E13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36843" y="4401689"/>
            <a:ext cx="3335482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600" indent="-228600">
              <a:buFont typeface="Arial" panose="020B0604020202020204" pitchFamily="34" charset="0"/>
              <a:buChar char="•"/>
              <a:defRPr sz="1600"/>
            </a:lvl2pPr>
            <a:lvl3pPr marL="457200" indent="-228600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88" indent="-230188">
              <a:buFont typeface="Arial" panose="020B0604020202020204" pitchFamily="34" charset="0"/>
              <a:buChar char="•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D9004B96-D94C-4153-B36B-4355853060E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175761" y="4401689"/>
            <a:ext cx="3335482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600" indent="-228600">
              <a:buFont typeface="Arial" panose="020B0604020202020204" pitchFamily="34" charset="0"/>
              <a:buChar char="•"/>
              <a:defRPr sz="1600"/>
            </a:lvl2pPr>
            <a:lvl3pPr marL="457200" indent="-228600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88" indent="-230188">
              <a:buFont typeface="Arial" panose="020B0604020202020204" pitchFamily="34" charset="0"/>
              <a:buChar char="•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36416D-EB4F-4346-8783-FC896DC0C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14" y="3868738"/>
            <a:ext cx="3335482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5BAB981D-A627-42CC-B2DE-02C26E3DF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6843" y="3865340"/>
            <a:ext cx="3335482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E65F5722-9D51-4EC9-BA8C-FDC59DB84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5761" y="3865340"/>
            <a:ext cx="3335482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</p:spTree>
    <p:extLst>
      <p:ext uri="{BB962C8B-B14F-4D97-AF65-F5344CB8AC3E}">
        <p14:creationId xmlns="" xmlns:p14="http://schemas.microsoft.com/office/powerpoint/2010/main" val="377501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A131AD87-B724-594E-98FD-35F8EA8B27DF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7"/>
            <a:ext cx="219456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8"/>
            <a:ext cx="219456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4" y="1828798"/>
            <a:ext cx="2194560" cy="663575"/>
          </a:xfrm>
          <a:solidFill>
            <a:schemeClr val="accent4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8"/>
            <a:ext cx="2194560" cy="663575"/>
          </a:xfrm>
          <a:solidFill>
            <a:schemeClr val="accent1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6" y="1828798"/>
            <a:ext cx="2194560" cy="663575"/>
          </a:xfrm>
          <a:solidFill>
            <a:srgbClr val="A22B38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7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4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8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329471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17D79F98-2828-F343-AAD4-254357817DCF}" type="datetime1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56331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7"/>
            <a:ext cx="274320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56581" y="1828798"/>
            <a:ext cx="274320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17862" y="1828798"/>
            <a:ext cx="2743200" cy="663575"/>
          </a:xfrm>
          <a:solidFill>
            <a:schemeClr val="accent4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079143" y="1828798"/>
            <a:ext cx="2743200" cy="663575"/>
          </a:xfrm>
          <a:solidFill>
            <a:schemeClr val="accent1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56581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17862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07914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80568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64D087D-EF83-4A62-AD98-E31A422A9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0" y="0"/>
            <a:ext cx="8132885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0" y="1825625"/>
            <a:ext cx="11315700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8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4900" y="6486982"/>
            <a:ext cx="54247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D8EA-3107-4873-B9AB-DD7D3E7905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EB69FDF-A621-430B-ADCC-6492A766DF3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6BB688D-E130-6B4B-B95F-999C95E08F8A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197" y="453391"/>
            <a:ext cx="1960241" cy="5600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921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  <p:sldLayoutId id="2147483871" r:id="rId19"/>
    <p:sldLayoutId id="2147483876" r:id="rId20"/>
    <p:sldLayoutId id="2147483883" r:id="rId21"/>
    <p:sldLayoutId id="2147483872" r:id="rId22"/>
    <p:sldLayoutId id="2147483873" r:id="rId23"/>
    <p:sldLayoutId id="2147483874" r:id="rId24"/>
    <p:sldLayoutId id="2147483875" r:id="rId25"/>
    <p:sldLayoutId id="2147483877" r:id="rId26"/>
    <p:sldLayoutId id="2147483878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30188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58788" indent="-230188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72" pos="3816" userDrawn="1">
          <p15:clr>
            <a:srgbClr val="FDE53C"/>
          </p15:clr>
        </p15:guide>
        <p15:guide id="73" orient="horz" pos="3720" userDrawn="1">
          <p15:clr>
            <a:srgbClr val="F26B43"/>
          </p15:clr>
        </p15:guide>
        <p15:guide id="74" userDrawn="1">
          <p15:clr>
            <a:srgbClr val="F26B43"/>
          </p15:clr>
        </p15:guide>
        <p15:guide id="75" pos="7440" userDrawn="1">
          <p15:clr>
            <a:srgbClr val="F26B43"/>
          </p15:clr>
        </p15:guide>
        <p15:guide id="76" pos="264" userDrawn="1">
          <p15:clr>
            <a:srgbClr val="F26B43"/>
          </p15:clr>
        </p15:guide>
        <p15:guide id="77" orient="horz" pos="4080" userDrawn="1">
          <p15:clr>
            <a:srgbClr val="F26B43"/>
          </p15:clr>
        </p15:guide>
        <p15:guide id="78" pos="312" userDrawn="1">
          <p15:clr>
            <a:srgbClr val="F26B43"/>
          </p15:clr>
        </p15:guide>
        <p15:guide id="79" orient="horz" pos="240" userDrawn="1">
          <p15:clr>
            <a:srgbClr val="F26B43"/>
          </p15:clr>
        </p15:guide>
        <p15:guide id="80" orient="horz" pos="360" userDrawn="1">
          <p15:clr>
            <a:srgbClr val="F26B43"/>
          </p15:clr>
        </p15:guide>
        <p15:guide id="81" orient="horz" pos="696" userDrawn="1">
          <p15:clr>
            <a:srgbClr val="F26B43"/>
          </p15:clr>
        </p15:guide>
        <p15:guide id="82" orient="horz" pos="2472" userDrawn="1">
          <p15:clr>
            <a:srgbClr val="F26B43"/>
          </p15:clr>
        </p15:guide>
        <p15:guide id="83" orient="horz" pos="4224" userDrawn="1">
          <p15:clr>
            <a:srgbClr val="F26B43"/>
          </p15:clr>
        </p15:guide>
        <p15:guide id="84" pos="7392" userDrawn="1">
          <p15:clr>
            <a:srgbClr val="F26B43"/>
          </p15:clr>
        </p15:guide>
        <p15:guide id="85" pos="3864" userDrawn="1">
          <p15:clr>
            <a:srgbClr val="FDE53C"/>
          </p15:clr>
        </p15:guide>
        <p15:guide id="86" pos="2688" userDrawn="1">
          <p15:clr>
            <a:srgbClr val="F26B43"/>
          </p15:clr>
        </p15:guide>
        <p15:guide id="87" pos="4992" userDrawn="1">
          <p15:clr>
            <a:srgbClr val="F26B43"/>
          </p15:clr>
        </p15:guide>
        <p15:guide id="88" pos="2640" userDrawn="1">
          <p15:clr>
            <a:srgbClr val="F26B43"/>
          </p15:clr>
        </p15:guide>
        <p15:guide id="89" pos="5040" userDrawn="1">
          <p15:clr>
            <a:srgbClr val="F26B43"/>
          </p15:clr>
        </p15:guide>
        <p15:guide id="90" orient="horz" pos="2424" userDrawn="1">
          <p15:clr>
            <a:srgbClr val="F26B43"/>
          </p15:clr>
        </p15:guide>
        <p15:guide id="91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80BF908-D337-4124-B475-D825EF7C7711}"/>
              </a:ext>
            </a:extLst>
          </p:cNvPr>
          <p:cNvSpPr txBox="1">
            <a:spLocks/>
          </p:cNvSpPr>
          <p:nvPr/>
        </p:nvSpPr>
        <p:spPr>
          <a:xfrm>
            <a:off x="310104" y="225351"/>
            <a:ext cx="10681358" cy="66351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POC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WME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Structures with Omaha Taxonomy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SMem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DG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455737" y="2255350"/>
            <a:ext cx="515841" cy="515841"/>
            <a:chOff x="5284177" y="2901462"/>
            <a:chExt cx="483577" cy="483577"/>
          </a:xfrm>
        </p:grpSpPr>
        <p:sp>
          <p:nvSpPr>
            <p:cNvPr id="140" name="Flowchart: Connector 3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/>
            </a:p>
          </p:txBody>
        </p:sp>
        <p:sp>
          <p:nvSpPr>
            <p:cNvPr id="141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60880" y="3069949"/>
              <a:ext cx="209537" cy="20138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>
                  <a:solidFill>
                    <a:schemeClr val="tx2"/>
                  </a:solidFill>
                </a:rPr>
                <a:t>S1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631036" y="1186363"/>
            <a:ext cx="515841" cy="515841"/>
            <a:chOff x="5284177" y="2901462"/>
            <a:chExt cx="483577" cy="483577"/>
          </a:xfrm>
        </p:grpSpPr>
        <p:sp>
          <p:nvSpPr>
            <p:cNvPr id="132" name="Flowchart: Connector 131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/>
            </a:p>
          </p:txBody>
        </p:sp>
        <p:sp>
          <p:nvSpPr>
            <p:cNvPr id="133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17145" y="3043707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>
                  <a:solidFill>
                    <a:schemeClr val="tx2"/>
                  </a:solidFill>
                </a:rPr>
                <a:t>L1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84" name="Straight Arrow Connector 83"/>
          <p:cNvCxnSpPr>
            <a:stCxn id="140" idx="7"/>
            <a:endCxn id="132" idx="3"/>
          </p:cNvCxnSpPr>
          <p:nvPr/>
        </p:nvCxnSpPr>
        <p:spPr>
          <a:xfrm flipV="1">
            <a:off x="896035" y="1626661"/>
            <a:ext cx="810544" cy="704232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1480469" y="1822895"/>
            <a:ext cx="535400" cy="1634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b="1" dirty="0" err="1" smtClean="0">
                <a:solidFill>
                  <a:schemeClr val="accent6">
                    <a:lumMod val="10000"/>
                  </a:schemeClr>
                </a:solidFill>
              </a:rPr>
              <a:t>s</a:t>
            </a:r>
            <a:r>
              <a:rPr lang="en-US" sz="900" dirty="0" err="1" smtClean="0">
                <a:solidFill>
                  <a:srgbClr val="0070C0"/>
                </a:solidFill>
              </a:rPr>
              <a:t>mem</a:t>
            </a:r>
            <a:endParaRPr lang="en-US" sz="900" dirty="0">
              <a:solidFill>
                <a:srgbClr val="0070C0"/>
              </a:solidFill>
            </a:endParaRPr>
          </a:p>
        </p:txBody>
      </p:sp>
      <p:grpSp>
        <p:nvGrpSpPr>
          <p:cNvPr id="5" name="Group 116"/>
          <p:cNvGrpSpPr/>
          <p:nvPr/>
        </p:nvGrpSpPr>
        <p:grpSpPr>
          <a:xfrm>
            <a:off x="3053496" y="742450"/>
            <a:ext cx="515841" cy="515841"/>
            <a:chOff x="5284177" y="2901462"/>
            <a:chExt cx="483577" cy="483577"/>
          </a:xfrm>
        </p:grpSpPr>
        <p:sp>
          <p:nvSpPr>
            <p:cNvPr id="116" name="Flowchart: Connector 115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/>
            </a:p>
          </p:txBody>
        </p:sp>
        <p:sp>
          <p:nvSpPr>
            <p:cNvPr id="117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17145" y="3043707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>
                  <a:solidFill>
                    <a:schemeClr val="tx2"/>
                  </a:solidFill>
                </a:rPr>
                <a:t>C2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09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2191773" y="950585"/>
            <a:ext cx="725481" cy="1486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command</a:t>
            </a:r>
            <a:endParaRPr lang="en-US" sz="900" dirty="0">
              <a:solidFill>
                <a:srgbClr val="0070C0"/>
              </a:solidFill>
            </a:endParaRPr>
          </a:p>
        </p:txBody>
      </p:sp>
      <p:grpSp>
        <p:nvGrpSpPr>
          <p:cNvPr id="6" name="Group 120"/>
          <p:cNvGrpSpPr/>
          <p:nvPr/>
        </p:nvGrpSpPr>
        <p:grpSpPr>
          <a:xfrm>
            <a:off x="2990969" y="1364585"/>
            <a:ext cx="515841" cy="515841"/>
            <a:chOff x="5284177" y="2901462"/>
            <a:chExt cx="483577" cy="483577"/>
          </a:xfrm>
        </p:grpSpPr>
        <p:sp>
          <p:nvSpPr>
            <p:cNvPr id="114" name="Flowchart: Connector 113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/>
            </a:p>
          </p:txBody>
        </p:sp>
        <p:sp>
          <p:nvSpPr>
            <p:cNvPr id="115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17145" y="3043707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>
                  <a:solidFill>
                    <a:schemeClr val="tx2"/>
                  </a:solidFill>
                </a:rPr>
                <a:t>R3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11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2578018" y="1408703"/>
            <a:ext cx="412018" cy="1676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result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112" name="Straight Arrow Connector 111"/>
          <p:cNvCxnSpPr>
            <a:stCxn id="132" idx="7"/>
          </p:cNvCxnSpPr>
          <p:nvPr/>
        </p:nvCxnSpPr>
        <p:spPr>
          <a:xfrm flipV="1">
            <a:off x="2071334" y="1000371"/>
            <a:ext cx="982162" cy="261535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32" idx="6"/>
            <a:endCxn id="114" idx="2"/>
          </p:cNvCxnSpPr>
          <p:nvPr/>
        </p:nvCxnSpPr>
        <p:spPr>
          <a:xfrm>
            <a:off x="2146877" y="1444284"/>
            <a:ext cx="844092" cy="178222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447693" y="2071762"/>
            <a:ext cx="562913" cy="1453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err="1" smtClean="0">
                <a:solidFill>
                  <a:schemeClr val="tx2"/>
                </a:solidFill>
              </a:rPr>
              <a:t>topstate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149" name="Straight Arrow Connector 148"/>
          <p:cNvCxnSpPr>
            <a:stCxn id="140" idx="6"/>
            <a:endCxn id="158" idx="2"/>
          </p:cNvCxnSpPr>
          <p:nvPr/>
        </p:nvCxnSpPr>
        <p:spPr>
          <a:xfrm>
            <a:off x="971578" y="2513271"/>
            <a:ext cx="1350697" cy="8091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1147678" y="2572456"/>
            <a:ext cx="1166315" cy="1334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err="1" smtClean="0">
                <a:solidFill>
                  <a:srgbClr val="0070C0"/>
                </a:solidFill>
              </a:rPr>
              <a:t>omahasighsymptom</a:t>
            </a:r>
            <a:endParaRPr lang="en-US" sz="900" dirty="0">
              <a:solidFill>
                <a:srgbClr val="0070C0"/>
              </a:solidFill>
            </a:endParaRPr>
          </a:p>
        </p:txBody>
      </p:sp>
      <p:grpSp>
        <p:nvGrpSpPr>
          <p:cNvPr id="7" name="Group 120"/>
          <p:cNvGrpSpPr/>
          <p:nvPr/>
        </p:nvGrpSpPr>
        <p:grpSpPr>
          <a:xfrm>
            <a:off x="2322275" y="2263441"/>
            <a:ext cx="515841" cy="515841"/>
            <a:chOff x="5284177" y="2901462"/>
            <a:chExt cx="483577" cy="483577"/>
          </a:xfrm>
        </p:grpSpPr>
        <p:sp>
          <p:nvSpPr>
            <p:cNvPr id="158" name="Flowchart: Connector 157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/>
            </a:p>
          </p:txBody>
        </p:sp>
        <p:sp>
          <p:nvSpPr>
            <p:cNvPr id="159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34640" y="3087444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err="1" smtClean="0">
                  <a:solidFill>
                    <a:schemeClr val="tx2"/>
                  </a:solidFill>
                </a:rPr>
                <a:t>oss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61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2736063" y="3062421"/>
            <a:ext cx="436346" cy="1566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name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162" name="Straight Arrow Connector 161"/>
          <p:cNvCxnSpPr>
            <a:stCxn id="158" idx="4"/>
            <a:endCxn id="167" idx="0"/>
          </p:cNvCxnSpPr>
          <p:nvPr/>
        </p:nvCxnSpPr>
        <p:spPr>
          <a:xfrm>
            <a:off x="2580196" y="2779282"/>
            <a:ext cx="174150" cy="490553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68"/>
          <p:cNvGrpSpPr/>
          <p:nvPr/>
        </p:nvGrpSpPr>
        <p:grpSpPr>
          <a:xfrm>
            <a:off x="2438922" y="3269835"/>
            <a:ext cx="649511" cy="238475"/>
            <a:chOff x="3717217" y="2933933"/>
            <a:chExt cx="649511" cy="238475"/>
          </a:xfrm>
        </p:grpSpPr>
        <p:sp>
          <p:nvSpPr>
            <p:cNvPr id="167" name="Rectangle 166"/>
            <p:cNvSpPr/>
            <p:nvPr/>
          </p:nvSpPr>
          <p:spPr>
            <a:xfrm>
              <a:off x="3717217" y="2933933"/>
              <a:ext cx="630847" cy="23847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 err="1" smtClean="0"/>
            </a:p>
          </p:txBody>
        </p:sp>
        <p:sp>
          <p:nvSpPr>
            <p:cNvPr id="168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757962" y="2971907"/>
              <a:ext cx="608766" cy="181841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>
                  <a:solidFill>
                    <a:schemeClr val="tx2"/>
                  </a:solidFill>
                </a:rPr>
                <a:t>impotency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05" name="Straight Arrow Connector 404"/>
          <p:cNvCxnSpPr>
            <a:stCxn id="158" idx="6"/>
            <a:endCxn id="412" idx="2"/>
          </p:cNvCxnSpPr>
          <p:nvPr/>
        </p:nvCxnSpPr>
        <p:spPr>
          <a:xfrm flipV="1">
            <a:off x="2838116" y="2515141"/>
            <a:ext cx="1129458" cy="6221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2998248" y="2584901"/>
            <a:ext cx="957931" cy="158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err="1" smtClean="0">
                <a:solidFill>
                  <a:srgbClr val="0070C0"/>
                </a:solidFill>
              </a:rPr>
              <a:t>omahaproblem</a:t>
            </a:r>
            <a:endParaRPr lang="en-US" sz="900" dirty="0">
              <a:solidFill>
                <a:srgbClr val="0070C0"/>
              </a:solidFill>
            </a:endParaRPr>
          </a:p>
        </p:txBody>
      </p:sp>
      <p:grpSp>
        <p:nvGrpSpPr>
          <p:cNvPr id="9" name="Group 120"/>
          <p:cNvGrpSpPr/>
          <p:nvPr/>
        </p:nvGrpSpPr>
        <p:grpSpPr>
          <a:xfrm>
            <a:off x="3967574" y="2257220"/>
            <a:ext cx="515841" cy="515841"/>
            <a:chOff x="5284177" y="2901462"/>
            <a:chExt cx="483577" cy="483577"/>
          </a:xfrm>
        </p:grpSpPr>
        <p:sp>
          <p:nvSpPr>
            <p:cNvPr id="412" name="Flowchart: Connector 411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/>
            </a:p>
          </p:txBody>
        </p:sp>
        <p:sp>
          <p:nvSpPr>
            <p:cNvPr id="413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373411" y="3087446"/>
              <a:ext cx="31994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err="1" smtClean="0">
                  <a:solidFill>
                    <a:schemeClr val="tx2"/>
                  </a:solidFill>
                </a:rPr>
                <a:t>opbm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15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4651948" y="2953562"/>
            <a:ext cx="442567" cy="1628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name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416" name="Straight Arrow Connector 415"/>
          <p:cNvCxnSpPr>
            <a:stCxn id="412" idx="5"/>
            <a:endCxn id="418" idx="0"/>
          </p:cNvCxnSpPr>
          <p:nvPr/>
        </p:nvCxnSpPr>
        <p:spPr>
          <a:xfrm>
            <a:off x="4407872" y="2697518"/>
            <a:ext cx="335172" cy="603420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16"/>
          <p:cNvGrpSpPr/>
          <p:nvPr/>
        </p:nvGrpSpPr>
        <p:grpSpPr>
          <a:xfrm>
            <a:off x="4102882" y="3300938"/>
            <a:ext cx="1318203" cy="238475"/>
            <a:chOff x="3717217" y="2933933"/>
            <a:chExt cx="649511" cy="238475"/>
          </a:xfrm>
        </p:grpSpPr>
        <p:sp>
          <p:nvSpPr>
            <p:cNvPr id="418" name="Rectangle 417"/>
            <p:cNvSpPr/>
            <p:nvPr/>
          </p:nvSpPr>
          <p:spPr>
            <a:xfrm>
              <a:off x="3717217" y="2933933"/>
              <a:ext cx="630847" cy="23847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 err="1" smtClean="0"/>
            </a:p>
          </p:txBody>
        </p:sp>
        <p:sp>
          <p:nvSpPr>
            <p:cNvPr id="419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757962" y="2971907"/>
              <a:ext cx="608766" cy="181841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err="1" smtClean="0">
                  <a:solidFill>
                    <a:schemeClr val="tx2"/>
                  </a:solidFill>
                </a:rPr>
                <a:t>reproductivefunction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22" name="Straight Arrow Connector 421"/>
          <p:cNvCxnSpPr>
            <a:stCxn id="412" idx="6"/>
            <a:endCxn id="425" idx="2"/>
          </p:cNvCxnSpPr>
          <p:nvPr/>
        </p:nvCxnSpPr>
        <p:spPr>
          <a:xfrm flipV="1">
            <a:off x="4483415" y="2501766"/>
            <a:ext cx="1064142" cy="13375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4746183" y="2588012"/>
            <a:ext cx="740217" cy="1645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prioritization</a:t>
            </a:r>
            <a:endParaRPr lang="en-US" sz="900" dirty="0">
              <a:solidFill>
                <a:srgbClr val="0070C0"/>
              </a:solidFill>
            </a:endParaRPr>
          </a:p>
        </p:txBody>
      </p:sp>
      <p:grpSp>
        <p:nvGrpSpPr>
          <p:cNvPr id="11" name="Group 120"/>
          <p:cNvGrpSpPr/>
          <p:nvPr/>
        </p:nvGrpSpPr>
        <p:grpSpPr>
          <a:xfrm>
            <a:off x="5547557" y="2269662"/>
            <a:ext cx="797260" cy="464207"/>
            <a:chOff x="5284177" y="2901462"/>
            <a:chExt cx="483577" cy="483577"/>
          </a:xfrm>
        </p:grpSpPr>
        <p:sp>
          <p:nvSpPr>
            <p:cNvPr id="425" name="Flowchart: Connector 424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/>
            </a:p>
          </p:txBody>
        </p:sp>
        <p:sp>
          <p:nvSpPr>
            <p:cNvPr id="426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315199" y="3067889"/>
              <a:ext cx="422472" cy="172293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>
                  <a:solidFill>
                    <a:schemeClr val="tx2"/>
                  </a:solidFill>
                </a:rPr>
                <a:t>prioritization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35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5914688" y="3021988"/>
            <a:ext cx="495445" cy="1504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name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436" name="Straight Arrow Connector 435"/>
          <p:cNvCxnSpPr>
            <a:stCxn id="425" idx="4"/>
            <a:endCxn id="438" idx="0"/>
          </p:cNvCxnSpPr>
          <p:nvPr/>
        </p:nvCxnSpPr>
        <p:spPr>
          <a:xfrm flipH="1">
            <a:off x="5856383" y="2733869"/>
            <a:ext cx="89804" cy="598170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36"/>
          <p:cNvGrpSpPr/>
          <p:nvPr/>
        </p:nvGrpSpPr>
        <p:grpSpPr>
          <a:xfrm>
            <a:off x="5580229" y="3332039"/>
            <a:ext cx="568647" cy="213595"/>
            <a:chOff x="3717217" y="2933933"/>
            <a:chExt cx="649511" cy="238475"/>
          </a:xfrm>
        </p:grpSpPr>
        <p:sp>
          <p:nvSpPr>
            <p:cNvPr id="438" name="Rectangle 437"/>
            <p:cNvSpPr/>
            <p:nvPr/>
          </p:nvSpPr>
          <p:spPr>
            <a:xfrm>
              <a:off x="3717217" y="2933933"/>
              <a:ext cx="630847" cy="23847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 err="1" smtClean="0"/>
            </a:p>
          </p:txBody>
        </p:sp>
        <p:sp>
          <p:nvSpPr>
            <p:cNvPr id="439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757962" y="2971907"/>
              <a:ext cx="608766" cy="181841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>
                  <a:solidFill>
                    <a:schemeClr val="tx2"/>
                  </a:solidFill>
                </a:rPr>
                <a:t>physical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41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3261687" y="2990888"/>
            <a:ext cx="436346" cy="1566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code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442" name="Straight Arrow Connector 441"/>
          <p:cNvCxnSpPr>
            <a:stCxn id="158" idx="4"/>
            <a:endCxn id="444" idx="0"/>
          </p:cNvCxnSpPr>
          <p:nvPr/>
        </p:nvCxnSpPr>
        <p:spPr>
          <a:xfrm>
            <a:off x="2580196" y="2779282"/>
            <a:ext cx="963812" cy="521657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442"/>
          <p:cNvGrpSpPr/>
          <p:nvPr/>
        </p:nvGrpSpPr>
        <p:grpSpPr>
          <a:xfrm>
            <a:off x="3375095" y="3300939"/>
            <a:ext cx="347820" cy="198042"/>
            <a:chOff x="3717217" y="2933933"/>
            <a:chExt cx="649511" cy="238475"/>
          </a:xfrm>
        </p:grpSpPr>
        <p:sp>
          <p:nvSpPr>
            <p:cNvPr id="444" name="Rectangle 443"/>
            <p:cNvSpPr/>
            <p:nvPr/>
          </p:nvSpPr>
          <p:spPr>
            <a:xfrm>
              <a:off x="3717217" y="2933933"/>
              <a:ext cx="630847" cy="23847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 err="1" smtClean="0"/>
            </a:p>
          </p:txBody>
        </p:sp>
        <p:sp>
          <p:nvSpPr>
            <p:cNvPr id="445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757962" y="2971907"/>
              <a:ext cx="608766" cy="181841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>
                  <a:solidFill>
                    <a:schemeClr val="tx2"/>
                  </a:solidFill>
                </a:rPr>
                <a:t>imp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52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6533617" y="2922461"/>
            <a:ext cx="495445" cy="1504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priority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453" name="Straight Arrow Connector 452"/>
          <p:cNvCxnSpPr>
            <a:stCxn id="425" idx="4"/>
            <a:endCxn id="455" idx="0"/>
          </p:cNvCxnSpPr>
          <p:nvPr/>
        </p:nvCxnSpPr>
        <p:spPr>
          <a:xfrm>
            <a:off x="5946187" y="2733869"/>
            <a:ext cx="908964" cy="545295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453"/>
          <p:cNvGrpSpPr/>
          <p:nvPr/>
        </p:nvGrpSpPr>
        <p:grpSpPr>
          <a:xfrm>
            <a:off x="6712344" y="3279164"/>
            <a:ext cx="285613" cy="238477"/>
            <a:chOff x="3717217" y="2933933"/>
            <a:chExt cx="630847" cy="238475"/>
          </a:xfrm>
        </p:grpSpPr>
        <p:sp>
          <p:nvSpPr>
            <p:cNvPr id="455" name="Rectangle 454"/>
            <p:cNvSpPr/>
            <p:nvPr/>
          </p:nvSpPr>
          <p:spPr>
            <a:xfrm>
              <a:off x="3717217" y="2933933"/>
              <a:ext cx="630847" cy="23847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 err="1" smtClean="0"/>
            </a:p>
          </p:txBody>
        </p:sp>
        <p:sp>
          <p:nvSpPr>
            <p:cNvPr id="456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943450" y="2990569"/>
              <a:ext cx="232199" cy="12410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>
                  <a:solidFill>
                    <a:schemeClr val="tx2"/>
                  </a:solidFill>
                </a:rPr>
                <a:t>1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61" name="Straight Arrow Connector 460"/>
          <p:cNvCxnSpPr>
            <a:stCxn id="158" idx="3"/>
            <a:endCxn id="469" idx="0"/>
          </p:cNvCxnSpPr>
          <p:nvPr/>
        </p:nvCxnSpPr>
        <p:spPr>
          <a:xfrm flipH="1">
            <a:off x="1106710" y="2703739"/>
            <a:ext cx="1291108" cy="2088298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20"/>
          <p:cNvGrpSpPr/>
          <p:nvPr/>
        </p:nvGrpSpPr>
        <p:grpSpPr>
          <a:xfrm>
            <a:off x="708080" y="4792037"/>
            <a:ext cx="797260" cy="464207"/>
            <a:chOff x="5284177" y="2901462"/>
            <a:chExt cx="483577" cy="483577"/>
          </a:xfrm>
        </p:grpSpPr>
        <p:sp>
          <p:nvSpPr>
            <p:cNvPr id="469" name="Flowchart: Connector 468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/>
            </a:p>
          </p:txBody>
        </p:sp>
        <p:sp>
          <p:nvSpPr>
            <p:cNvPr id="470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343497" y="3067889"/>
              <a:ext cx="422472" cy="172293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>
                  <a:solidFill>
                    <a:schemeClr val="tx2"/>
                  </a:solidFill>
                </a:rPr>
                <a:t>intervention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81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1611101" y="4015588"/>
            <a:ext cx="1097890" cy="1489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imp_intervention-</a:t>
            </a:r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grpSp>
        <p:nvGrpSpPr>
          <p:cNvPr id="16" name="Group 120"/>
          <p:cNvGrpSpPr/>
          <p:nvPr/>
        </p:nvGrpSpPr>
        <p:grpSpPr>
          <a:xfrm>
            <a:off x="2903869" y="4170006"/>
            <a:ext cx="797260" cy="464207"/>
            <a:chOff x="5284177" y="2901462"/>
            <a:chExt cx="483577" cy="483577"/>
          </a:xfrm>
        </p:grpSpPr>
        <p:sp>
          <p:nvSpPr>
            <p:cNvPr id="483" name="Flowchart: Connector 482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/>
            </a:p>
          </p:txBody>
        </p:sp>
        <p:sp>
          <p:nvSpPr>
            <p:cNvPr id="484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366135" y="3067889"/>
              <a:ext cx="307295" cy="125992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>
                  <a:solidFill>
                    <a:schemeClr val="tx2"/>
                  </a:solidFill>
                </a:rPr>
                <a:t>category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7" name="Group 120"/>
          <p:cNvGrpSpPr/>
          <p:nvPr/>
        </p:nvGrpSpPr>
        <p:grpSpPr>
          <a:xfrm>
            <a:off x="2934970" y="5078184"/>
            <a:ext cx="797260" cy="464207"/>
            <a:chOff x="5284177" y="2901462"/>
            <a:chExt cx="483577" cy="483577"/>
          </a:xfrm>
        </p:grpSpPr>
        <p:sp>
          <p:nvSpPr>
            <p:cNvPr id="489" name="Flowchart: Connector 488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/>
            </a:p>
          </p:txBody>
        </p:sp>
        <p:sp>
          <p:nvSpPr>
            <p:cNvPr id="490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28390" y="3067889"/>
              <a:ext cx="237494" cy="142192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>
                  <a:solidFill>
                    <a:schemeClr val="tx2"/>
                  </a:solidFill>
                </a:rPr>
                <a:t>target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20"/>
          <p:cNvGrpSpPr/>
          <p:nvPr/>
        </p:nvGrpSpPr>
        <p:grpSpPr>
          <a:xfrm>
            <a:off x="2807452" y="5958375"/>
            <a:ext cx="971431" cy="464207"/>
            <a:chOff x="5284177" y="2901462"/>
            <a:chExt cx="483577" cy="483577"/>
          </a:xfrm>
        </p:grpSpPr>
        <p:sp>
          <p:nvSpPr>
            <p:cNvPr id="492" name="Flowchart: Connector 491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/>
            </a:p>
          </p:txBody>
        </p:sp>
        <p:sp>
          <p:nvSpPr>
            <p:cNvPr id="493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326520" y="3077608"/>
              <a:ext cx="399731" cy="119512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err="1" smtClean="0">
                  <a:solidFill>
                    <a:schemeClr val="tx2"/>
                  </a:solidFill>
                </a:rPr>
                <a:t>caredescriptor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94" name="Straight Arrow Connector 493"/>
          <p:cNvCxnSpPr>
            <a:stCxn id="470" idx="3"/>
            <a:endCxn id="483" idx="2"/>
          </p:cNvCxnSpPr>
          <p:nvPr/>
        </p:nvCxnSpPr>
        <p:spPr>
          <a:xfrm flipV="1">
            <a:off x="1502397" y="4402110"/>
            <a:ext cx="1401472" cy="632384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/>
          <p:cNvCxnSpPr>
            <a:stCxn id="469" idx="6"/>
            <a:endCxn id="489" idx="2"/>
          </p:cNvCxnSpPr>
          <p:nvPr/>
        </p:nvCxnSpPr>
        <p:spPr>
          <a:xfrm>
            <a:off x="1505340" y="5024141"/>
            <a:ext cx="1429630" cy="286147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/>
          <p:cNvCxnSpPr>
            <a:stCxn id="469" idx="5"/>
            <a:endCxn id="492" idx="2"/>
          </p:cNvCxnSpPr>
          <p:nvPr/>
        </p:nvCxnSpPr>
        <p:spPr>
          <a:xfrm>
            <a:off x="1388584" y="5188263"/>
            <a:ext cx="1418868" cy="1002216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2403251" y="4642416"/>
            <a:ext cx="619853" cy="144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category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506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2490336" y="5037410"/>
            <a:ext cx="430131" cy="159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target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507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2313054" y="5718542"/>
            <a:ext cx="877999" cy="1410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err="1" smtClean="0">
                <a:solidFill>
                  <a:srgbClr val="0070C0"/>
                </a:solidFill>
              </a:rPr>
              <a:t>caredescriptor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517" name="Straight Arrow Connector 516"/>
          <p:cNvCxnSpPr>
            <a:stCxn id="483" idx="6"/>
            <a:endCxn id="535" idx="1"/>
          </p:cNvCxnSpPr>
          <p:nvPr/>
        </p:nvCxnSpPr>
        <p:spPr>
          <a:xfrm flipV="1">
            <a:off x="3701129" y="4011114"/>
            <a:ext cx="1067338" cy="390996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4104552" y="3964379"/>
            <a:ext cx="442567" cy="1628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name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522" name="Straight Arrow Connector 521"/>
          <p:cNvCxnSpPr>
            <a:stCxn id="483" idx="6"/>
            <a:endCxn id="538" idx="1"/>
          </p:cNvCxnSpPr>
          <p:nvPr/>
        </p:nvCxnSpPr>
        <p:spPr>
          <a:xfrm>
            <a:off x="3701129" y="4402110"/>
            <a:ext cx="1079778" cy="97307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4256952" y="4284730"/>
            <a:ext cx="442567" cy="1628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value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526" name="Straight Arrow Connector 525"/>
          <p:cNvCxnSpPr>
            <a:endCxn id="543" idx="1"/>
          </p:cNvCxnSpPr>
          <p:nvPr/>
        </p:nvCxnSpPr>
        <p:spPr>
          <a:xfrm flipV="1">
            <a:off x="3741557" y="4928625"/>
            <a:ext cx="1039364" cy="363034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4144980" y="4853928"/>
            <a:ext cx="442567" cy="1628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name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528" name="Straight Arrow Connector 527"/>
          <p:cNvCxnSpPr>
            <a:endCxn id="546" idx="1"/>
          </p:cNvCxnSpPr>
          <p:nvPr/>
        </p:nvCxnSpPr>
        <p:spPr>
          <a:xfrm>
            <a:off x="3741557" y="5291659"/>
            <a:ext cx="1051788" cy="78615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4297380" y="5174279"/>
            <a:ext cx="442567" cy="1628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value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530" name="Straight Arrow Connector 529"/>
          <p:cNvCxnSpPr>
            <a:endCxn id="555" idx="1"/>
          </p:cNvCxnSpPr>
          <p:nvPr/>
        </p:nvCxnSpPr>
        <p:spPr>
          <a:xfrm flipV="1">
            <a:off x="3791316" y="5836804"/>
            <a:ext cx="1039358" cy="363066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4194739" y="5762139"/>
            <a:ext cx="442567" cy="1628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name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532" name="Straight Arrow Connector 531"/>
          <p:cNvCxnSpPr>
            <a:endCxn id="558" idx="1"/>
          </p:cNvCxnSpPr>
          <p:nvPr/>
        </p:nvCxnSpPr>
        <p:spPr>
          <a:xfrm>
            <a:off x="3791316" y="6199870"/>
            <a:ext cx="1042468" cy="115907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4347139" y="6082490"/>
            <a:ext cx="442567" cy="1628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900" b="1" dirty="0" smtClean="0">
                <a:solidFill>
                  <a:schemeClr val="tx2"/>
                </a:solidFill>
              </a:rPr>
              <a:t>^</a:t>
            </a:r>
            <a:r>
              <a:rPr lang="en-US" sz="900" dirty="0" smtClean="0">
                <a:solidFill>
                  <a:srgbClr val="0070C0"/>
                </a:solidFill>
              </a:rPr>
              <a:t>value</a:t>
            </a:r>
            <a:endParaRPr lang="en-US" sz="900" dirty="0">
              <a:solidFill>
                <a:srgbClr val="0070C0"/>
              </a:solidFill>
            </a:endParaRPr>
          </a:p>
        </p:txBody>
      </p:sp>
      <p:grpSp>
        <p:nvGrpSpPr>
          <p:cNvPr id="19" name="Group 533"/>
          <p:cNvGrpSpPr/>
          <p:nvPr/>
        </p:nvGrpSpPr>
        <p:grpSpPr>
          <a:xfrm>
            <a:off x="4768467" y="3891876"/>
            <a:ext cx="1280324" cy="238475"/>
            <a:chOff x="3717217" y="2933933"/>
            <a:chExt cx="630847" cy="238475"/>
          </a:xfrm>
        </p:grpSpPr>
        <p:sp>
          <p:nvSpPr>
            <p:cNvPr id="535" name="Rectangle 534"/>
            <p:cNvSpPr/>
            <p:nvPr/>
          </p:nvSpPr>
          <p:spPr>
            <a:xfrm>
              <a:off x="3717217" y="2933933"/>
              <a:ext cx="630847" cy="23847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 err="1" smtClean="0"/>
            </a:p>
          </p:txBody>
        </p:sp>
        <p:sp>
          <p:nvSpPr>
            <p:cNvPr id="536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863702" y="2990570"/>
              <a:ext cx="381960" cy="16628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/>
                <a:t>surveillance</a:t>
              </a:r>
              <a:r>
                <a:rPr lang="en-US" sz="900" dirty="0" smtClean="0"/>
                <a:t> 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Group 536"/>
          <p:cNvGrpSpPr/>
          <p:nvPr/>
        </p:nvGrpSpPr>
        <p:grpSpPr>
          <a:xfrm>
            <a:off x="4780907" y="4380179"/>
            <a:ext cx="1280324" cy="238475"/>
            <a:chOff x="3717217" y="2933933"/>
            <a:chExt cx="630847" cy="238475"/>
          </a:xfrm>
        </p:grpSpPr>
        <p:sp>
          <p:nvSpPr>
            <p:cNvPr id="538" name="Rectangle 537"/>
            <p:cNvSpPr/>
            <p:nvPr/>
          </p:nvSpPr>
          <p:spPr>
            <a:xfrm>
              <a:off x="3717217" y="2933933"/>
              <a:ext cx="630847" cy="23847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 err="1" smtClean="0"/>
            </a:p>
          </p:txBody>
        </p:sp>
        <p:sp>
          <p:nvSpPr>
            <p:cNvPr id="539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863702" y="2990570"/>
              <a:ext cx="381960" cy="16628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/>
                <a:t>Surveillance</a:t>
              </a:r>
              <a:r>
                <a:rPr lang="en-US" sz="900" dirty="0" smtClean="0"/>
                <a:t> 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541"/>
          <p:cNvGrpSpPr/>
          <p:nvPr/>
        </p:nvGrpSpPr>
        <p:grpSpPr>
          <a:xfrm>
            <a:off x="4780921" y="4809387"/>
            <a:ext cx="1593188" cy="238475"/>
            <a:chOff x="3717217" y="2933933"/>
            <a:chExt cx="646514" cy="238475"/>
          </a:xfrm>
        </p:grpSpPr>
        <p:sp>
          <p:nvSpPr>
            <p:cNvPr id="543" name="Rectangle 542"/>
            <p:cNvSpPr/>
            <p:nvPr/>
          </p:nvSpPr>
          <p:spPr>
            <a:xfrm>
              <a:off x="3717217" y="2933933"/>
              <a:ext cx="630847" cy="23847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 err="1" smtClean="0"/>
            </a:p>
          </p:txBody>
        </p:sp>
        <p:sp>
          <p:nvSpPr>
            <p:cNvPr id="544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760274" y="2981241"/>
              <a:ext cx="603457" cy="172506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err="1" smtClean="0"/>
                <a:t>signssymptomsphysical</a:t>
              </a:r>
              <a:r>
                <a:rPr lang="en-US" sz="900" dirty="0" smtClean="0"/>
                <a:t> 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2" name="Group 544"/>
          <p:cNvGrpSpPr/>
          <p:nvPr/>
        </p:nvGrpSpPr>
        <p:grpSpPr>
          <a:xfrm>
            <a:off x="4793345" y="5251036"/>
            <a:ext cx="1592272" cy="238475"/>
            <a:chOff x="3717217" y="2933933"/>
            <a:chExt cx="635964" cy="238475"/>
          </a:xfrm>
        </p:grpSpPr>
        <p:sp>
          <p:nvSpPr>
            <p:cNvPr id="546" name="Rectangle 545"/>
            <p:cNvSpPr/>
            <p:nvPr/>
          </p:nvSpPr>
          <p:spPr>
            <a:xfrm>
              <a:off x="3717217" y="2933933"/>
              <a:ext cx="630847" cy="23847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 err="1" smtClean="0"/>
            </a:p>
          </p:txBody>
        </p:sp>
        <p:sp>
          <p:nvSpPr>
            <p:cNvPr id="547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744414" y="2990570"/>
              <a:ext cx="608767" cy="14140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/>
                <a:t>Signs/Symptoms-Physical</a:t>
              </a:r>
              <a:r>
                <a:rPr lang="en-US" sz="900" dirty="0" smtClean="0"/>
                <a:t> 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3" name="Group 553"/>
          <p:cNvGrpSpPr/>
          <p:nvPr/>
        </p:nvGrpSpPr>
        <p:grpSpPr>
          <a:xfrm>
            <a:off x="4830674" y="5717566"/>
            <a:ext cx="1318204" cy="244695"/>
            <a:chOff x="3717217" y="2933933"/>
            <a:chExt cx="649511" cy="244695"/>
          </a:xfrm>
        </p:grpSpPr>
        <p:sp>
          <p:nvSpPr>
            <p:cNvPr id="555" name="Rectangle 554"/>
            <p:cNvSpPr/>
            <p:nvPr/>
          </p:nvSpPr>
          <p:spPr>
            <a:xfrm>
              <a:off x="3717217" y="2933933"/>
              <a:ext cx="630847" cy="23847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 err="1" smtClean="0"/>
            </a:p>
          </p:txBody>
        </p:sp>
        <p:sp>
          <p:nvSpPr>
            <p:cNvPr id="556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767157" y="2999901"/>
              <a:ext cx="599571" cy="17872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err="1" smtClean="0"/>
                <a:t>erectiledysfunction</a:t>
              </a:r>
              <a:r>
                <a:rPr lang="en-US" sz="900" dirty="0" smtClean="0"/>
                <a:t> 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Group 556"/>
          <p:cNvGrpSpPr/>
          <p:nvPr/>
        </p:nvGrpSpPr>
        <p:grpSpPr>
          <a:xfrm>
            <a:off x="4833784" y="6196539"/>
            <a:ext cx="1343078" cy="250916"/>
            <a:chOff x="3717217" y="2933933"/>
            <a:chExt cx="661767" cy="250916"/>
          </a:xfrm>
        </p:grpSpPr>
        <p:sp>
          <p:nvSpPr>
            <p:cNvPr id="558" name="Rectangle 557"/>
            <p:cNvSpPr/>
            <p:nvPr/>
          </p:nvSpPr>
          <p:spPr>
            <a:xfrm>
              <a:off x="3717217" y="2933933"/>
              <a:ext cx="630847" cy="23847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 err="1" smtClean="0"/>
            </a:p>
          </p:txBody>
        </p:sp>
        <p:sp>
          <p:nvSpPr>
            <p:cNvPr id="559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757958" y="3009233"/>
              <a:ext cx="621026" cy="175616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/>
                <a:t>Erectile Dysfunction 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566" name="Left Brace 565"/>
          <p:cNvSpPr/>
          <p:nvPr/>
        </p:nvSpPr>
        <p:spPr>
          <a:xfrm rot="10800000">
            <a:off x="7193903" y="1912776"/>
            <a:ext cx="538336" cy="1766120"/>
          </a:xfrm>
          <a:prstGeom prst="leftBrace">
            <a:avLst/>
          </a:prstGeom>
          <a:ln w="19050" cap="rnd">
            <a:solidFill>
              <a:srgbClr val="E87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Left Brace 566"/>
          <p:cNvSpPr/>
          <p:nvPr/>
        </p:nvSpPr>
        <p:spPr>
          <a:xfrm rot="10800000">
            <a:off x="3732243" y="718457"/>
            <a:ext cx="401487" cy="1377343"/>
          </a:xfrm>
          <a:prstGeom prst="leftBrace">
            <a:avLst/>
          </a:prstGeom>
          <a:ln w="19050" cap="rnd">
            <a:solidFill>
              <a:srgbClr val="E87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Left Brace 567"/>
          <p:cNvSpPr/>
          <p:nvPr/>
        </p:nvSpPr>
        <p:spPr>
          <a:xfrm rot="10800000">
            <a:off x="7252996" y="3806890"/>
            <a:ext cx="538336" cy="2758274"/>
          </a:xfrm>
          <a:prstGeom prst="leftBrace">
            <a:avLst/>
          </a:prstGeom>
          <a:ln w="19050" cap="rnd">
            <a:solidFill>
              <a:srgbClr val="E87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4308694" y="1221470"/>
            <a:ext cx="189616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</a:rPr>
              <a:t>Stock SOAR WME’s</a:t>
            </a:r>
          </a:p>
        </p:txBody>
      </p:sp>
      <p:sp>
        <p:nvSpPr>
          <p:cNvPr id="570" name="Rectangle 569"/>
          <p:cNvSpPr/>
          <p:nvPr/>
        </p:nvSpPr>
        <p:spPr>
          <a:xfrm>
            <a:off x="4386449" y="1812410"/>
            <a:ext cx="2686156" cy="50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en-US" sz="1400" dirty="0" smtClean="0">
                <a:solidFill>
                  <a:schemeClr val="accent1"/>
                </a:solidFill>
              </a:rPr>
              <a:t>Omaha Taxonomy </a:t>
            </a: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</a:rPr>
              <a:t>WME’s + Priority</a:t>
            </a:r>
          </a:p>
        </p:txBody>
      </p:sp>
      <p:sp>
        <p:nvSpPr>
          <p:cNvPr id="572" name="Rectangle 571"/>
          <p:cNvSpPr/>
          <p:nvPr/>
        </p:nvSpPr>
        <p:spPr>
          <a:xfrm>
            <a:off x="7935192" y="4987927"/>
            <a:ext cx="2686156" cy="50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</a:rPr>
              <a:t>Additional WME’s to implement</a:t>
            </a:r>
          </a:p>
          <a:p>
            <a:pPr lvl="0" algn="ctr">
              <a:lnSpc>
                <a:spcPct val="95000"/>
              </a:lnSpc>
              <a:defRPr/>
            </a:pP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/>
                </a:solidFill>
              </a:rPr>
              <a:t>Care Plan “Interventions”</a:t>
            </a: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573" name="Straight Arrow Connector 572"/>
          <p:cNvCxnSpPr>
            <a:stCxn id="158" idx="3"/>
          </p:cNvCxnSpPr>
          <p:nvPr/>
        </p:nvCxnSpPr>
        <p:spPr>
          <a:xfrm flipH="1">
            <a:off x="867747" y="2703739"/>
            <a:ext cx="1530071" cy="1149804"/>
          </a:xfrm>
          <a:prstGeom prst="straightConnector1">
            <a:avLst/>
          </a:prstGeom>
          <a:ln w="19050" cap="rnd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709449" y="3735718"/>
            <a:ext cx="391564" cy="285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….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781730" y="1390261"/>
            <a:ext cx="4226767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state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&lt;s&gt; ^name 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omaha_taxonomy_smem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^current-item &lt;root&gt;)</a:t>
            </a:r>
          </a:p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(&lt;root&gt; ^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omahasignsymptom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oss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&gt;)                       </a:t>
            </a:r>
          </a:p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(&lt;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oss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^name 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oss_name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&gt;)</a:t>
            </a:r>
          </a:p>
          <a:p>
            <a:r>
              <a:rPr lang="en-US" sz="9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(&lt;</a:t>
            </a:r>
            <a:r>
              <a:rPr lang="en-US" sz="9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oss</a:t>
            </a:r>
            <a:r>
              <a:rPr lang="en-US" sz="9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^name |Impotency|)                            </a:t>
            </a:r>
            <a:r>
              <a:rPr lang="en-US" sz="9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 </a:t>
            </a:r>
            <a:r>
              <a:rPr lang="en-US" sz="9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</a:p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(&lt;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oss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^code 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oss_code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&gt;)</a:t>
            </a:r>
          </a:p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(&lt;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oss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^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omahaproblem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opbm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&gt;)        </a:t>
            </a:r>
          </a:p>
          <a:p>
            <a:r>
              <a:rPr lang="en-US" sz="9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(&lt;</a:t>
            </a:r>
            <a:r>
              <a:rPr lang="en-US" sz="9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opbm</a:t>
            </a:r>
            <a:r>
              <a:rPr lang="en-US" sz="9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^name |</a:t>
            </a:r>
            <a:r>
              <a:rPr lang="en-US" sz="9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reproductivefunction</a:t>
            </a:r>
            <a:r>
              <a:rPr lang="en-US" sz="9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|)       </a:t>
            </a:r>
            <a:r>
              <a:rPr lang="en-US" sz="9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 </a:t>
            </a:r>
            <a:r>
              <a:rPr lang="en-US" sz="9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 </a:t>
            </a:r>
          </a:p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(&lt;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opbm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^name 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opbm_name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&gt;)</a:t>
            </a:r>
          </a:p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(&lt;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opbm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^prioritization &lt;prioritization&gt;)                                    </a:t>
            </a:r>
          </a:p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(&lt;prioritization&gt; ^name 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pri_name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&gt;)      </a:t>
            </a:r>
          </a:p>
          <a:p>
            <a:r>
              <a:rPr lang="en-US" sz="9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(&lt;prioritization&gt; ^name |physical|)                 </a:t>
            </a:r>
            <a:r>
              <a:rPr lang="en-US" sz="9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 </a:t>
            </a:r>
            <a:r>
              <a:rPr lang="en-US" sz="9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</a:p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(&lt;prioritization&gt; ^priority 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pri_value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&gt;)</a:t>
            </a:r>
          </a:p>
          <a:p>
            <a:r>
              <a:rPr lang="en-US" sz="9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(&lt;prioritization&gt; ^priority 1) </a:t>
            </a:r>
            <a:r>
              <a:rPr lang="en-US" sz="9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 # </a:t>
            </a:r>
            <a:r>
              <a:rPr lang="en-US" sz="9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 </a:t>
            </a:r>
            <a:endParaRPr lang="en-US" sz="900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900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9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 Below: Each </a:t>
            </a:r>
            <a:r>
              <a: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OSS has 1 or more "</a:t>
            </a:r>
            <a:r>
              <a:rPr lang="en-US" sz="9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touples</a:t>
            </a:r>
            <a:r>
              <a: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  =  "Intervention".</a:t>
            </a:r>
            <a:r>
              <a: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9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(&lt;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oss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^imp_intervention-1 &lt;intervention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&gt;)</a:t>
            </a:r>
            <a:endParaRPr lang="en-US" sz="900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(&lt;</a:t>
            </a:r>
            <a:r>
              <a: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intervention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</a:p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^</a:t>
            </a:r>
            <a:r>
              <a: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category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.name </a:t>
            </a:r>
            <a:r>
              <a:rPr lang="en-US" sz="9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surveillance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category_name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  </a:t>
            </a:r>
          </a:p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^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category.value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category_value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                               </a:t>
            </a:r>
          </a:p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^</a:t>
            </a:r>
            <a:r>
              <a: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target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.name </a:t>
            </a:r>
            <a:r>
              <a:rPr lang="en-US" sz="9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signssymptomsphysical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target_name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</a:p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^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target.value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target_value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                                </a:t>
            </a:r>
          </a:p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^</a:t>
            </a:r>
            <a:r>
              <a:rPr lang="en-US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caredescriptor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.name </a:t>
            </a:r>
            <a:r>
              <a:rPr lang="en-US" sz="9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erectiledysfunction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caredescriptor_name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</a:p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^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caredescriptor.value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</a:t>
            </a:r>
            <a:r>
              <a:rPr lang="en-US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caredescriptor_value</a:t>
            </a:r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&gt;) </a:t>
            </a:r>
            <a:endParaRPr lang="en-US" sz="9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884368" y="1028638"/>
            <a:ext cx="356429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</a:rPr>
              <a:t>Omaha Taxonomy </a:t>
            </a: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</a:rPr>
              <a:t>SMem</a:t>
            </a: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</a:rPr>
              <a:t> KB Structure</a:t>
            </a:r>
            <a:endParaRPr lang="en-US" sz="14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80BF908-D337-4124-B475-D825EF7C7711}"/>
              </a:ext>
            </a:extLst>
          </p:cNvPr>
          <p:cNvSpPr txBox="1">
            <a:spLocks/>
          </p:cNvSpPr>
          <p:nvPr/>
        </p:nvSpPr>
        <p:spPr>
          <a:xfrm>
            <a:off x="310103" y="225351"/>
            <a:ext cx="9515031" cy="66351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POC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WME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Structures with Patient WME Structure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249" y="1754156"/>
            <a:ext cx="48985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(&lt;</a:t>
            </a:r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^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patient_case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patientcase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&gt;)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(&lt;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patientcase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^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patient_number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patient_number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    ^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patient_age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patient_age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^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patient_gender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patient_gender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^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patient_signssymptoms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patient_signssymptoms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&gt;)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(&lt;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patient_number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^name 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patient_number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^value |</a:t>
            </a:r>
            <a:r>
              <a:rPr lang="en-US" sz="1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12345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|)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(&lt;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patient_age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^name 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patient_age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^value </a:t>
            </a:r>
            <a:r>
              <a:rPr lang="en-US" sz="1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54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(&lt;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patient_gender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^name 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patient_gender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^value |</a:t>
            </a:r>
            <a:r>
              <a:rPr lang="en-US" sz="1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Male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|)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(&lt;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patient_signssymptoms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^name 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patient_signssymptoms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^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pss-1 &lt;pss-1&gt; 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^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pss-2 &lt;pss-2&gt;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^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pss-3 &lt;pss-3&gt;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^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pss-4 &lt;pss-4&gt;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^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pss-5 &lt;pss-5&gt;)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(&lt;pss-1&gt; ^code-1 |</a:t>
            </a:r>
            <a:r>
              <a:rPr lang="en-US" sz="1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ABPR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| ^KBS-1 |</a:t>
            </a:r>
            <a:r>
              <a:rPr lang="en-US" sz="1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532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|)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(&lt;pss-2&gt; ^code-2 |</a:t>
            </a:r>
            <a:r>
              <a:rPr lang="en-US" sz="1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LSC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|  ^KBS-2 ||)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(&lt;pss-3&gt; ^code-3 |</a:t>
            </a:r>
            <a:r>
              <a:rPr lang="en-US" sz="1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AUF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|  ^KBS-3 ||)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(&lt;pss-4&gt; ^code-4 |</a:t>
            </a:r>
            <a:r>
              <a:rPr lang="en-US" sz="1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UFU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|  ^KBS-4 ||) 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(&lt;pss-5&gt; ^code-5 |</a:t>
            </a:r>
            <a:r>
              <a:rPr lang="en-US" sz="1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REIG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| ^KBS-5 |</a:t>
            </a:r>
            <a:r>
              <a:rPr lang="en-US" sz="1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333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|)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7781" y="2705086"/>
            <a:ext cx="6692218" cy="391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4523" y="1187258"/>
            <a:ext cx="3135085" cy="50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</a:rPr>
              <a:t>Omaha Taxonomy Patient Use-Case </a:t>
            </a:r>
          </a:p>
          <a:p>
            <a:pPr lvl="0" algn="ctr">
              <a:lnSpc>
                <a:spcPct val="95000"/>
              </a:lnSpc>
              <a:defRPr/>
            </a:pP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</a:rPr>
              <a:t>Knowledge Base Structure</a:t>
            </a:r>
            <a:endParaRPr lang="en-US" sz="14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5194265" y="983291"/>
            <a:ext cx="3520526" cy="1615827"/>
            <a:chOff x="5194265" y="983291"/>
            <a:chExt cx="3520526" cy="1615827"/>
          </a:xfrm>
        </p:grpSpPr>
        <p:sp>
          <p:nvSpPr>
            <p:cNvPr id="6" name="Rectangle 5"/>
            <p:cNvSpPr/>
            <p:nvPr/>
          </p:nvSpPr>
          <p:spPr>
            <a:xfrm>
              <a:off x="5194265" y="983291"/>
              <a:ext cx="3520526" cy="1615827"/>
            </a:xfrm>
            <a:prstGeom prst="rect">
              <a:avLst/>
            </a:prstGeom>
            <a:ln>
              <a:solidFill>
                <a:schemeClr val="tx1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n-US" sz="900" b="1" dirty="0" smtClean="0"/>
                <a:t>MEMBER # 123456</a:t>
              </a:r>
            </a:p>
            <a:p>
              <a:endParaRPr lang="en-US" sz="900" b="1" dirty="0" smtClean="0"/>
            </a:p>
            <a:p>
              <a:r>
                <a:rPr lang="en-US" sz="900" b="1" dirty="0" smtClean="0"/>
                <a:t>AGE: 54</a:t>
              </a:r>
            </a:p>
            <a:p>
              <a:r>
                <a:rPr lang="en-US" sz="900" b="1" dirty="0" smtClean="0"/>
                <a:t>Gender: M</a:t>
              </a:r>
            </a:p>
            <a:p>
              <a:endParaRPr lang="en-US" sz="900" b="1" dirty="0" smtClean="0"/>
            </a:p>
            <a:p>
              <a:r>
                <a:rPr lang="en-US" sz="900" b="1" dirty="0" smtClean="0"/>
                <a:t>ABPR</a:t>
              </a:r>
              <a:r>
                <a:rPr lang="en-US" sz="900" dirty="0" smtClean="0"/>
                <a:t>: Abnormal Blood Pressure </a:t>
              </a:r>
              <a:r>
                <a:rPr lang="en-US" sz="900" dirty="0" smtClean="0"/>
                <a:t>Reading: Circulatory </a:t>
              </a:r>
              <a:r>
                <a:rPr lang="en-US" sz="900" b="1" dirty="0" smtClean="0"/>
                <a:t>KBS 532</a:t>
              </a:r>
              <a:endParaRPr lang="en-US" sz="900" b="1" dirty="0" smtClean="0"/>
            </a:p>
            <a:p>
              <a:r>
                <a:rPr lang="en-US" sz="900" b="1" dirty="0" smtClean="0"/>
                <a:t>LSC</a:t>
              </a:r>
              <a:r>
                <a:rPr lang="en-US" sz="900" dirty="0" smtClean="0"/>
                <a:t>: Limited Social Contact </a:t>
              </a:r>
            </a:p>
            <a:p>
              <a:r>
                <a:rPr lang="en-US" sz="900" b="1" dirty="0" smtClean="0"/>
                <a:t>AUF</a:t>
              </a:r>
              <a:r>
                <a:rPr lang="en-US" sz="900" dirty="0" smtClean="0"/>
                <a:t>: Apprehension/Undefined Fear</a:t>
              </a:r>
            </a:p>
            <a:p>
              <a:r>
                <a:rPr lang="en-US" sz="900" b="1" dirty="0" smtClean="0"/>
                <a:t>UFU</a:t>
              </a:r>
              <a:r>
                <a:rPr lang="en-US" sz="900" dirty="0" smtClean="0"/>
                <a:t>: Urgency/Frequency (Urination</a:t>
              </a:r>
              <a:r>
                <a:rPr lang="en-US" sz="900" dirty="0" smtClean="0"/>
                <a:t>): </a:t>
              </a:r>
              <a:r>
                <a:rPr lang="en-US" sz="900" b="1" dirty="0" smtClean="0"/>
                <a:t>KBS </a:t>
              </a:r>
              <a:r>
                <a:rPr lang="en-US" sz="900" b="1" dirty="0" smtClean="0"/>
                <a:t>333</a:t>
              </a:r>
              <a:endParaRPr lang="en-US" sz="900" dirty="0" smtClean="0"/>
            </a:p>
            <a:p>
              <a:endParaRPr lang="en-US" sz="900" dirty="0" smtClean="0"/>
            </a:p>
            <a:p>
              <a:r>
                <a:rPr lang="en-US" sz="900" b="1" dirty="0" smtClean="0"/>
                <a:t>RIEG</a:t>
              </a:r>
              <a:r>
                <a:rPr lang="en-US" sz="900" dirty="0" smtClean="0"/>
                <a:t>: RACE -  ethnicity of identified known risk group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87810" y="1085263"/>
              <a:ext cx="2044767" cy="200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95000"/>
                </a:lnSpc>
                <a:defRPr/>
              </a:pPr>
              <a:r>
                <a:rPr lang="en-US" sz="900" b="1" dirty="0" smtClean="0">
                  <a:solidFill>
                    <a:schemeClr val="accent1"/>
                  </a:solidFill>
                </a:rPr>
                <a:t>Patient Record - Example</a:t>
              </a:r>
              <a:endParaRPr lang="en-US" sz="900" b="1" dirty="0" smtClean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80BF908-D337-4124-B475-D825EF7C7711}"/>
              </a:ext>
            </a:extLst>
          </p:cNvPr>
          <p:cNvSpPr txBox="1">
            <a:spLocks/>
          </p:cNvSpPr>
          <p:nvPr/>
        </p:nvSpPr>
        <p:spPr>
          <a:xfrm>
            <a:off x="310103" y="225351"/>
            <a:ext cx="8143431" cy="66351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POC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WME Structures,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Flow, and </a:t>
            </a:r>
            <a:r>
              <a:rPr kumimoji="0" lang="en-US" sz="3000" b="1" i="0" u="none" strike="noStrike" kern="1200" cap="none" spc="0" normalizeH="0" noProof="0" dirty="0" err="1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Mods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#1.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438" y="905070"/>
            <a:ext cx="3999215" cy="23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9668" y="195942"/>
            <a:ext cx="1313321" cy="209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" name="Right Arrow 174"/>
          <p:cNvSpPr/>
          <p:nvPr/>
        </p:nvSpPr>
        <p:spPr>
          <a:xfrm>
            <a:off x="9797142" y="317241"/>
            <a:ext cx="774441" cy="214604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76" name="Rectangle 175"/>
          <p:cNvSpPr/>
          <p:nvPr/>
        </p:nvSpPr>
        <p:spPr>
          <a:xfrm>
            <a:off x="9051754" y="524784"/>
            <a:ext cx="1370539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en-US" sz="1000" b="1" dirty="0" smtClean="0">
                <a:solidFill>
                  <a:schemeClr val="accent1"/>
                </a:solidFill>
              </a:rPr>
              <a:t>SCOTTY Phase #1</a:t>
            </a:r>
            <a:endParaRPr lang="en-US" sz="1000" b="1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0" y="751829"/>
            <a:ext cx="2253838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en-US" sz="1600" b="1" dirty="0" smtClean="0">
                <a:solidFill>
                  <a:srgbClr val="0070C0"/>
                </a:solidFill>
              </a:rPr>
              <a:t>SCOTTY Phase #1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7291380" y="2002131"/>
            <a:ext cx="1759315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en-US" sz="1000" b="1" dirty="0" smtClean="0">
                <a:solidFill>
                  <a:schemeClr val="accent1"/>
                </a:solidFill>
              </a:rPr>
              <a:t>Patient Record - Example</a:t>
            </a:r>
            <a:endParaRPr lang="en-US" sz="1000" b="1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154668" y="938439"/>
            <a:ext cx="5230304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1200" b="1" dirty="0" smtClean="0">
                <a:solidFill>
                  <a:srgbClr val="0070C0"/>
                </a:solidFill>
              </a:rPr>
              <a:t>SOAR Agent </a:t>
            </a:r>
            <a:r>
              <a:rPr lang="en-US" sz="1200" i="1" dirty="0" smtClean="0">
                <a:solidFill>
                  <a:schemeClr val="tx1">
                    <a:lumMod val="50000"/>
                  </a:schemeClr>
                </a:solidFill>
              </a:rPr>
              <a:t>ingests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patient use-case and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instantiates that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into 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Working Memory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resulting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 WM 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structure (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in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rgbClr val="00B050"/>
                </a:solidFill>
              </a:rPr>
              <a:t>green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of that patients use-case is below. Note: </a:t>
            </a:r>
            <a:r>
              <a:rPr lang="en-US" sz="1200" i="1" dirty="0" smtClean="0">
                <a:solidFill>
                  <a:schemeClr val="tx1">
                    <a:lumMod val="50000"/>
                  </a:schemeClr>
                </a:solidFill>
              </a:rPr>
              <a:t>Some S&amp;S might not have a KBS associated.</a:t>
            </a:r>
            <a:endParaRPr lang="en-US" sz="1200" i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5739" y="3588022"/>
            <a:ext cx="5892609" cy="290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8041" y="3517636"/>
            <a:ext cx="5301957" cy="309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" name="Rectangle 179"/>
          <p:cNvSpPr/>
          <p:nvPr/>
        </p:nvSpPr>
        <p:spPr>
          <a:xfrm>
            <a:off x="9406319" y="3855813"/>
            <a:ext cx="199569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en-US" sz="1000" b="1" dirty="0" smtClean="0">
                <a:solidFill>
                  <a:srgbClr val="0070C0"/>
                </a:solidFill>
              </a:rPr>
              <a:t>SOAR WME’s</a:t>
            </a:r>
            <a:r>
              <a:rPr lang="en-US" sz="1000" b="1" dirty="0" smtClean="0">
                <a:solidFill>
                  <a:schemeClr val="accent1"/>
                </a:solidFill>
              </a:rPr>
              <a:t> 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Directed Graph </a:t>
            </a:r>
            <a:r>
              <a:rPr lang="en-US" sz="1000" b="1" dirty="0" smtClean="0">
                <a:solidFill>
                  <a:schemeClr val="accent1"/>
                </a:solidFill>
              </a:rPr>
              <a:t>of </a:t>
            </a:r>
            <a:r>
              <a:rPr lang="en-US" sz="1000" b="1" dirty="0" smtClean="0">
                <a:solidFill>
                  <a:schemeClr val="accent1"/>
                </a:solidFill>
              </a:rPr>
              <a:t>a </a:t>
            </a:r>
            <a:r>
              <a:rPr lang="en-US" sz="1000" b="1" dirty="0" smtClean="0">
                <a:solidFill>
                  <a:schemeClr val="accent1"/>
                </a:solidFill>
              </a:rPr>
              <a:t>patient </a:t>
            </a:r>
            <a:r>
              <a:rPr lang="en-US" sz="1000" b="1" dirty="0" smtClean="0">
                <a:solidFill>
                  <a:schemeClr val="accent1"/>
                </a:solidFill>
              </a:rPr>
              <a:t>use-case.</a:t>
            </a:r>
            <a:endParaRPr lang="en-US" sz="1000" b="1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217013" y="3152908"/>
            <a:ext cx="175931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en-US" sz="1000" b="1" dirty="0" smtClean="0">
                <a:solidFill>
                  <a:srgbClr val="0070C0"/>
                </a:solidFill>
              </a:rPr>
              <a:t>WME’s</a:t>
            </a:r>
            <a:r>
              <a:rPr lang="en-US" sz="1000" b="1" dirty="0" smtClean="0">
                <a:solidFill>
                  <a:schemeClr val="accent1"/>
                </a:solidFill>
              </a:rPr>
              <a:t> 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Directed Graph </a:t>
            </a:r>
            <a:r>
              <a:rPr lang="en-US" sz="1000" b="1" dirty="0" smtClean="0">
                <a:solidFill>
                  <a:schemeClr val="accent1"/>
                </a:solidFill>
              </a:rPr>
              <a:t>of example patient use-case.</a:t>
            </a:r>
            <a:endParaRPr lang="en-US" sz="1000" b="1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632804" y="1916352"/>
            <a:ext cx="3520526" cy="1615827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900" b="1" dirty="0" smtClean="0"/>
              <a:t>MEMBER # 123456</a:t>
            </a:r>
          </a:p>
          <a:p>
            <a:endParaRPr lang="en-US" sz="900" b="1" dirty="0" smtClean="0"/>
          </a:p>
          <a:p>
            <a:r>
              <a:rPr lang="en-US" sz="900" b="1" dirty="0" smtClean="0"/>
              <a:t>AGE: 54</a:t>
            </a:r>
          </a:p>
          <a:p>
            <a:r>
              <a:rPr lang="en-US" sz="900" b="1" dirty="0" smtClean="0"/>
              <a:t>Gender: M</a:t>
            </a:r>
          </a:p>
          <a:p>
            <a:endParaRPr lang="en-US" sz="900" b="1" dirty="0" smtClean="0"/>
          </a:p>
          <a:p>
            <a:r>
              <a:rPr lang="en-US" sz="900" b="1" dirty="0" smtClean="0"/>
              <a:t>ABPR</a:t>
            </a:r>
            <a:r>
              <a:rPr lang="en-US" sz="900" dirty="0" smtClean="0"/>
              <a:t>: Abnormal Blood Pressure </a:t>
            </a:r>
            <a:r>
              <a:rPr lang="en-US" sz="900" dirty="0" smtClean="0"/>
              <a:t>Reading: Circulatory </a:t>
            </a:r>
            <a:r>
              <a:rPr lang="en-US" sz="900" b="1" dirty="0" smtClean="0"/>
              <a:t>KBS 532</a:t>
            </a:r>
            <a:endParaRPr lang="en-US" sz="900" b="1" dirty="0" smtClean="0"/>
          </a:p>
          <a:p>
            <a:r>
              <a:rPr lang="en-US" sz="900" b="1" dirty="0" smtClean="0"/>
              <a:t>LSC</a:t>
            </a:r>
            <a:r>
              <a:rPr lang="en-US" sz="900" dirty="0" smtClean="0"/>
              <a:t>: Limited Social Contact </a:t>
            </a:r>
          </a:p>
          <a:p>
            <a:r>
              <a:rPr lang="en-US" sz="900" b="1" dirty="0" smtClean="0"/>
              <a:t>AUF</a:t>
            </a:r>
            <a:r>
              <a:rPr lang="en-US" sz="900" dirty="0" smtClean="0"/>
              <a:t>: Apprehension/Undefined Fear</a:t>
            </a:r>
          </a:p>
          <a:p>
            <a:r>
              <a:rPr lang="en-US" sz="900" b="1" dirty="0" smtClean="0"/>
              <a:t>UFU</a:t>
            </a:r>
            <a:r>
              <a:rPr lang="en-US" sz="900" dirty="0" smtClean="0"/>
              <a:t>: Urgency/Frequency (Urination</a:t>
            </a:r>
            <a:r>
              <a:rPr lang="en-US" sz="900" dirty="0" smtClean="0"/>
              <a:t>): </a:t>
            </a:r>
            <a:r>
              <a:rPr lang="en-US" sz="900" b="1" dirty="0" smtClean="0"/>
              <a:t>KBS </a:t>
            </a:r>
            <a:r>
              <a:rPr lang="en-US" sz="900" b="1" dirty="0" smtClean="0"/>
              <a:t>333</a:t>
            </a:r>
            <a:endParaRPr lang="en-US" sz="900" dirty="0" smtClean="0"/>
          </a:p>
          <a:p>
            <a:endParaRPr lang="en-US" sz="900" dirty="0" smtClean="0"/>
          </a:p>
          <a:p>
            <a:r>
              <a:rPr lang="en-US" sz="900" b="1" dirty="0" smtClean="0"/>
              <a:t>RIEG</a:t>
            </a:r>
            <a:r>
              <a:rPr lang="en-US" sz="900" dirty="0" smtClean="0"/>
              <a:t>: RACE -  ethnicity of identified known risk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80BF908-D337-4124-B475-D825EF7C7711}"/>
              </a:ext>
            </a:extLst>
          </p:cNvPr>
          <p:cNvSpPr txBox="1">
            <a:spLocks/>
          </p:cNvSpPr>
          <p:nvPr/>
        </p:nvSpPr>
        <p:spPr>
          <a:xfrm>
            <a:off x="310104" y="225351"/>
            <a:ext cx="8003472" cy="66351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POC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WME Structures,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Flow, and </a:t>
            </a:r>
            <a:r>
              <a:rPr kumimoji="0" lang="en-US" sz="3000" b="1" i="0" u="none" strike="noStrike" kern="1200" cap="none" spc="0" normalizeH="0" noProof="0" dirty="0" err="1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Mods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#2a.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9668" y="195942"/>
            <a:ext cx="1313321" cy="209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" name="Right Arrow 174"/>
          <p:cNvSpPr/>
          <p:nvPr/>
        </p:nvSpPr>
        <p:spPr>
          <a:xfrm>
            <a:off x="9778480" y="709127"/>
            <a:ext cx="774441" cy="214604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76" name="Rectangle 175"/>
          <p:cNvSpPr/>
          <p:nvPr/>
        </p:nvSpPr>
        <p:spPr>
          <a:xfrm>
            <a:off x="9098407" y="953992"/>
            <a:ext cx="1370539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en-US" sz="1000" b="1" dirty="0" smtClean="0">
                <a:solidFill>
                  <a:schemeClr val="accent1"/>
                </a:solidFill>
              </a:rPr>
              <a:t>SCOTTY Phase </a:t>
            </a:r>
            <a:r>
              <a:rPr lang="en-US" sz="1000" b="1" dirty="0" smtClean="0">
                <a:solidFill>
                  <a:schemeClr val="accent1"/>
                </a:solidFill>
              </a:rPr>
              <a:t>#2</a:t>
            </a:r>
            <a:endParaRPr lang="en-US" sz="1000" b="1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0" y="751829"/>
            <a:ext cx="2253838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en-US" sz="1600" b="1" dirty="0" smtClean="0">
                <a:solidFill>
                  <a:srgbClr val="0070C0"/>
                </a:solidFill>
              </a:rPr>
              <a:t>SCOTTY Phase </a:t>
            </a:r>
            <a:r>
              <a:rPr lang="en-US" sz="1600" b="1" dirty="0" smtClean="0">
                <a:solidFill>
                  <a:srgbClr val="0070C0"/>
                </a:solidFill>
              </a:rPr>
              <a:t>#2</a:t>
            </a:r>
            <a:endParaRPr lang="en-US" sz="1600" b="1" dirty="0" smtClean="0">
              <a:solidFill>
                <a:srgbClr val="0070C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163999" y="1199698"/>
            <a:ext cx="4698458" cy="105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1. For 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Each 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</a:rPr>
              <a:t>Patient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S&amp;S in WM, </a:t>
            </a:r>
            <a:r>
              <a:rPr lang="en-US" sz="1100" b="1" dirty="0" smtClean="0">
                <a:solidFill>
                  <a:srgbClr val="FF0000"/>
                </a:solidFill>
              </a:rPr>
              <a:t>match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 them with 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</a:rPr>
              <a:t>Omaha Taxonomy 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S&amp;S via the </a:t>
            </a:r>
            <a:r>
              <a:rPr lang="en-US" sz="1100" dirty="0" err="1" smtClean="0">
                <a:solidFill>
                  <a:schemeClr val="tx1">
                    <a:lumMod val="50000"/>
                  </a:schemeClr>
                </a:solidFill>
              </a:rPr>
              <a:t>SMem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 Root Node in WM to </a:t>
            </a:r>
            <a:r>
              <a:rPr lang="en-US" sz="1100" b="1" dirty="0" smtClean="0">
                <a:solidFill>
                  <a:srgbClr val="FF0000"/>
                </a:solidFill>
              </a:rPr>
              <a:t>fetch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 the corresponding Omaha 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</a:rPr>
              <a:t>Problem DG 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and it's 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corresponding 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</a:rPr>
              <a:t>Priority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lvl="0">
              <a:lnSpc>
                <a:spcPct val="95000"/>
              </a:lnSpc>
              <a:defRPr/>
            </a:pPr>
            <a:endParaRPr lang="en-US" sz="11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5000"/>
              </a:lnSpc>
              <a:defRPr/>
            </a:pP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2. Curate the results of that into 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a new 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WM structure that can be </a:t>
            </a:r>
            <a:r>
              <a:rPr lang="en-US" sz="1100" dirty="0" smtClean="0">
                <a:solidFill>
                  <a:srgbClr val="FF0000"/>
                </a:solidFill>
              </a:rPr>
              <a:t>easily located, retrieved, </a:t>
            </a:r>
            <a:r>
              <a:rPr lang="en-US" sz="1100" dirty="0" smtClean="0"/>
              <a:t>and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sorted </a:t>
            </a:r>
            <a:r>
              <a:rPr lang="en-US" sz="1100" b="1" dirty="0" smtClean="0"/>
              <a:t>/</a:t>
            </a:r>
            <a:r>
              <a:rPr lang="en-US" sz="1100" dirty="0" smtClean="0">
                <a:solidFill>
                  <a:srgbClr val="FF0000"/>
                </a:solidFill>
              </a:rPr>
              <a:t> ranked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11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251" y="1063691"/>
            <a:ext cx="4433849" cy="236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/>
          <p:nvPr/>
        </p:nvGrpSpPr>
        <p:grpSpPr>
          <a:xfrm>
            <a:off x="4767911" y="2683261"/>
            <a:ext cx="3116165" cy="2382994"/>
            <a:chOff x="4096107" y="4166828"/>
            <a:chExt cx="3116165" cy="2382994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96108" y="4564173"/>
              <a:ext cx="3116164" cy="1985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17"/>
            <p:cNvSpPr/>
            <p:nvPr/>
          </p:nvSpPr>
          <p:spPr>
            <a:xfrm>
              <a:off x="4096107" y="4166828"/>
              <a:ext cx="2911151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95000"/>
                </a:lnSpc>
                <a:defRPr/>
              </a:pPr>
              <a:r>
                <a:rPr lang="en-US" sz="1000" b="1" dirty="0" smtClean="0">
                  <a:solidFill>
                    <a:srgbClr val="0070C0"/>
                  </a:solidFill>
                </a:rPr>
                <a:t>SOAR </a:t>
              </a:r>
              <a:r>
                <a:rPr lang="en-US" sz="1000" b="1" dirty="0" err="1" smtClean="0">
                  <a:solidFill>
                    <a:srgbClr val="0070C0"/>
                  </a:solidFill>
                </a:rPr>
                <a:t>SMem</a:t>
              </a:r>
              <a:r>
                <a:rPr lang="en-US" sz="1000" b="1" dirty="0" smtClean="0">
                  <a:solidFill>
                    <a:srgbClr val="0070C0"/>
                  </a:solidFill>
                </a:rPr>
                <a:t> </a:t>
              </a:r>
              <a:r>
                <a:rPr lang="en-US" sz="1000" b="1" dirty="0" smtClean="0"/>
                <a:t>of the </a:t>
              </a:r>
              <a:r>
                <a:rPr lang="en-US" sz="1000" b="1" dirty="0" smtClean="0">
                  <a:solidFill>
                    <a:schemeClr val="accent1"/>
                  </a:solidFill>
                </a:rPr>
                <a:t>Omaha Taxonomy </a:t>
              </a:r>
              <a:r>
                <a:rPr lang="en-US" sz="1000" b="1" dirty="0" smtClean="0"/>
                <a:t>Pre-diabetes knowledge.</a:t>
              </a:r>
              <a:r>
                <a:rPr lang="en-US" sz="1000" b="1" dirty="0" smtClean="0">
                  <a:solidFill>
                    <a:srgbClr val="0070C0"/>
                  </a:solidFill>
                </a:rPr>
                <a:t> </a:t>
              </a:r>
              <a:endParaRPr lang="en-US" sz="1000" b="1" dirty="0" smtClean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8186788" y="4376057"/>
            <a:ext cx="3833210" cy="2240352"/>
            <a:chOff x="8186788" y="4376057"/>
            <a:chExt cx="3833210" cy="2240352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186788" y="4376057"/>
              <a:ext cx="3833210" cy="2240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0" name="Rectangle 179"/>
            <p:cNvSpPr/>
            <p:nvPr/>
          </p:nvSpPr>
          <p:spPr>
            <a:xfrm>
              <a:off x="9956820" y="4546279"/>
              <a:ext cx="1995691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95000"/>
                </a:lnSpc>
                <a:defRPr/>
              </a:pPr>
              <a:r>
                <a:rPr lang="en-US" sz="1000" b="1" dirty="0" smtClean="0">
                  <a:solidFill>
                    <a:srgbClr val="0070C0"/>
                  </a:solidFill>
                </a:rPr>
                <a:t>SOAR WME’s</a:t>
              </a:r>
              <a:r>
                <a:rPr lang="en-US" sz="1000" b="1" dirty="0" smtClean="0">
                  <a:solidFill>
                    <a:schemeClr val="accent1"/>
                  </a:solidFill>
                </a:rPr>
                <a:t> </a:t>
              </a:r>
              <a:r>
                <a:rPr lang="en-US" sz="1000" b="1" dirty="0" smtClean="0">
                  <a:solidFill>
                    <a:schemeClr val="tx1">
                      <a:lumMod val="50000"/>
                    </a:schemeClr>
                  </a:solidFill>
                </a:rPr>
                <a:t>Directed Graph </a:t>
              </a:r>
              <a:r>
                <a:rPr lang="en-US" sz="1000" b="1" dirty="0" smtClean="0">
                  <a:solidFill>
                    <a:schemeClr val="accent1"/>
                  </a:solidFill>
                </a:rPr>
                <a:t>of example patient use-case.</a:t>
              </a:r>
              <a:endParaRPr lang="en-US" sz="1000" b="1" dirty="0" smtClean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8322906" y="2855161"/>
            <a:ext cx="3275045" cy="1408923"/>
            <a:chOff x="6335486" y="1968758"/>
            <a:chExt cx="2817844" cy="1569660"/>
          </a:xfrm>
        </p:grpSpPr>
        <p:sp>
          <p:nvSpPr>
            <p:cNvPr id="22" name="Rectangle 21"/>
            <p:cNvSpPr/>
            <p:nvPr/>
          </p:nvSpPr>
          <p:spPr>
            <a:xfrm>
              <a:off x="6335486" y="1968758"/>
              <a:ext cx="2817844" cy="1569660"/>
            </a:xfrm>
            <a:prstGeom prst="rect">
              <a:avLst/>
            </a:prstGeom>
            <a:ln>
              <a:solidFill>
                <a:schemeClr val="tx1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n-US" sz="800" b="1" dirty="0" smtClean="0"/>
                <a:t>MEMBER # 123456</a:t>
              </a:r>
            </a:p>
            <a:p>
              <a:endParaRPr lang="en-US" sz="800" b="1" dirty="0" smtClean="0"/>
            </a:p>
            <a:p>
              <a:r>
                <a:rPr lang="en-US" sz="800" b="1" dirty="0" smtClean="0"/>
                <a:t>AGE: 54</a:t>
              </a:r>
            </a:p>
            <a:p>
              <a:r>
                <a:rPr lang="en-US" sz="800" b="1" dirty="0" smtClean="0"/>
                <a:t>Gender: M</a:t>
              </a:r>
            </a:p>
            <a:p>
              <a:endParaRPr lang="en-US" sz="800" b="1" dirty="0" smtClean="0"/>
            </a:p>
            <a:p>
              <a:r>
                <a:rPr lang="en-US" sz="800" b="1" dirty="0" smtClean="0"/>
                <a:t>ABPR</a:t>
              </a:r>
              <a:r>
                <a:rPr lang="en-US" sz="800" dirty="0" smtClean="0"/>
                <a:t>: Abnormal Blood Pressure </a:t>
              </a:r>
              <a:r>
                <a:rPr lang="en-US" sz="800" dirty="0" smtClean="0"/>
                <a:t>Reading: Circulatory </a:t>
              </a:r>
              <a:r>
                <a:rPr lang="en-US" sz="800" b="1" dirty="0" smtClean="0"/>
                <a:t>KBS 532</a:t>
              </a:r>
              <a:endParaRPr lang="en-US" sz="800" b="1" dirty="0" smtClean="0"/>
            </a:p>
            <a:p>
              <a:r>
                <a:rPr lang="en-US" sz="800" b="1" dirty="0" smtClean="0"/>
                <a:t>LSC</a:t>
              </a:r>
              <a:r>
                <a:rPr lang="en-US" sz="800" dirty="0" smtClean="0"/>
                <a:t>: Limited Social Contact </a:t>
              </a:r>
            </a:p>
            <a:p>
              <a:r>
                <a:rPr lang="en-US" sz="800" b="1" dirty="0" smtClean="0"/>
                <a:t>AUF</a:t>
              </a:r>
              <a:r>
                <a:rPr lang="en-US" sz="800" dirty="0" smtClean="0"/>
                <a:t>: Apprehension/Undefined Fear</a:t>
              </a:r>
            </a:p>
            <a:p>
              <a:r>
                <a:rPr lang="en-US" sz="800" b="1" dirty="0" smtClean="0"/>
                <a:t>UFU</a:t>
              </a:r>
              <a:r>
                <a:rPr lang="en-US" sz="800" dirty="0" smtClean="0"/>
                <a:t>: Urgency/Frequency (Urination</a:t>
              </a:r>
              <a:r>
                <a:rPr lang="en-US" sz="800" dirty="0" smtClean="0"/>
                <a:t>): </a:t>
              </a:r>
              <a:r>
                <a:rPr lang="en-US" sz="800" b="1" dirty="0" smtClean="0"/>
                <a:t>KBS </a:t>
              </a:r>
              <a:r>
                <a:rPr lang="en-US" sz="800" b="1" dirty="0" smtClean="0"/>
                <a:t>333</a:t>
              </a:r>
              <a:endParaRPr lang="en-US" sz="800" dirty="0" smtClean="0"/>
            </a:p>
            <a:p>
              <a:endParaRPr lang="en-US" sz="800" dirty="0" smtClean="0"/>
            </a:p>
            <a:p>
              <a:r>
                <a:rPr lang="en-US" sz="800" b="1" dirty="0" smtClean="0"/>
                <a:t>RIEG</a:t>
              </a:r>
              <a:r>
                <a:rPr lang="en-US" sz="800" dirty="0" smtClean="0"/>
                <a:t>: RACE -  ethnicity of identified known risk group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47362" y="1992800"/>
              <a:ext cx="1759315" cy="223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95000"/>
                </a:lnSpc>
                <a:defRPr/>
              </a:pPr>
              <a:r>
                <a:rPr lang="en-US" sz="900" b="1" dirty="0" smtClean="0">
                  <a:solidFill>
                    <a:schemeClr val="accent1"/>
                  </a:solidFill>
                </a:rPr>
                <a:t>Patient Record - Example</a:t>
              </a:r>
              <a:endParaRPr lang="en-US" sz="900" b="1" dirty="0" smtClean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 rot="13425351">
            <a:off x="6957984" y="5523867"/>
            <a:ext cx="1496432" cy="103220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093" y="3743909"/>
            <a:ext cx="3532025" cy="264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ight Arrow 28"/>
          <p:cNvSpPr/>
          <p:nvPr/>
        </p:nvSpPr>
        <p:spPr>
          <a:xfrm rot="9447594">
            <a:off x="2953321" y="4025462"/>
            <a:ext cx="1886117" cy="85670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>
            <a:extLst>
              <a:ext uri="{FF2B5EF4-FFF2-40B4-BE49-F238E27FC236}">
                <a16:creationId xmlns="" xmlns:a16="http://schemas.microsoft.com/office/drawing/2014/main" id="{380BF908-D337-4124-B475-D825EF7C7711}"/>
              </a:ext>
            </a:extLst>
          </p:cNvPr>
          <p:cNvSpPr txBox="1">
            <a:spLocks/>
          </p:cNvSpPr>
          <p:nvPr/>
        </p:nvSpPr>
        <p:spPr>
          <a:xfrm>
            <a:off x="310103" y="225351"/>
            <a:ext cx="8544647" cy="66351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POC WME Structures,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Flow, and </a:t>
            </a:r>
            <a:r>
              <a:rPr kumimoji="0" lang="en-US" sz="3000" b="1" i="0" u="none" strike="noStrike" kern="1200" cap="none" spc="0" normalizeH="0" noProof="0" dirty="0" err="1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Mods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#2b.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92"/>
          <p:cNvGrpSpPr/>
          <p:nvPr/>
        </p:nvGrpSpPr>
        <p:grpSpPr>
          <a:xfrm>
            <a:off x="2136713" y="1058873"/>
            <a:ext cx="7119254" cy="5332598"/>
            <a:chOff x="485195" y="1114857"/>
            <a:chExt cx="7119254" cy="5332598"/>
          </a:xfrm>
        </p:grpSpPr>
        <p:grpSp>
          <p:nvGrpSpPr>
            <p:cNvPr id="3" name="Group 174"/>
            <p:cNvGrpSpPr/>
            <p:nvPr/>
          </p:nvGrpSpPr>
          <p:grpSpPr>
            <a:xfrm>
              <a:off x="485195" y="2657829"/>
              <a:ext cx="690461" cy="602384"/>
              <a:chOff x="354566" y="1463511"/>
              <a:chExt cx="690461" cy="602384"/>
            </a:xfrm>
          </p:grpSpPr>
          <p:grpSp>
            <p:nvGrpSpPr>
              <p:cNvPr id="4" name="Group 7"/>
              <p:cNvGrpSpPr/>
              <p:nvPr/>
            </p:nvGrpSpPr>
            <p:grpSpPr>
              <a:xfrm>
                <a:off x="492753" y="1614744"/>
                <a:ext cx="484868" cy="451151"/>
                <a:chOff x="5284177" y="2901462"/>
                <a:chExt cx="483577" cy="483577"/>
              </a:xfrm>
            </p:grpSpPr>
            <p:sp>
              <p:nvSpPr>
                <p:cNvPr id="55" name="Flowchart: Connector 3"/>
                <p:cNvSpPr/>
                <p:nvPr/>
              </p:nvSpPr>
              <p:spPr>
                <a:xfrm>
                  <a:off x="5284177" y="2901462"/>
                  <a:ext cx="483577" cy="483577"/>
                </a:xfrm>
                <a:prstGeom prst="flowChartConnector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dirty="0" err="1" smtClean="0"/>
                </a:p>
              </p:txBody>
            </p:sp>
            <p:sp>
              <p:nvSpPr>
                <p:cNvPr id="56" name="Content Placeholder 6">
                  <a:extLst>
                    <a:ext uri="{FF2B5EF4-FFF2-40B4-BE49-F238E27FC236}">
                      <a16:creationId xmlns="" xmlns:a16="http://schemas.microsoft.com/office/drawing/2014/main" id="{64C27EEE-69A2-4AD1-9F7A-149AE61376AF}"/>
                    </a:ext>
                  </a:extLst>
                </p:cNvPr>
                <p:cNvSpPr txBox="1">
                  <a:spLocks/>
                </p:cNvSpPr>
                <p:nvPr/>
              </p:nvSpPr>
              <p:spPr bwMode="gray">
                <a:xfrm>
                  <a:off x="5414349" y="3059947"/>
                  <a:ext cx="209537" cy="201380"/>
                </a:xfrm>
                <a:prstGeom prst="rect">
                  <a:avLst/>
                </a:prstGeom>
              </p:spPr>
              <p:txBody>
                <a:bodyPr vert="horz" lIns="0" tIns="0" rIns="0" bIns="0" rtlCol="0">
                  <a:noAutofit/>
                </a:bodyPr>
                <a:lstStyle/>
                <a:p>
                  <a:pPr lvl="0">
                    <a:lnSpc>
                      <a:spcPct val="95000"/>
                    </a:lnSpc>
                    <a:spcBef>
                      <a:spcPts val="800"/>
                    </a:spcBef>
                    <a:spcAft>
                      <a:spcPts val="600"/>
                    </a:spcAft>
                    <a:defRPr/>
                  </a:pPr>
                  <a:r>
                    <a:rPr lang="en-US" sz="800" b="1" dirty="0" smtClean="0">
                      <a:solidFill>
                        <a:schemeClr val="tx2"/>
                      </a:solidFill>
                    </a:rPr>
                    <a:t>S&amp;S</a:t>
                  </a:r>
                  <a:endParaRPr lang="en-US" sz="800" b="1" dirty="0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72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566" y="1463511"/>
                <a:ext cx="690461" cy="160016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smtClean="0">
                    <a:solidFill>
                      <a:schemeClr val="tx2"/>
                    </a:solidFill>
                  </a:rPr>
                  <a:t>^</a:t>
                </a:r>
                <a:r>
                  <a:rPr lang="en-US" sz="800" b="1" dirty="0" err="1" smtClean="0">
                    <a:solidFill>
                      <a:schemeClr val="tx2"/>
                    </a:solidFill>
                  </a:rPr>
                  <a:t>p</a:t>
                </a:r>
                <a:r>
                  <a:rPr lang="en-US" sz="800" b="1" dirty="0" err="1" smtClean="0">
                    <a:solidFill>
                      <a:schemeClr val="tx2"/>
                    </a:solidFill>
                  </a:rPr>
                  <a:t>atient_case</a:t>
                </a:r>
                <a:endParaRPr lang="en-US" sz="800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73" name="Straight Arrow Connector 72"/>
            <p:cNvCxnSpPr>
              <a:stCxn id="55" idx="6"/>
              <a:endCxn id="76" idx="2"/>
            </p:cNvCxnSpPr>
            <p:nvPr/>
          </p:nvCxnSpPr>
          <p:spPr>
            <a:xfrm flipV="1">
              <a:off x="1108250" y="3013723"/>
              <a:ext cx="2072027" cy="20915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076208" y="3058409"/>
              <a:ext cx="1096285" cy="11669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err="1" smtClean="0">
                  <a:solidFill>
                    <a:srgbClr val="0070C0"/>
                  </a:solidFill>
                </a:rPr>
                <a:t>omahasighsymptom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grpSp>
          <p:nvGrpSpPr>
            <p:cNvPr id="5" name="Group 120"/>
            <p:cNvGrpSpPr/>
            <p:nvPr/>
          </p:nvGrpSpPr>
          <p:grpSpPr>
            <a:xfrm>
              <a:off x="3180277" y="2788147"/>
              <a:ext cx="484868" cy="451151"/>
              <a:chOff x="5284177" y="2901462"/>
              <a:chExt cx="483577" cy="483577"/>
            </a:xfrm>
          </p:grpSpPr>
          <p:sp>
            <p:nvSpPr>
              <p:cNvPr id="76" name="Flowchart: Connector 75"/>
              <p:cNvSpPr/>
              <p:nvPr/>
            </p:nvSpPr>
            <p:spPr>
              <a:xfrm>
                <a:off x="5284177" y="2901462"/>
                <a:ext cx="483577" cy="483577"/>
              </a:xfrm>
              <a:prstGeom prst="flowChartConnector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 err="1" smtClean="0"/>
              </a:p>
            </p:txBody>
          </p:sp>
          <p:sp>
            <p:nvSpPr>
              <p:cNvPr id="77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434640" y="3087444"/>
                <a:ext cx="289062" cy="25340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err="1" smtClean="0">
                    <a:solidFill>
                      <a:schemeClr val="tx2"/>
                    </a:solidFill>
                  </a:rPr>
                  <a:t>oss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8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569220" y="3486929"/>
              <a:ext cx="410146" cy="13699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smtClean="0">
                  <a:solidFill>
                    <a:srgbClr val="0070C0"/>
                  </a:solidFill>
                </a:rPr>
                <a:t>name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79" name="Straight Arrow Connector 78"/>
            <p:cNvCxnSpPr>
              <a:stCxn id="76" idx="4"/>
              <a:endCxn id="81" idx="0"/>
            </p:cNvCxnSpPr>
            <p:nvPr/>
          </p:nvCxnSpPr>
          <p:spPr>
            <a:xfrm>
              <a:off x="3422712" y="3239298"/>
              <a:ext cx="163693" cy="42903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79"/>
            <p:cNvGrpSpPr/>
            <p:nvPr/>
          </p:nvGrpSpPr>
          <p:grpSpPr>
            <a:xfrm>
              <a:off x="3289920" y="3668332"/>
              <a:ext cx="610512" cy="208569"/>
              <a:chOff x="3717217" y="2933933"/>
              <a:chExt cx="649511" cy="238475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717217" y="2933933"/>
                <a:ext cx="630847" cy="23847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 err="1" smtClean="0"/>
              </a:p>
            </p:txBody>
          </p:sp>
          <p:sp>
            <p:nvSpPr>
              <p:cNvPr id="82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757962" y="2971907"/>
                <a:ext cx="608766" cy="181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smtClean="0">
                    <a:solidFill>
                      <a:schemeClr val="tx2"/>
                    </a:solidFill>
                  </a:rPr>
                  <a:t>impotency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83" name="Straight Arrow Connector 82"/>
            <p:cNvCxnSpPr>
              <a:stCxn id="76" idx="6"/>
              <a:endCxn id="86" idx="2"/>
            </p:cNvCxnSpPr>
            <p:nvPr/>
          </p:nvCxnSpPr>
          <p:spPr>
            <a:xfrm flipV="1">
              <a:off x="3665145" y="3008282"/>
              <a:ext cx="1061641" cy="5441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815662" y="3069293"/>
              <a:ext cx="900413" cy="13844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err="1" smtClean="0">
                  <a:solidFill>
                    <a:srgbClr val="0070C0"/>
                  </a:solidFill>
                </a:rPr>
                <a:t>omahaproblem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grpSp>
          <p:nvGrpSpPr>
            <p:cNvPr id="7" name="Group 120"/>
            <p:cNvGrpSpPr/>
            <p:nvPr/>
          </p:nvGrpSpPr>
          <p:grpSpPr>
            <a:xfrm>
              <a:off x="4726786" y="2782706"/>
              <a:ext cx="484868" cy="451151"/>
              <a:chOff x="5284177" y="2901462"/>
              <a:chExt cx="483577" cy="483577"/>
            </a:xfrm>
          </p:grpSpPr>
          <p:sp>
            <p:nvSpPr>
              <p:cNvPr id="86" name="Flowchart: Connector 85"/>
              <p:cNvSpPr/>
              <p:nvPr/>
            </p:nvSpPr>
            <p:spPr>
              <a:xfrm>
                <a:off x="5284177" y="2901462"/>
                <a:ext cx="483577" cy="483577"/>
              </a:xfrm>
              <a:prstGeom prst="flowChartConnector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 err="1" smtClean="0"/>
              </a:p>
            </p:txBody>
          </p:sp>
          <p:sp>
            <p:nvSpPr>
              <p:cNvPr id="87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373411" y="3087446"/>
                <a:ext cx="319942" cy="25340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err="1" smtClean="0">
                    <a:solidFill>
                      <a:schemeClr val="tx2"/>
                    </a:solidFill>
                  </a:rPr>
                  <a:t>opbm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8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370067" y="3391722"/>
              <a:ext cx="415993" cy="142439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smtClean="0">
                  <a:solidFill>
                    <a:srgbClr val="0070C0"/>
                  </a:solidFill>
                </a:rPr>
                <a:t>name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89" name="Straight Arrow Connector 88"/>
            <p:cNvCxnSpPr>
              <a:stCxn id="86" idx="5"/>
              <a:endCxn id="91" idx="0"/>
            </p:cNvCxnSpPr>
            <p:nvPr/>
          </p:nvCxnSpPr>
          <p:spPr>
            <a:xfrm>
              <a:off x="5140646" y="3167787"/>
              <a:ext cx="315047" cy="527747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89"/>
            <p:cNvGrpSpPr/>
            <p:nvPr/>
          </p:nvGrpSpPr>
          <p:grpSpPr>
            <a:xfrm>
              <a:off x="4853969" y="3695534"/>
              <a:ext cx="1239053" cy="208569"/>
              <a:chOff x="3717217" y="2933933"/>
              <a:chExt cx="649511" cy="238475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3717217" y="2933933"/>
                <a:ext cx="630847" cy="23847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 err="1" smtClean="0"/>
              </a:p>
            </p:txBody>
          </p:sp>
          <p:sp>
            <p:nvSpPr>
              <p:cNvPr id="92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757962" y="2971907"/>
                <a:ext cx="608766" cy="181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err="1" smtClean="0">
                    <a:solidFill>
                      <a:schemeClr val="tx2"/>
                    </a:solidFill>
                  </a:rPr>
                  <a:t>reproductivefunction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>
              <a:stCxn id="86" idx="6"/>
              <a:endCxn id="96" idx="2"/>
            </p:cNvCxnSpPr>
            <p:nvPr/>
          </p:nvCxnSpPr>
          <p:spPr>
            <a:xfrm flipV="1">
              <a:off x="5211653" y="2996584"/>
              <a:ext cx="1000246" cy="11698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58644" y="3072014"/>
              <a:ext cx="695771" cy="14388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smtClean="0">
                  <a:solidFill>
                    <a:srgbClr val="0070C0"/>
                  </a:solidFill>
                </a:rPr>
                <a:t>prioritization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grpSp>
          <p:nvGrpSpPr>
            <p:cNvPr id="9" name="Group 120"/>
            <p:cNvGrpSpPr/>
            <p:nvPr/>
          </p:nvGrpSpPr>
          <p:grpSpPr>
            <a:xfrm>
              <a:off x="6211900" y="2793588"/>
              <a:ext cx="749389" cy="405992"/>
              <a:chOff x="5284177" y="2901462"/>
              <a:chExt cx="483577" cy="483577"/>
            </a:xfrm>
          </p:grpSpPr>
          <p:sp>
            <p:nvSpPr>
              <p:cNvPr id="96" name="Flowchart: Connector 95"/>
              <p:cNvSpPr/>
              <p:nvPr/>
            </p:nvSpPr>
            <p:spPr>
              <a:xfrm>
                <a:off x="5284177" y="2901462"/>
                <a:ext cx="483577" cy="483577"/>
              </a:xfrm>
              <a:prstGeom prst="flowChartConnector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 err="1" smtClean="0"/>
              </a:p>
            </p:txBody>
          </p:sp>
          <p:sp>
            <p:nvSpPr>
              <p:cNvPr id="97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315199" y="3067889"/>
                <a:ext cx="422472" cy="172293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smtClean="0">
                    <a:solidFill>
                      <a:schemeClr val="tx2"/>
                    </a:solidFill>
                  </a:rPr>
                  <a:t>prioritization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98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6556987" y="3451566"/>
              <a:ext cx="465696" cy="131559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smtClean="0">
                  <a:solidFill>
                    <a:srgbClr val="0070C0"/>
                  </a:solidFill>
                </a:rPr>
                <a:t>name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99" name="Straight Arrow Connector 98"/>
            <p:cNvCxnSpPr>
              <a:stCxn id="96" idx="4"/>
              <a:endCxn id="101" idx="0"/>
            </p:cNvCxnSpPr>
            <p:nvPr/>
          </p:nvCxnSpPr>
          <p:spPr>
            <a:xfrm flipH="1">
              <a:off x="6502183" y="3199580"/>
              <a:ext cx="84412" cy="523155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9"/>
            <p:cNvGrpSpPr/>
            <p:nvPr/>
          </p:nvGrpSpPr>
          <p:grpSpPr>
            <a:xfrm>
              <a:off x="6242610" y="3722735"/>
              <a:ext cx="534503" cy="186809"/>
              <a:chOff x="3717217" y="2933933"/>
              <a:chExt cx="649511" cy="238475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3717217" y="2933933"/>
                <a:ext cx="630847" cy="23847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 err="1" smtClean="0"/>
              </a:p>
            </p:txBody>
          </p:sp>
          <p:sp>
            <p:nvSpPr>
              <p:cNvPr id="102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757962" y="2971907"/>
                <a:ext cx="608766" cy="181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smtClean="0">
                    <a:solidFill>
                      <a:schemeClr val="tx2"/>
                    </a:solidFill>
                  </a:rPr>
                  <a:t>physical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03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063283" y="3424367"/>
              <a:ext cx="410146" cy="13699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smtClean="0">
                  <a:solidFill>
                    <a:srgbClr val="0070C0"/>
                  </a:solidFill>
                </a:rPr>
                <a:t>code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04" name="Straight Arrow Connector 103"/>
            <p:cNvCxnSpPr>
              <a:stCxn id="76" idx="4"/>
              <a:endCxn id="106" idx="0"/>
            </p:cNvCxnSpPr>
            <p:nvPr/>
          </p:nvCxnSpPr>
          <p:spPr>
            <a:xfrm>
              <a:off x="3422712" y="3239298"/>
              <a:ext cx="905941" cy="456237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4"/>
            <p:cNvGrpSpPr/>
            <p:nvPr/>
          </p:nvGrpSpPr>
          <p:grpSpPr>
            <a:xfrm>
              <a:off x="4169882" y="3695535"/>
              <a:ext cx="326935" cy="173206"/>
              <a:chOff x="3717217" y="2933933"/>
              <a:chExt cx="649511" cy="238475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3717217" y="2933933"/>
                <a:ext cx="630847" cy="23847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 err="1" smtClean="0"/>
              </a:p>
            </p:txBody>
          </p:sp>
          <p:sp>
            <p:nvSpPr>
              <p:cNvPr id="107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757962" y="2971907"/>
                <a:ext cx="608766" cy="181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smtClean="0">
                    <a:solidFill>
                      <a:schemeClr val="tx2"/>
                    </a:solidFill>
                  </a:rPr>
                  <a:t>imp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08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138753" y="3364521"/>
              <a:ext cx="465696" cy="131559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smtClean="0">
                  <a:solidFill>
                    <a:srgbClr val="0070C0"/>
                  </a:solidFill>
                </a:rPr>
                <a:t>priority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09" name="Straight Arrow Connector 108"/>
            <p:cNvCxnSpPr>
              <a:stCxn id="96" idx="4"/>
              <a:endCxn id="111" idx="0"/>
            </p:cNvCxnSpPr>
            <p:nvPr/>
          </p:nvCxnSpPr>
          <p:spPr>
            <a:xfrm>
              <a:off x="6586594" y="3199580"/>
              <a:ext cx="854386" cy="476911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09"/>
            <p:cNvGrpSpPr/>
            <p:nvPr/>
          </p:nvGrpSpPr>
          <p:grpSpPr>
            <a:xfrm>
              <a:off x="7306748" y="3676491"/>
              <a:ext cx="268464" cy="208570"/>
              <a:chOff x="3717217" y="2933933"/>
              <a:chExt cx="630847" cy="238475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717217" y="2933933"/>
                <a:ext cx="630847" cy="23847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 err="1" smtClean="0"/>
              </a:p>
            </p:txBody>
          </p:sp>
          <p:sp>
            <p:nvSpPr>
              <p:cNvPr id="112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943450" y="2990569"/>
                <a:ext cx="232199" cy="12410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smtClean="0">
                    <a:solidFill>
                      <a:schemeClr val="tx2"/>
                    </a:solidFill>
                  </a:rPr>
                  <a:t>1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113" name="Straight Arrow Connector 112"/>
            <p:cNvCxnSpPr>
              <a:stCxn id="76" idx="3"/>
              <a:endCxn id="115" idx="0"/>
            </p:cNvCxnSpPr>
            <p:nvPr/>
          </p:nvCxnSpPr>
          <p:spPr>
            <a:xfrm flipH="1">
              <a:off x="2037700" y="3173228"/>
              <a:ext cx="1213584" cy="182641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0"/>
            <p:cNvGrpSpPr/>
            <p:nvPr/>
          </p:nvGrpSpPr>
          <p:grpSpPr>
            <a:xfrm>
              <a:off x="1663005" y="4999638"/>
              <a:ext cx="749389" cy="405992"/>
              <a:chOff x="5284177" y="2901462"/>
              <a:chExt cx="483577" cy="483577"/>
            </a:xfrm>
          </p:grpSpPr>
          <p:sp>
            <p:nvSpPr>
              <p:cNvPr id="115" name="Flowchart: Connector 114"/>
              <p:cNvSpPr/>
              <p:nvPr/>
            </p:nvSpPr>
            <p:spPr>
              <a:xfrm>
                <a:off x="5284177" y="2901462"/>
                <a:ext cx="483577" cy="483577"/>
              </a:xfrm>
              <a:prstGeom prst="flowChartConnector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 err="1" smtClean="0"/>
              </a:p>
            </p:txBody>
          </p:sp>
          <p:sp>
            <p:nvSpPr>
              <p:cNvPr id="116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343497" y="3067889"/>
                <a:ext cx="422472" cy="172293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smtClean="0">
                    <a:solidFill>
                      <a:schemeClr val="tx2"/>
                    </a:solidFill>
                  </a:rPr>
                  <a:t>intervention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17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511805" y="4320562"/>
              <a:ext cx="1031968" cy="130291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smtClean="0">
                  <a:solidFill>
                    <a:srgbClr val="0070C0"/>
                  </a:solidFill>
                </a:rPr>
                <a:t>imp_intervention-</a:t>
              </a:r>
              <a:r>
                <a:rPr lang="en-US" sz="800" b="1" dirty="0" smtClean="0">
                  <a:solidFill>
                    <a:srgbClr val="FF0000"/>
                  </a:solidFill>
                </a:rPr>
                <a:t>1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4" name="Group 120"/>
            <p:cNvGrpSpPr/>
            <p:nvPr/>
          </p:nvGrpSpPr>
          <p:grpSpPr>
            <a:xfrm>
              <a:off x="3726950" y="4455615"/>
              <a:ext cx="749389" cy="405992"/>
              <a:chOff x="5284177" y="2901462"/>
              <a:chExt cx="483577" cy="483577"/>
            </a:xfrm>
          </p:grpSpPr>
          <p:sp>
            <p:nvSpPr>
              <p:cNvPr id="119" name="Flowchart: Connector 118"/>
              <p:cNvSpPr/>
              <p:nvPr/>
            </p:nvSpPr>
            <p:spPr>
              <a:xfrm>
                <a:off x="5284177" y="2901462"/>
                <a:ext cx="483577" cy="483577"/>
              </a:xfrm>
              <a:prstGeom prst="flowChartConnector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 err="1" smtClean="0"/>
              </a:p>
            </p:txBody>
          </p:sp>
          <p:sp>
            <p:nvSpPr>
              <p:cNvPr id="120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366135" y="3067889"/>
                <a:ext cx="307295" cy="12599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smtClean="0">
                    <a:solidFill>
                      <a:schemeClr val="tx2"/>
                    </a:solidFill>
                  </a:rPr>
                  <a:t>category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5" name="Group 120"/>
            <p:cNvGrpSpPr/>
            <p:nvPr/>
          </p:nvGrpSpPr>
          <p:grpSpPr>
            <a:xfrm>
              <a:off x="3756183" y="5249901"/>
              <a:ext cx="749389" cy="405992"/>
              <a:chOff x="5284177" y="2901462"/>
              <a:chExt cx="483577" cy="483577"/>
            </a:xfrm>
          </p:grpSpPr>
          <p:sp>
            <p:nvSpPr>
              <p:cNvPr id="122" name="Flowchart: Connector 121"/>
              <p:cNvSpPr/>
              <p:nvPr/>
            </p:nvSpPr>
            <p:spPr>
              <a:xfrm>
                <a:off x="5284177" y="2901462"/>
                <a:ext cx="483577" cy="483577"/>
              </a:xfrm>
              <a:prstGeom prst="flowChartConnector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 err="1" smtClean="0"/>
              </a:p>
            </p:txBody>
          </p:sp>
          <p:sp>
            <p:nvSpPr>
              <p:cNvPr id="123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428390" y="3067889"/>
                <a:ext cx="237494" cy="14219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smtClean="0">
                    <a:solidFill>
                      <a:schemeClr val="tx2"/>
                    </a:solidFill>
                  </a:rPr>
                  <a:t>target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6" name="Group 120"/>
            <p:cNvGrpSpPr/>
            <p:nvPr/>
          </p:nvGrpSpPr>
          <p:grpSpPr>
            <a:xfrm>
              <a:off x="3636322" y="6019709"/>
              <a:ext cx="913102" cy="405992"/>
              <a:chOff x="5284177" y="2901462"/>
              <a:chExt cx="483577" cy="483577"/>
            </a:xfrm>
          </p:grpSpPr>
          <p:sp>
            <p:nvSpPr>
              <p:cNvPr id="125" name="Flowchart: Connector 124"/>
              <p:cNvSpPr/>
              <p:nvPr/>
            </p:nvSpPr>
            <p:spPr>
              <a:xfrm>
                <a:off x="5284177" y="2901462"/>
                <a:ext cx="483577" cy="483577"/>
              </a:xfrm>
              <a:prstGeom prst="flowChartConnector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 err="1" smtClean="0"/>
              </a:p>
            </p:txBody>
          </p:sp>
          <p:sp>
            <p:nvSpPr>
              <p:cNvPr id="126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326520" y="3077608"/>
                <a:ext cx="399731" cy="11951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err="1" smtClean="0">
                    <a:solidFill>
                      <a:schemeClr val="tx2"/>
                    </a:solidFill>
                  </a:rPr>
                  <a:t>caredescriptor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127" name="Straight Arrow Connector 126"/>
            <p:cNvCxnSpPr>
              <a:stCxn id="116" idx="3"/>
              <a:endCxn id="119" idx="2"/>
            </p:cNvCxnSpPr>
            <p:nvPr/>
          </p:nvCxnSpPr>
          <p:spPr>
            <a:xfrm flipV="1">
              <a:off x="2409628" y="4658611"/>
              <a:ext cx="1317322" cy="553078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5" idx="6"/>
              <a:endCxn id="122" idx="2"/>
            </p:cNvCxnSpPr>
            <p:nvPr/>
          </p:nvCxnSpPr>
          <p:spPr>
            <a:xfrm>
              <a:off x="2412394" y="5202635"/>
              <a:ext cx="1343789" cy="250262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15" idx="5"/>
              <a:endCxn id="125" idx="2"/>
            </p:cNvCxnSpPr>
            <p:nvPr/>
          </p:nvCxnSpPr>
          <p:spPr>
            <a:xfrm>
              <a:off x="2302649" y="5346175"/>
              <a:ext cx="1333673" cy="876531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256391" y="4868781"/>
              <a:ext cx="582634" cy="126116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smtClean="0">
                  <a:solidFill>
                    <a:srgbClr val="0070C0"/>
                  </a:solidFill>
                </a:rPr>
                <a:t>category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31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338247" y="5214240"/>
              <a:ext cx="404304" cy="139716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smtClean="0">
                  <a:solidFill>
                    <a:srgbClr val="0070C0"/>
                  </a:solidFill>
                </a:rPr>
                <a:t>target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32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171610" y="5809953"/>
              <a:ext cx="825280" cy="12339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err="1" smtClean="0">
                  <a:solidFill>
                    <a:srgbClr val="0070C0"/>
                  </a:solidFill>
                </a:rPr>
                <a:t>caredescriptor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33" name="Straight Arrow Connector 132"/>
            <p:cNvCxnSpPr>
              <a:stCxn id="119" idx="6"/>
              <a:endCxn id="146" idx="1"/>
            </p:cNvCxnSpPr>
            <p:nvPr/>
          </p:nvCxnSpPr>
          <p:spPr>
            <a:xfrm flipV="1">
              <a:off x="4476339" y="4316649"/>
              <a:ext cx="1003251" cy="341962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855539" y="4275775"/>
              <a:ext cx="415993" cy="142439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smtClean="0">
                  <a:solidFill>
                    <a:srgbClr val="0070C0"/>
                  </a:solidFill>
                </a:rPr>
                <a:t>name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35" name="Straight Arrow Connector 134"/>
            <p:cNvCxnSpPr>
              <a:stCxn id="119" idx="6"/>
              <a:endCxn id="149" idx="1"/>
            </p:cNvCxnSpPr>
            <p:nvPr/>
          </p:nvCxnSpPr>
          <p:spPr>
            <a:xfrm>
              <a:off x="4476339" y="4658611"/>
              <a:ext cx="1014944" cy="8510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998788" y="4555951"/>
              <a:ext cx="415993" cy="142439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smtClean="0">
                  <a:solidFill>
                    <a:srgbClr val="0070C0"/>
                  </a:solidFill>
                </a:rPr>
                <a:t>value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37" name="Straight Arrow Connector 136"/>
            <p:cNvCxnSpPr>
              <a:endCxn id="152" idx="1"/>
            </p:cNvCxnSpPr>
            <p:nvPr/>
          </p:nvCxnSpPr>
          <p:spPr>
            <a:xfrm flipV="1">
              <a:off x="4514340" y="5119097"/>
              <a:ext cx="976956" cy="317507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893539" y="5053768"/>
              <a:ext cx="415993" cy="142439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smtClean="0">
                  <a:solidFill>
                    <a:srgbClr val="0070C0"/>
                  </a:solidFill>
                </a:rPr>
                <a:t>name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39" name="Straight Arrow Connector 138"/>
            <p:cNvCxnSpPr>
              <a:endCxn id="155" idx="1"/>
            </p:cNvCxnSpPr>
            <p:nvPr/>
          </p:nvCxnSpPr>
          <p:spPr>
            <a:xfrm>
              <a:off x="4514340" y="5436604"/>
              <a:ext cx="988634" cy="68756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036789" y="5333945"/>
              <a:ext cx="415993" cy="142439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smtClean="0">
                  <a:solidFill>
                    <a:srgbClr val="0070C0"/>
                  </a:solidFill>
                </a:rPr>
                <a:t>value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41" name="Straight Arrow Connector 140"/>
            <p:cNvCxnSpPr>
              <a:endCxn id="158" idx="1"/>
            </p:cNvCxnSpPr>
            <p:nvPr/>
          </p:nvCxnSpPr>
          <p:spPr>
            <a:xfrm flipV="1">
              <a:off x="4561111" y="5913384"/>
              <a:ext cx="976951" cy="317535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940311" y="5848083"/>
              <a:ext cx="415993" cy="142439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smtClean="0">
                  <a:solidFill>
                    <a:srgbClr val="0070C0"/>
                  </a:solidFill>
                </a:rPr>
                <a:t>name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43" name="Straight Arrow Connector 142"/>
            <p:cNvCxnSpPr>
              <a:endCxn id="161" idx="1"/>
            </p:cNvCxnSpPr>
            <p:nvPr/>
          </p:nvCxnSpPr>
          <p:spPr>
            <a:xfrm>
              <a:off x="4561111" y="6230919"/>
              <a:ext cx="979874" cy="101371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083560" y="6128259"/>
              <a:ext cx="415993" cy="142439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smtClean="0">
                  <a:solidFill>
                    <a:srgbClr val="0070C0"/>
                  </a:solidFill>
                </a:rPr>
                <a:t>value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grpSp>
          <p:nvGrpSpPr>
            <p:cNvPr id="17" name="Group 144"/>
            <p:cNvGrpSpPr/>
            <p:nvPr/>
          </p:nvGrpSpPr>
          <p:grpSpPr>
            <a:xfrm>
              <a:off x="5479590" y="4212364"/>
              <a:ext cx="1203448" cy="208569"/>
              <a:chOff x="3717217" y="2933933"/>
              <a:chExt cx="630847" cy="238475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3717217" y="2933933"/>
                <a:ext cx="630847" cy="23847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 err="1" smtClean="0"/>
              </a:p>
            </p:txBody>
          </p:sp>
          <p:sp>
            <p:nvSpPr>
              <p:cNvPr id="147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863702" y="2990570"/>
                <a:ext cx="381960" cy="166288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smtClean="0"/>
                  <a:t>surveillance</a:t>
                </a:r>
                <a:r>
                  <a:rPr lang="en-US" sz="800" dirty="0" smtClean="0"/>
                  <a:t> 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8" name="Group 147"/>
            <p:cNvGrpSpPr/>
            <p:nvPr/>
          </p:nvGrpSpPr>
          <p:grpSpPr>
            <a:xfrm>
              <a:off x="5491283" y="4639430"/>
              <a:ext cx="1203448" cy="208569"/>
              <a:chOff x="3717217" y="2933933"/>
              <a:chExt cx="630847" cy="238475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3717217" y="2933933"/>
                <a:ext cx="630847" cy="23847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 err="1" smtClean="0"/>
              </a:p>
            </p:txBody>
          </p:sp>
          <p:sp>
            <p:nvSpPr>
              <p:cNvPr id="150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863702" y="2990570"/>
                <a:ext cx="381960" cy="166288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smtClean="0"/>
                  <a:t>Surveillance</a:t>
                </a:r>
                <a:r>
                  <a:rPr lang="en-US" sz="800" dirty="0" smtClean="0"/>
                  <a:t> 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9" name="Group 150"/>
            <p:cNvGrpSpPr/>
            <p:nvPr/>
          </p:nvGrpSpPr>
          <p:grpSpPr>
            <a:xfrm>
              <a:off x="5491296" y="5014813"/>
              <a:ext cx="1497526" cy="208569"/>
              <a:chOff x="3717217" y="2933933"/>
              <a:chExt cx="646514" cy="238475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3717217" y="2933933"/>
                <a:ext cx="630847" cy="23847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 err="1" smtClean="0"/>
              </a:p>
            </p:txBody>
          </p:sp>
          <p:sp>
            <p:nvSpPr>
              <p:cNvPr id="153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760274" y="2981241"/>
                <a:ext cx="603457" cy="172506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err="1" smtClean="0"/>
                  <a:t>signssymptomsphysical</a:t>
                </a:r>
                <a:r>
                  <a:rPr lang="en-US" sz="800" dirty="0" smtClean="0"/>
                  <a:t> 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20" name="Group 153"/>
            <p:cNvGrpSpPr/>
            <p:nvPr/>
          </p:nvGrpSpPr>
          <p:grpSpPr>
            <a:xfrm>
              <a:off x="5502974" y="5401076"/>
              <a:ext cx="1496665" cy="208569"/>
              <a:chOff x="3717217" y="2933933"/>
              <a:chExt cx="635964" cy="238475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3717217" y="2933933"/>
                <a:ext cx="630847" cy="23847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 err="1" smtClean="0"/>
              </a:p>
            </p:txBody>
          </p:sp>
          <p:sp>
            <p:nvSpPr>
              <p:cNvPr id="156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744414" y="2990570"/>
                <a:ext cx="608767" cy="141404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smtClean="0"/>
                  <a:t>Signs/Symptoms-Physical</a:t>
                </a:r>
                <a:r>
                  <a:rPr lang="en-US" sz="800" dirty="0" smtClean="0"/>
                  <a:t> 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21" name="Group 156"/>
            <p:cNvGrpSpPr/>
            <p:nvPr/>
          </p:nvGrpSpPr>
          <p:grpSpPr>
            <a:xfrm>
              <a:off x="5538061" y="5809099"/>
              <a:ext cx="1239054" cy="214008"/>
              <a:chOff x="3717217" y="2933933"/>
              <a:chExt cx="649511" cy="24469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3717217" y="2933933"/>
                <a:ext cx="630847" cy="23847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 err="1" smtClean="0"/>
              </a:p>
            </p:txBody>
          </p:sp>
          <p:sp>
            <p:nvSpPr>
              <p:cNvPr id="159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767157" y="2999901"/>
                <a:ext cx="599571" cy="17872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err="1" smtClean="0"/>
                  <a:t>erectiledysfunction</a:t>
                </a:r>
                <a:r>
                  <a:rPr lang="en-US" sz="800" dirty="0" smtClean="0"/>
                  <a:t> 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22" name="Group 159"/>
            <p:cNvGrpSpPr/>
            <p:nvPr/>
          </p:nvGrpSpPr>
          <p:grpSpPr>
            <a:xfrm>
              <a:off x="5540985" y="6228006"/>
              <a:ext cx="1262434" cy="219449"/>
              <a:chOff x="3717217" y="2933933"/>
              <a:chExt cx="661767" cy="250916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3717217" y="2933933"/>
                <a:ext cx="630847" cy="23847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b="1" dirty="0" err="1" smtClean="0"/>
              </a:p>
            </p:txBody>
          </p:sp>
          <p:sp>
            <p:nvSpPr>
              <p:cNvPr id="162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757958" y="3009233"/>
                <a:ext cx="621026" cy="175616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smtClean="0"/>
                  <a:t>Erectile Dysfunction 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168" name="Straight Arrow Connector 167"/>
            <p:cNvCxnSpPr>
              <a:stCxn id="76" idx="3"/>
            </p:cNvCxnSpPr>
            <p:nvPr/>
          </p:nvCxnSpPr>
          <p:spPr>
            <a:xfrm flipH="1">
              <a:off x="1813085" y="3173228"/>
              <a:ext cx="1438199" cy="100561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664292" y="4075790"/>
              <a:ext cx="368053" cy="24993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….</a:t>
              </a:r>
              <a:endParaRPr lang="en-US" sz="8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77" name="Straight Arrow Connector 176"/>
            <p:cNvCxnSpPr>
              <a:stCxn id="55" idx="6"/>
              <a:endCxn id="179" idx="2"/>
            </p:cNvCxnSpPr>
            <p:nvPr/>
          </p:nvCxnSpPr>
          <p:spPr>
            <a:xfrm flipV="1">
              <a:off x="1108250" y="2102433"/>
              <a:ext cx="2075137" cy="932205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120"/>
            <p:cNvGrpSpPr/>
            <p:nvPr/>
          </p:nvGrpSpPr>
          <p:grpSpPr>
            <a:xfrm>
              <a:off x="3183387" y="1876857"/>
              <a:ext cx="484868" cy="451151"/>
              <a:chOff x="5284177" y="2901462"/>
              <a:chExt cx="483577" cy="483577"/>
            </a:xfrm>
          </p:grpSpPr>
          <p:sp>
            <p:nvSpPr>
              <p:cNvPr id="179" name="Flowchart: Connector 178"/>
              <p:cNvSpPr/>
              <p:nvPr/>
            </p:nvSpPr>
            <p:spPr>
              <a:xfrm>
                <a:off x="5284177" y="2901462"/>
                <a:ext cx="483577" cy="483577"/>
              </a:xfrm>
              <a:prstGeom prst="flowChartConnector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 err="1" smtClean="0"/>
              </a:p>
            </p:txBody>
          </p:sp>
          <p:sp>
            <p:nvSpPr>
              <p:cNvPr id="180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434640" y="3087444"/>
                <a:ext cx="289062" cy="25340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err="1" smtClean="0">
                    <a:solidFill>
                      <a:schemeClr val="tx2"/>
                    </a:solidFill>
                  </a:rPr>
                  <a:t>oss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84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685809" y="2361724"/>
              <a:ext cx="1096285" cy="11669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err="1" smtClean="0">
                  <a:solidFill>
                    <a:srgbClr val="0070C0"/>
                  </a:solidFill>
                </a:rPr>
                <a:t>omahasighsymptom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85" name="Straight Arrow Connector 184"/>
            <p:cNvCxnSpPr>
              <a:stCxn id="55" idx="6"/>
              <a:endCxn id="187" idx="2"/>
            </p:cNvCxnSpPr>
            <p:nvPr/>
          </p:nvCxnSpPr>
          <p:spPr>
            <a:xfrm flipV="1">
              <a:off x="1108250" y="1340433"/>
              <a:ext cx="2040925" cy="1694205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120"/>
            <p:cNvGrpSpPr/>
            <p:nvPr/>
          </p:nvGrpSpPr>
          <p:grpSpPr>
            <a:xfrm>
              <a:off x="3149175" y="1114857"/>
              <a:ext cx="484868" cy="451151"/>
              <a:chOff x="5284177" y="2901462"/>
              <a:chExt cx="483577" cy="483577"/>
            </a:xfrm>
          </p:grpSpPr>
          <p:sp>
            <p:nvSpPr>
              <p:cNvPr id="187" name="Flowchart: Connector 186"/>
              <p:cNvSpPr/>
              <p:nvPr/>
            </p:nvSpPr>
            <p:spPr>
              <a:xfrm>
                <a:off x="5284177" y="2901462"/>
                <a:ext cx="483577" cy="483577"/>
              </a:xfrm>
              <a:prstGeom prst="flowChartConnector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 err="1" smtClean="0"/>
              </a:p>
            </p:txBody>
          </p:sp>
          <p:sp>
            <p:nvSpPr>
              <p:cNvPr id="188" name="Content Placeholder 6">
                <a:extLst>
                  <a:ext uri="{FF2B5EF4-FFF2-40B4-BE49-F238E27FC236}">
                    <a16:creationId xmlns="" xmlns:a16="http://schemas.microsoft.com/office/drawing/2014/main" id="{64C27EEE-69A2-4AD1-9F7A-149AE61376A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434640" y="3087444"/>
                <a:ext cx="289062" cy="25340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/>
              <a:p>
                <a:pPr lvl="0">
                  <a:lnSpc>
                    <a:spcPct val="95000"/>
                  </a:lnSpc>
                  <a:spcBef>
                    <a:spcPts val="800"/>
                  </a:spcBef>
                  <a:spcAft>
                    <a:spcPts val="600"/>
                  </a:spcAft>
                  <a:defRPr/>
                </a:pPr>
                <a:r>
                  <a:rPr lang="en-US" sz="800" b="1" dirty="0" err="1" smtClean="0">
                    <a:solidFill>
                      <a:schemeClr val="tx2"/>
                    </a:solidFill>
                  </a:rPr>
                  <a:t>oss</a:t>
                </a:r>
                <a:endParaRPr lang="en-US" sz="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90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713906" y="1132474"/>
              <a:ext cx="391564" cy="285776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2000" b="1" dirty="0" smtClean="0">
                  <a:solidFill>
                    <a:schemeClr val="tx2"/>
                  </a:solidFill>
                </a:rPr>
                <a:t>….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191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763669" y="1854041"/>
              <a:ext cx="391564" cy="285776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2000" b="1" dirty="0" smtClean="0">
                  <a:solidFill>
                    <a:schemeClr val="tx2"/>
                  </a:solidFill>
                </a:rPr>
                <a:t>….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192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698249" y="1711691"/>
              <a:ext cx="1096285" cy="11669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800" b="1" dirty="0" smtClean="0">
                  <a:solidFill>
                    <a:schemeClr val="tx2"/>
                  </a:solidFill>
                </a:rPr>
                <a:t>^</a:t>
              </a:r>
              <a:r>
                <a:rPr lang="en-US" sz="800" dirty="0" err="1" smtClean="0">
                  <a:solidFill>
                    <a:srgbClr val="0070C0"/>
                  </a:solidFill>
                </a:rPr>
                <a:t>omahasighsymptom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9668" y="195942"/>
            <a:ext cx="1313321" cy="209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5" name="Right Arrow 194"/>
          <p:cNvSpPr/>
          <p:nvPr/>
        </p:nvSpPr>
        <p:spPr>
          <a:xfrm>
            <a:off x="9778480" y="709127"/>
            <a:ext cx="774441" cy="214604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96" name="Rectangle 195"/>
          <p:cNvSpPr/>
          <p:nvPr/>
        </p:nvSpPr>
        <p:spPr>
          <a:xfrm>
            <a:off x="9098407" y="953992"/>
            <a:ext cx="1370539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en-US" sz="1000" b="1" dirty="0" smtClean="0">
                <a:solidFill>
                  <a:schemeClr val="accent1"/>
                </a:solidFill>
              </a:rPr>
              <a:t>SCOTTY Phase </a:t>
            </a:r>
            <a:r>
              <a:rPr lang="en-US" sz="1000" b="1" dirty="0" smtClean="0">
                <a:solidFill>
                  <a:schemeClr val="accent1"/>
                </a:solidFill>
              </a:rPr>
              <a:t>#2</a:t>
            </a:r>
            <a:endParaRPr lang="en-US" sz="1000" b="1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80BF908-D337-4124-B475-D825EF7C7711}"/>
              </a:ext>
            </a:extLst>
          </p:cNvPr>
          <p:cNvSpPr txBox="1">
            <a:spLocks/>
          </p:cNvSpPr>
          <p:nvPr/>
        </p:nvSpPr>
        <p:spPr>
          <a:xfrm>
            <a:off x="310103" y="225351"/>
            <a:ext cx="8544647" cy="66351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POC WME Structures,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Flow, and </a:t>
            </a:r>
            <a:r>
              <a:rPr kumimoji="0" lang="en-US" sz="3000" b="1" i="0" u="none" strike="noStrike" kern="1200" cap="none" spc="0" normalizeH="0" noProof="0" dirty="0" err="1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Mods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#3.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9668" y="195942"/>
            <a:ext cx="1313321" cy="209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9778480" y="1185008"/>
            <a:ext cx="774441" cy="214604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0" name="Rectangle 9"/>
          <p:cNvSpPr/>
          <p:nvPr/>
        </p:nvSpPr>
        <p:spPr>
          <a:xfrm>
            <a:off x="9098407" y="1429873"/>
            <a:ext cx="1370539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en-US" sz="1000" b="1" dirty="0" smtClean="0">
                <a:solidFill>
                  <a:schemeClr val="accent1"/>
                </a:solidFill>
              </a:rPr>
              <a:t>SCOTTY Phase </a:t>
            </a:r>
            <a:r>
              <a:rPr lang="en-US" sz="1000" b="1" dirty="0" smtClean="0">
                <a:solidFill>
                  <a:schemeClr val="accent1"/>
                </a:solidFill>
              </a:rPr>
              <a:t>#3</a:t>
            </a:r>
            <a:endParaRPr lang="en-US" sz="1000" b="1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80BF908-D337-4124-B475-D825EF7C7711}"/>
              </a:ext>
            </a:extLst>
          </p:cNvPr>
          <p:cNvSpPr txBox="1">
            <a:spLocks/>
          </p:cNvSpPr>
          <p:nvPr/>
        </p:nvSpPr>
        <p:spPr>
          <a:xfrm>
            <a:off x="4521320" y="2887686"/>
            <a:ext cx="1580900" cy="66351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TBD -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="" xmlns:thm15="http://schemas.microsoft.com/office/thememl/2012/main" name="Optum Template Widescreen - 2017 - 06.27.17.potx" id="{14CCB6DF-C717-4413-BCDA-15B71AA5CDD8}" vid="{817E4C5E-750D-4B97-8ADE-F637BD8C07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E3879C829A94B86CD0BB0071FF36F" ma:contentTypeVersion="" ma:contentTypeDescription="Create a new document." ma:contentTypeScope="" ma:versionID="a6f9e62a7fe0fb0feac2eba77f0e55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0CDD8-D8A1-46FE-A032-A32BD10AB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0297D7-6120-4AEC-BD90-27546ED06F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2DBA8-2504-4AD1-BD72-3562DB5094EB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16515</TotalTime>
  <Words>680</Words>
  <Application>Microsoft Office PowerPoint</Application>
  <PresentationFormat>Custom</PresentationFormat>
  <Paragraphs>195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Optum WIdescreen 2017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Optum PowerPoint template - 2017</dc:title>
  <dc:creator>Sandra Johnson</dc:creator>
  <cp:lastModifiedBy>Matthew R. Versaggi</cp:lastModifiedBy>
  <cp:revision>557</cp:revision>
  <dcterms:created xsi:type="dcterms:W3CDTF">2017-07-17T15:17:37Z</dcterms:created>
  <dcterms:modified xsi:type="dcterms:W3CDTF">2021-01-25T04:13:31Z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0x010100908E3879C829A94B86CD0BB0071FF36F</vt:lpwstr>
  </property>
</Properties>
</file>