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5" r:id="rId4"/>
  </p:sldMasterIdLst>
  <p:notesMasterIdLst>
    <p:notesMasterId r:id="rId15"/>
  </p:notesMasterIdLst>
  <p:handoutMasterIdLst>
    <p:handoutMasterId r:id="rId16"/>
  </p:handoutMasterIdLst>
  <p:sldIdLst>
    <p:sldId id="390" r:id="rId5"/>
    <p:sldId id="397" r:id="rId6"/>
    <p:sldId id="399" r:id="rId7"/>
    <p:sldId id="396" r:id="rId8"/>
    <p:sldId id="400" r:id="rId9"/>
    <p:sldId id="405" r:id="rId10"/>
    <p:sldId id="401" r:id="rId11"/>
    <p:sldId id="402" r:id="rId12"/>
    <p:sldId id="403" r:id="rId13"/>
    <p:sldId id="40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Title Slides" id="{C5342A28-2390-49AC-8D6E-AF1F0D84A1DA}">
          <p14:sldIdLst>
            <p14:sldId id="256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8"/>
            <p14:sldId id="333"/>
            <p14:sldId id="334"/>
            <p14:sldId id="335"/>
            <p14:sldId id="336"/>
            <p14:sldId id="337"/>
            <p14:sldId id="339"/>
            <p14:sldId id="273"/>
          </p14:sldIdLst>
        </p14:section>
        <p14:section name="Content Layouts" id="{9FAAE9DC-6B47-4489-8D39-F9B192C11667}">
          <p14:sldIdLst/>
        </p14:section>
        <p14:section name="Section Headers (or Alt. Title)" id="{1C13A149-C850-4041-9DC4-6AB9E8F360B0}">
          <p14:sldIdLst/>
        </p14:section>
        <p14:section name="Closing Slide" id="{43749174-0982-4D47-991C-15D33C33AAFE}">
          <p14:sldIdLst/>
        </p14:section>
        <p14:section name="Slide starters" id="{A9C746AC-6EA9-450E-BBE0-B0658637B2FF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87722"/>
    <a:srgbClr val="008770"/>
    <a:srgbClr val="D0D0CE"/>
    <a:srgbClr val="B1B3B3"/>
    <a:srgbClr val="888B8D"/>
    <a:srgbClr val="63666A"/>
    <a:srgbClr val="F2B411"/>
    <a:srgbClr val="FFFFFF"/>
    <a:srgbClr val="55565A"/>
    <a:srgbClr val="A22B3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6" autoAdjust="0"/>
    <p:restoredTop sz="77542" autoAdjust="0"/>
  </p:normalViewPr>
  <p:slideViewPr>
    <p:cSldViewPr snapToGrid="0">
      <p:cViewPr varScale="1">
        <p:scale>
          <a:sx n="108" d="100"/>
          <a:sy n="108" d="100"/>
        </p:scale>
        <p:origin x="-19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304"/>
    </p:cViewPr>
  </p:sorterViewPr>
  <p:notesViewPr>
    <p:cSldViewPr snapToGrid="0">
      <p:cViewPr varScale="1">
        <p:scale>
          <a:sx n="95" d="100"/>
          <a:sy n="95" d="100"/>
        </p:scale>
        <p:origin x="3488" y="19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9C8623D-2600-8B4E-9880-1F8F2866E3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23E524F-FC6C-9844-8394-D4AA353F6C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CAF9069-B7F4-F34D-9B36-2A35E465BB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7199D-25F8-A745-8C7F-F9C786EEBB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2632D081-565B-C446-8631-F3EAC4DA2C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9ED82-0CB5-7D41-A2C7-2F0BC902BB2A}" type="datetimeFigureOut">
              <a:rPr lang="en-US" smtClean="0"/>
              <a:pPr/>
              <a:t>1/18/2021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3921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059E1-8A92-412E-9FFC-46DC2A12AD11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1AA27-3892-4360-B986-D6B124C223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4088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v Days - Intr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5BC4B5F-4801-1049-98FD-CF515D3699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287"/>
          <a:stretch/>
        </p:blipFill>
        <p:spPr>
          <a:xfrm>
            <a:off x="2778553" y="9940"/>
            <a:ext cx="9413448" cy="68465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A0D225F-4753-B44A-8AF4-63AE627A2F49}"/>
              </a:ext>
            </a:extLst>
          </p:cNvPr>
          <p:cNvSpPr/>
          <p:nvPr userDrawn="1"/>
        </p:nvSpPr>
        <p:spPr>
          <a:xfrm>
            <a:off x="0" y="9940"/>
            <a:ext cx="11608904" cy="6858000"/>
          </a:xfrm>
          <a:prstGeom prst="rect">
            <a:avLst/>
          </a:prstGeom>
          <a:gradFill>
            <a:gsLst>
              <a:gs pos="75000">
                <a:srgbClr val="F9F9F9">
                  <a:alpha val="50000"/>
                </a:srgbClr>
              </a:gs>
              <a:gs pos="33000">
                <a:schemeClr val="bg1"/>
              </a:gs>
              <a:gs pos="100000">
                <a:schemeClr val="bg1">
                  <a:lumMod val="9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3562FAE-D3E7-4AF2-9F04-7B5F288F01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186" t="19533" r="8101" b="19620"/>
          <a:stretch/>
        </p:blipFill>
        <p:spPr>
          <a:xfrm>
            <a:off x="495300" y="6063065"/>
            <a:ext cx="1310805" cy="4003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CE143B5-0A6F-F246-854A-AA32DB5C34B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1" y="1299210"/>
            <a:ext cx="3017518" cy="8621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495301" y="2171700"/>
            <a:ext cx="7440386" cy="203763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495301" y="4292897"/>
            <a:ext cx="7440386" cy="661876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95300" y="5033179"/>
            <a:ext cx="7440011" cy="432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</p:spTree>
    <p:extLst>
      <p:ext uri="{BB962C8B-B14F-4D97-AF65-F5344CB8AC3E}">
        <p14:creationId xmlns="" xmlns:p14="http://schemas.microsoft.com/office/powerpoint/2010/main" val="130920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Column | Type insightful headline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7386865"/>
            <a:ext cx="2743200" cy="365125"/>
          </a:xfrm>
          <a:prstGeom prst="rect">
            <a:avLst/>
          </a:prstGeom>
        </p:spPr>
        <p:txBody>
          <a:bodyPr/>
          <a:lstStyle/>
          <a:p>
            <a:fld id="{BC942B76-AB4F-F14C-83C8-F25C5E51E2AB}" type="datetime1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18282"/>
            <a:ext cx="8144608" cy="492125"/>
          </a:xfrm>
        </p:spPr>
        <p:txBody>
          <a:bodyPr/>
          <a:lstStyle>
            <a:lvl1pPr>
              <a:defRPr sz="2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797"/>
            <a:ext cx="3657600" cy="663575"/>
          </a:xfrm>
          <a:solidFill>
            <a:schemeClr val="tx2"/>
          </a:solidFill>
        </p:spPr>
        <p:txBody>
          <a:bodyPr lIns="13716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336293" y="1828797"/>
            <a:ext cx="3657600" cy="663575"/>
          </a:xfrm>
          <a:solidFill>
            <a:schemeClr val="accent2"/>
          </a:solidFill>
        </p:spPr>
        <p:txBody>
          <a:bodyPr lIns="13716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177285" y="1828797"/>
            <a:ext cx="3657600" cy="663575"/>
          </a:xfrm>
          <a:solidFill>
            <a:schemeClr val="accent4"/>
          </a:solidFill>
        </p:spPr>
        <p:txBody>
          <a:bodyPr lIns="13716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492372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336293" y="2492372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177285" y="2492372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="" xmlns:p14="http://schemas.microsoft.com/office/powerpoint/2010/main" val="6328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 Column | Type insightful headline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7386865"/>
            <a:ext cx="2743200" cy="365125"/>
          </a:xfrm>
          <a:prstGeom prst="rect">
            <a:avLst/>
          </a:prstGeom>
        </p:spPr>
        <p:txBody>
          <a:bodyPr/>
          <a:lstStyle/>
          <a:p>
            <a:fld id="{DA0C1A62-0478-454C-A69B-F944B514978F}" type="datetime1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18282"/>
            <a:ext cx="8144608" cy="492125"/>
          </a:xfrm>
        </p:spPr>
        <p:txBody>
          <a:bodyPr/>
          <a:lstStyle>
            <a:lvl1pPr>
              <a:defRPr sz="2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299" y="1828800"/>
            <a:ext cx="5486400" cy="663575"/>
          </a:xfrm>
          <a:solidFill>
            <a:schemeClr val="tx2"/>
          </a:solidFill>
        </p:spPr>
        <p:txBody>
          <a:bodyPr lIns="13716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3712" y="1828797"/>
            <a:ext cx="5486400" cy="663575"/>
          </a:xfrm>
          <a:solidFill>
            <a:schemeClr val="accent2"/>
          </a:solidFill>
        </p:spPr>
        <p:txBody>
          <a:bodyPr lIns="13716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299" y="2492372"/>
            <a:ext cx="54864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13712" y="2492372"/>
            <a:ext cx="54864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="" xmlns:p14="http://schemas.microsoft.com/office/powerpoint/2010/main" val="415188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Column icon | Type insightful headline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7386865"/>
            <a:ext cx="2743200" cy="365125"/>
          </a:xfrm>
          <a:prstGeom prst="rect">
            <a:avLst/>
          </a:prstGeom>
        </p:spPr>
        <p:txBody>
          <a:bodyPr/>
          <a:lstStyle/>
          <a:p>
            <a:fld id="{3730CDC2-F133-E341-8591-0235C128830C}" type="datetime1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18282"/>
            <a:ext cx="8144608" cy="492125"/>
          </a:xfrm>
        </p:spPr>
        <p:txBody>
          <a:bodyPr/>
          <a:lstStyle>
            <a:lvl1pPr>
              <a:defRPr sz="2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797"/>
            <a:ext cx="2194560" cy="1970316"/>
          </a:xfrm>
          <a:solidFill>
            <a:schemeClr val="tx2"/>
          </a:solidFill>
        </p:spPr>
        <p:txBody>
          <a:bodyPr lIns="137160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780847" y="1828798"/>
            <a:ext cx="2194560" cy="1970316"/>
          </a:xfrm>
          <a:solidFill>
            <a:schemeClr val="accent2"/>
          </a:solidFill>
        </p:spPr>
        <p:txBody>
          <a:bodyPr lIns="137160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066394" y="1828798"/>
            <a:ext cx="2194560" cy="1970316"/>
          </a:xfrm>
          <a:solidFill>
            <a:schemeClr val="accent4"/>
          </a:solidFill>
        </p:spPr>
        <p:txBody>
          <a:bodyPr lIns="137160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351941" y="1828798"/>
            <a:ext cx="2194560" cy="1970316"/>
          </a:xfrm>
          <a:solidFill>
            <a:schemeClr val="accent1"/>
          </a:solidFill>
        </p:spPr>
        <p:txBody>
          <a:bodyPr lIns="137160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637486" y="1828798"/>
            <a:ext cx="2194560" cy="1970316"/>
          </a:xfrm>
          <a:solidFill>
            <a:srgbClr val="A22B38"/>
          </a:solidFill>
        </p:spPr>
        <p:txBody>
          <a:bodyPr lIns="137160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3799114"/>
            <a:ext cx="2194560" cy="2106386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80844" y="3799114"/>
            <a:ext cx="2194563" cy="2106386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066394" y="3799114"/>
            <a:ext cx="2194560" cy="2106386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7351941" y="3799114"/>
            <a:ext cx="2194560" cy="2106386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637486" y="3799114"/>
            <a:ext cx="2194560" cy="2106386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="" xmlns:p14="http://schemas.microsoft.com/office/powerpoint/2010/main" val="3133439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row icon | Type insightful headline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7386865"/>
            <a:ext cx="2743200" cy="365125"/>
          </a:xfrm>
          <a:prstGeom prst="rect">
            <a:avLst/>
          </a:prstGeom>
        </p:spPr>
        <p:txBody>
          <a:bodyPr/>
          <a:lstStyle/>
          <a:p>
            <a:fld id="{9BD1AE46-959B-3A40-A449-10D5E9AFE6CE}" type="datetime1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18282"/>
            <a:ext cx="8144608" cy="492125"/>
          </a:xfrm>
        </p:spPr>
        <p:txBody>
          <a:bodyPr/>
          <a:lstStyle>
            <a:lvl1pPr>
              <a:defRPr sz="2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61456"/>
            <a:ext cx="1697450" cy="1307592"/>
          </a:xfrm>
          <a:solidFill>
            <a:schemeClr val="tx2"/>
          </a:solidFill>
        </p:spPr>
        <p:txBody>
          <a:bodyPr lIns="137160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3223758"/>
            <a:ext cx="1697450" cy="1307592"/>
          </a:xfrm>
          <a:solidFill>
            <a:schemeClr val="accent2"/>
          </a:solidFill>
        </p:spPr>
        <p:txBody>
          <a:bodyPr lIns="137160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4586060"/>
            <a:ext cx="1697450" cy="1307592"/>
          </a:xfrm>
          <a:solidFill>
            <a:schemeClr val="accent4"/>
          </a:solidFill>
        </p:spPr>
        <p:txBody>
          <a:bodyPr lIns="137160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318204" y="1861456"/>
            <a:ext cx="9489168" cy="128016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318204" y="3242808"/>
            <a:ext cx="9489168" cy="128016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318204" y="4624161"/>
            <a:ext cx="9489168" cy="128016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125291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row icon | Type insightful headline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7386865"/>
            <a:ext cx="2743200" cy="365125"/>
          </a:xfrm>
          <a:prstGeom prst="rect">
            <a:avLst/>
          </a:prstGeom>
        </p:spPr>
        <p:txBody>
          <a:bodyPr/>
          <a:lstStyle/>
          <a:p>
            <a:fld id="{0B76C33D-7178-A941-B245-FA9A1EA00B5F}" type="datetime1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18282"/>
            <a:ext cx="8156331" cy="492125"/>
          </a:xfrm>
        </p:spPr>
        <p:txBody>
          <a:bodyPr/>
          <a:lstStyle>
            <a:lvl1pPr>
              <a:defRPr sz="2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61456"/>
            <a:ext cx="1700784" cy="987552"/>
          </a:xfrm>
          <a:solidFill>
            <a:schemeClr val="tx2"/>
          </a:solidFill>
        </p:spPr>
        <p:txBody>
          <a:bodyPr lIns="13716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2887905"/>
            <a:ext cx="1700784" cy="987552"/>
          </a:xfrm>
          <a:solidFill>
            <a:schemeClr val="accent2"/>
          </a:solidFill>
        </p:spPr>
        <p:txBody>
          <a:bodyPr lIns="13716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3914354"/>
            <a:ext cx="1700784" cy="987552"/>
          </a:xfrm>
          <a:solidFill>
            <a:schemeClr val="accent4"/>
          </a:solidFill>
        </p:spPr>
        <p:txBody>
          <a:bodyPr lIns="13716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279650" y="1861456"/>
            <a:ext cx="9527722" cy="98755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279650" y="2888302"/>
            <a:ext cx="9527722" cy="98755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283278" y="3914354"/>
            <a:ext cx="9527722" cy="98755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95300" y="4940802"/>
            <a:ext cx="1700784" cy="987552"/>
          </a:xfrm>
          <a:solidFill>
            <a:schemeClr val="accent1"/>
          </a:solidFill>
        </p:spPr>
        <p:txBody>
          <a:bodyPr lIns="13716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2283278" y="4940406"/>
            <a:ext cx="9527722" cy="98755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88134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row icon | Type insightful headline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7386865"/>
            <a:ext cx="2743200" cy="365125"/>
          </a:xfrm>
          <a:prstGeom prst="rect">
            <a:avLst/>
          </a:prstGeom>
        </p:spPr>
        <p:txBody>
          <a:bodyPr/>
          <a:lstStyle/>
          <a:p>
            <a:fld id="{CF2C9496-67E8-814E-8D7E-5030D6468F6C}" type="datetime1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18282"/>
            <a:ext cx="8156331" cy="492125"/>
          </a:xfrm>
        </p:spPr>
        <p:txBody>
          <a:bodyPr/>
          <a:lstStyle>
            <a:lvl1pPr>
              <a:defRPr sz="2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61456"/>
            <a:ext cx="1050471" cy="768096"/>
          </a:xfrm>
          <a:solidFill>
            <a:schemeClr val="tx2"/>
          </a:solidFill>
        </p:spPr>
        <p:txBody>
          <a:bodyPr lIns="45720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2681880"/>
            <a:ext cx="1050471" cy="768096"/>
          </a:xfrm>
          <a:solidFill>
            <a:schemeClr val="accent2"/>
          </a:solidFill>
        </p:spPr>
        <p:txBody>
          <a:bodyPr lIns="45720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3502304"/>
            <a:ext cx="1050471" cy="768096"/>
          </a:xfrm>
          <a:solidFill>
            <a:schemeClr val="accent4"/>
          </a:solidFill>
        </p:spPr>
        <p:txBody>
          <a:bodyPr lIns="45720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629229" y="1861456"/>
            <a:ext cx="10178143" cy="76809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1632857" y="2679568"/>
            <a:ext cx="10178143" cy="76809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632857" y="3497680"/>
            <a:ext cx="10178143" cy="76809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95300" y="4322728"/>
            <a:ext cx="1050471" cy="768096"/>
          </a:xfrm>
          <a:solidFill>
            <a:schemeClr val="accent1"/>
          </a:solidFill>
        </p:spPr>
        <p:txBody>
          <a:bodyPr lIns="45720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629229" y="4315792"/>
            <a:ext cx="10178143" cy="76809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95300" y="5143150"/>
            <a:ext cx="1050471" cy="768096"/>
          </a:xfrm>
          <a:solidFill>
            <a:srgbClr val="A22B38"/>
          </a:solidFill>
        </p:spPr>
        <p:txBody>
          <a:bodyPr lIns="45720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632857" y="5133905"/>
            <a:ext cx="10178143" cy="76809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566646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row w/photo | Type insightful headline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7386865"/>
            <a:ext cx="2743200" cy="365125"/>
          </a:xfrm>
          <a:prstGeom prst="rect">
            <a:avLst/>
          </a:prstGeom>
        </p:spPr>
        <p:txBody>
          <a:bodyPr/>
          <a:lstStyle/>
          <a:p>
            <a:fld id="{FFD86AB2-76A9-E34E-A446-267C7AE5F892}" type="datetime1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18282"/>
            <a:ext cx="8144608" cy="492125"/>
          </a:xfrm>
        </p:spPr>
        <p:txBody>
          <a:bodyPr/>
          <a:lstStyle>
            <a:lvl1pPr>
              <a:defRPr sz="2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299" y="1861456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299" y="3242808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299" y="4624161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="" xmlns:a16="http://schemas.microsoft.com/office/drawing/2014/main" id="{197EC4EA-E5E8-44D0-9F07-91A93F17A78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3" y="1862138"/>
            <a:ext cx="3795712" cy="4041775"/>
          </a:xfrm>
          <a:blipFill>
            <a:blip r:embed="rId2" cstate="print"/>
            <a:stretch>
              <a:fillRect l="-425" t="-6228" r="636" b="-1156"/>
            </a:stretch>
          </a:blipFill>
        </p:spPr>
        <p:txBody>
          <a:bodyPr tIns="457200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185353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row w/photo | Type insightful headline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7386865"/>
            <a:ext cx="2743200" cy="365125"/>
          </a:xfrm>
          <a:prstGeom prst="rect">
            <a:avLst/>
          </a:prstGeom>
        </p:spPr>
        <p:txBody>
          <a:bodyPr/>
          <a:lstStyle/>
          <a:p>
            <a:fld id="{33459302-CCAA-534E-8783-C6B48FB3FB03}" type="datetime1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18282"/>
            <a:ext cx="8144608" cy="492125"/>
          </a:xfrm>
        </p:spPr>
        <p:txBody>
          <a:bodyPr/>
          <a:lstStyle>
            <a:lvl1pPr>
              <a:defRPr sz="2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300" y="1861457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889431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0" y="3917405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95300" y="4945380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="" xmlns:a16="http://schemas.microsoft.com/office/drawing/2014/main" id="{9FCAFCC1-B988-40D7-A97B-9C6A91DB0F1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3" y="1862138"/>
            <a:ext cx="3795712" cy="4041775"/>
          </a:xfrm>
          <a:blipFill>
            <a:blip r:embed="rId2" cstate="print"/>
            <a:stretch>
              <a:fillRect l="-425" t="-6228" r="636" b="-1156"/>
            </a:stretch>
          </a:blipFill>
        </p:spPr>
        <p:txBody>
          <a:bodyPr tIns="457200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767589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row w/photo | Type insightful headline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7386865"/>
            <a:ext cx="2743200" cy="365125"/>
          </a:xfrm>
          <a:prstGeom prst="rect">
            <a:avLst/>
          </a:prstGeom>
        </p:spPr>
        <p:txBody>
          <a:bodyPr/>
          <a:lstStyle/>
          <a:p>
            <a:fld id="{8CE7CD94-6250-9C42-B0DE-1F79F6C18443}" type="datetime1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18282"/>
            <a:ext cx="8144608" cy="492125"/>
          </a:xfrm>
        </p:spPr>
        <p:txBody>
          <a:bodyPr/>
          <a:lstStyle>
            <a:lvl1pPr>
              <a:defRPr sz="2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300" y="1861457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696209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0" y="3530961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95300" y="4365713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495300" y="5200467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="" xmlns:a16="http://schemas.microsoft.com/office/drawing/2014/main" id="{C54D5A4F-E02F-439F-9BD1-83F4D6C5E4B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3" y="1862138"/>
            <a:ext cx="3795712" cy="4041775"/>
          </a:xfrm>
          <a:blipFill>
            <a:blip r:embed="rId2" cstate="print"/>
            <a:stretch>
              <a:fillRect l="-425" t="-6228" r="636" b="-1156"/>
            </a:stretch>
          </a:blipFill>
        </p:spPr>
        <p:txBody>
          <a:bodyPr tIns="457200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4198817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310D8EA-3107-4873-B9AB-DD7D3E790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13262" y="2975655"/>
            <a:ext cx="3165475" cy="609373"/>
          </a:xfrm>
        </p:spPr>
        <p:txBody>
          <a:bodyPr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[blank]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CA2E36E-0880-4ED1-941C-15199A0FA8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3" y="626336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3281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7386865"/>
            <a:ext cx="2743200" cy="365125"/>
          </a:xfrm>
          <a:prstGeom prst="rect">
            <a:avLst/>
          </a:prstGeom>
        </p:spPr>
        <p:txBody>
          <a:bodyPr/>
          <a:lstStyle/>
          <a:p>
            <a:fld id="{59B9B12D-92C4-3B43-B1D8-9965D43BF638}" type="datetime1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18282"/>
            <a:ext cx="8144608" cy="492125"/>
          </a:xfrm>
        </p:spPr>
        <p:txBody>
          <a:bodyPr/>
          <a:lstStyle>
            <a:lvl1pPr>
              <a:defRPr sz="2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="" xmlns:p14="http://schemas.microsoft.com/office/powerpoint/2010/main" val="3162728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 Days -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5DFDEAF4-8957-784B-B325-D33476FB69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3763"/>
          <a:stretch/>
        </p:blipFill>
        <p:spPr>
          <a:xfrm>
            <a:off x="2236771" y="9940"/>
            <a:ext cx="9955229" cy="684805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B2004E28-9CD8-8440-9DAA-A66491927719}"/>
              </a:ext>
            </a:extLst>
          </p:cNvPr>
          <p:cNvSpPr/>
          <p:nvPr userDrawn="1"/>
        </p:nvSpPr>
        <p:spPr>
          <a:xfrm>
            <a:off x="0" y="9940"/>
            <a:ext cx="11608904" cy="6858000"/>
          </a:xfrm>
          <a:prstGeom prst="rect">
            <a:avLst/>
          </a:prstGeom>
          <a:gradFill>
            <a:gsLst>
              <a:gs pos="75000">
                <a:srgbClr val="F9F9F9">
                  <a:alpha val="50000"/>
                </a:srgbClr>
              </a:gs>
              <a:gs pos="33000">
                <a:schemeClr val="bg1"/>
              </a:gs>
              <a:gs pos="100000">
                <a:schemeClr val="bg1">
                  <a:lumMod val="9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63490F0-33E6-40B1-9A45-00D99AF732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3" y="6263366"/>
            <a:ext cx="1425757" cy="444533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="" xmlns:a16="http://schemas.microsoft.com/office/drawing/2014/main" id="{F9AB787C-50D7-D04C-9FED-E7BD276D6B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14350" y="1828800"/>
            <a:ext cx="5133416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="" xmlns:a16="http://schemas.microsoft.com/office/drawing/2014/main" id="{F6C97C89-3D33-E648-80C4-619665C3B5A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514350" y="4122057"/>
            <a:ext cx="5133416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D34A865-C388-EA4D-982F-2D7B6302E8F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1" y="1299210"/>
            <a:ext cx="3017518" cy="8621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416342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BA4DE6-CBB7-404F-9537-50B681246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6BED32B-24BC-6947-87DD-6E5C33D7E3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2E91AFD-C880-9D44-A3AB-615872EC7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53127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49" y="1828800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49" y="4122057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474B351-B70F-40D4-9AE2-195CAECD3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3" y="626336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646021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49" y="1828800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49" y="4122057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A5DB066-2C57-4BDC-B3C4-D5AA4E54C31C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FC9A3B4-1B40-4F34-AA17-D0A2CDDEFB09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323795B-315D-40E0-8657-DA4CE38547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3" y="626336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660299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D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49" y="1828800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49" y="4122057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9B94BD7-F6CB-4633-B827-DCC8BE5FE864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70C7A8F-AE53-4820-A109-E17355C4C028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240E585-40DF-4776-A7CC-4AAC028AA2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3" y="626336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349397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Med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49" y="1828800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49" y="4122057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3B694CC-B592-44F3-8181-C62CCD2755B7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1BC29CE-FDE1-4EE7-87CF-02422434B872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39E92DE-FB09-4887-9870-C8EA7C3907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3" y="626336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729712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384CC8E-C163-4D27-8E8B-087072A6A5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55" y="2285998"/>
            <a:ext cx="5440691" cy="22860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406382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 /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49" y="3904343"/>
            <a:ext cx="7178221" cy="482887"/>
          </a:xfrm>
        </p:spPr>
        <p:txBody>
          <a:bodyPr anchor="ctr"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First Name Last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49" y="4452943"/>
            <a:ext cx="7178221" cy="484632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495299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dirty="0"/>
              <a:t>Thank you.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495299" y="3448894"/>
            <a:ext cx="32188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Contact information: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514348" y="5003288"/>
            <a:ext cx="7178221" cy="484632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Tel</a:t>
            </a:r>
            <a:r>
              <a:rPr lang="en-US"/>
              <a:t>: 123-456-7890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gray">
          <a:xfrm>
            <a:off x="495299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dirty="0"/>
              <a:t>Thank you.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495299" y="3448894"/>
            <a:ext cx="32188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Contact information: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495299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dirty="0"/>
              <a:t>Thank you.</a:t>
            </a:r>
          </a:p>
        </p:txBody>
      </p:sp>
      <p:sp>
        <p:nvSpPr>
          <p:cNvPr id="16" name="TextBox 15"/>
          <p:cNvSpPr txBox="1"/>
          <p:nvPr/>
        </p:nvSpPr>
        <p:spPr bwMode="gray">
          <a:xfrm>
            <a:off x="495299" y="3448894"/>
            <a:ext cx="32188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Contact information: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3697C69B-4D50-4474-802F-EE8A4106F084}"/>
              </a:ext>
            </a:extLst>
          </p:cNvPr>
          <p:cNvSpPr txBox="1"/>
          <p:nvPr/>
        </p:nvSpPr>
        <p:spPr bwMode="gray">
          <a:xfrm>
            <a:off x="495299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dirty="0"/>
              <a:t>Thank you.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8DBCD9B-C393-41E3-B75C-B8AA746A67C6}"/>
              </a:ext>
            </a:extLst>
          </p:cNvPr>
          <p:cNvSpPr txBox="1"/>
          <p:nvPr/>
        </p:nvSpPr>
        <p:spPr bwMode="gray">
          <a:xfrm>
            <a:off x="495299" y="3448894"/>
            <a:ext cx="32188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Contact information: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67D2FEC-DAF3-4875-94E0-8EBF2A513F69}"/>
              </a:ext>
            </a:extLst>
          </p:cNvPr>
          <p:cNvSpPr txBox="1"/>
          <p:nvPr/>
        </p:nvSpPr>
        <p:spPr bwMode="gray">
          <a:xfrm>
            <a:off x="495299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dirty="0"/>
              <a:t>Thank you.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FD6F8B7-CA47-4CE4-A386-3119AE35CA2B}"/>
              </a:ext>
            </a:extLst>
          </p:cNvPr>
          <p:cNvSpPr txBox="1"/>
          <p:nvPr/>
        </p:nvSpPr>
        <p:spPr bwMode="gray">
          <a:xfrm>
            <a:off x="495299" y="3448894"/>
            <a:ext cx="32188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Contact information: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CF35A84-66E1-4F72-848D-DB6EF4825F09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B5C631F-7697-4F1B-8714-C0FB92455C90}"/>
              </a:ext>
            </a:extLst>
          </p:cNvPr>
          <p:cNvSpPr txBox="1"/>
          <p:nvPr userDrawn="1"/>
        </p:nvSpPr>
        <p:spPr bwMode="gray">
          <a:xfrm>
            <a:off x="495299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dirty="0"/>
              <a:t>Thank you.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7064FA5-4491-4A03-9A51-22D3BD408E7B}"/>
              </a:ext>
            </a:extLst>
          </p:cNvPr>
          <p:cNvSpPr txBox="1"/>
          <p:nvPr userDrawn="1"/>
        </p:nvSpPr>
        <p:spPr bwMode="gray">
          <a:xfrm>
            <a:off x="495299" y="3448894"/>
            <a:ext cx="32188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Contact information: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C3AAB011-BE67-4CF8-9EF1-35D61D12B95A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575566DA-C2EA-4020-A279-586AEBF51D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3" y="626336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0289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1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95300" y="1825625"/>
            <a:ext cx="5524500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660572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7386865"/>
            <a:ext cx="2743200" cy="365125"/>
          </a:xfrm>
          <a:prstGeom prst="rect">
            <a:avLst/>
          </a:prstGeom>
        </p:spPr>
        <p:txBody>
          <a:bodyPr/>
          <a:lstStyle/>
          <a:p>
            <a:fld id="{A43B22B7-E70D-5C40-876F-2AAFEE548D55}" type="datetime1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18282"/>
            <a:ext cx="8132885" cy="492125"/>
          </a:xfrm>
        </p:spPr>
        <p:txBody>
          <a:bodyPr/>
          <a:lstStyle>
            <a:lvl1pPr>
              <a:defRPr sz="2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="" xmlns:p14="http://schemas.microsoft.com/office/powerpoint/2010/main" val="393536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2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95300" y="1825625"/>
            <a:ext cx="5524500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660572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7386865"/>
            <a:ext cx="2743200" cy="365125"/>
          </a:xfrm>
          <a:prstGeom prst="rect">
            <a:avLst/>
          </a:prstGeom>
        </p:spPr>
        <p:txBody>
          <a:bodyPr/>
          <a:lstStyle/>
          <a:p>
            <a:fld id="{27F0BFFF-AA19-A248-B278-6D3F06A4B752}" type="datetime1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95300" y="1118282"/>
            <a:ext cx="5502275" cy="492125"/>
          </a:xfrm>
        </p:spPr>
        <p:txBody>
          <a:bodyPr anchor="t"/>
          <a:lstStyle>
            <a:lvl1pPr marL="0" indent="0">
              <a:buNone/>
              <a:defRPr sz="26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Short subhead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18282"/>
            <a:ext cx="2467708" cy="492125"/>
          </a:xfrm>
        </p:spPr>
        <p:txBody>
          <a:bodyPr anchor="t"/>
          <a:lstStyle>
            <a:lvl1pPr marL="0" indent="0">
              <a:buNone/>
              <a:defRPr sz="26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Short subhead</a:t>
            </a:r>
          </a:p>
        </p:txBody>
      </p:sp>
    </p:spTree>
    <p:extLst>
      <p:ext uri="{BB962C8B-B14F-4D97-AF65-F5344CB8AC3E}">
        <p14:creationId xmlns="" xmlns:p14="http://schemas.microsoft.com/office/powerpoint/2010/main" val="70746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7386865"/>
            <a:ext cx="2743200" cy="365125"/>
          </a:xfrm>
          <a:prstGeom prst="rect">
            <a:avLst/>
          </a:prstGeom>
        </p:spPr>
        <p:txBody>
          <a:bodyPr/>
          <a:lstStyle/>
          <a:p>
            <a:fld id="{66CCC73E-47F9-FC40-A96F-1496DECD9ED4}" type="datetime1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20450" y="6486982"/>
            <a:ext cx="612322" cy="365125"/>
          </a:xfrm>
        </p:spPr>
        <p:txBody>
          <a:bodyPr/>
          <a:lstStyle/>
          <a:p>
            <a:fld id="{3310D8EA-3107-4873-B9AB-DD7D3E790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295900" y="6486982"/>
            <a:ext cx="59245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</p:spTree>
    <p:extLst>
      <p:ext uri="{BB962C8B-B14F-4D97-AF65-F5344CB8AC3E}">
        <p14:creationId xmlns="" xmlns:p14="http://schemas.microsoft.com/office/powerpoint/2010/main" val="190323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7386865"/>
            <a:ext cx="2743200" cy="365125"/>
          </a:xfrm>
          <a:prstGeom prst="rect">
            <a:avLst/>
          </a:prstGeom>
        </p:spPr>
        <p:txBody>
          <a:bodyPr/>
          <a:lstStyle/>
          <a:p>
            <a:fld id="{362DF9DB-8334-D945-AB69-E456494DD0B0}" type="datetime1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2"/>
            <a:ext cx="8144608" cy="492125"/>
          </a:xfrm>
        </p:spPr>
        <p:txBody>
          <a:bodyPr/>
          <a:lstStyle>
            <a:lvl1pPr>
              <a:defRPr sz="2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="" xmlns:p14="http://schemas.microsoft.com/office/powerpoint/2010/main" val="166584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7386865"/>
            <a:ext cx="2743200" cy="365125"/>
          </a:xfrm>
          <a:prstGeom prst="rect">
            <a:avLst/>
          </a:prstGeom>
        </p:spPr>
        <p:txBody>
          <a:bodyPr/>
          <a:lstStyle/>
          <a:p>
            <a:fld id="{FBE6979F-CB61-594E-83EE-7A39EC78DBD5}" type="datetime1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18282"/>
            <a:ext cx="8156331" cy="492125"/>
          </a:xfrm>
        </p:spPr>
        <p:txBody>
          <a:bodyPr/>
          <a:lstStyle>
            <a:lvl1pPr>
              <a:defRPr sz="2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519566" y="1828800"/>
            <a:ext cx="1865376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2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171896" y="1828800"/>
            <a:ext cx="1865376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2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0814" y="1828800"/>
            <a:ext cx="1865376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2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4513" y="4401689"/>
            <a:ext cx="3335482" cy="1503809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 marL="228600" indent="-228600">
              <a:buFont typeface="Arial" panose="020B0604020202020204" pitchFamily="34" charset="0"/>
              <a:buChar char="•"/>
              <a:defRPr sz="1600"/>
            </a:lvl2pPr>
            <a:lvl3pPr marL="457200" indent="-228600">
              <a:buClr>
                <a:schemeClr val="tx1"/>
              </a:buClr>
              <a:buFont typeface="Arial" panose="020B0604020202020204" pitchFamily="34" charset="0"/>
              <a:buChar char="−"/>
              <a:defRPr sz="1600"/>
            </a:lvl3pPr>
            <a:lvl4pPr marL="687388" indent="-230188">
              <a:buFont typeface="Arial" panose="020B0604020202020204" pitchFamily="34" charset="0"/>
              <a:buChar char="•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Type 16 pt gray text max three lines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91B99C12-BC4B-42D3-9852-1F9B4101E133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436843" y="4401689"/>
            <a:ext cx="3335482" cy="1503809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 marL="228600" indent="-228600">
              <a:buFont typeface="Arial" panose="020B0604020202020204" pitchFamily="34" charset="0"/>
              <a:buChar char="•"/>
              <a:defRPr sz="1600"/>
            </a:lvl2pPr>
            <a:lvl3pPr marL="457200" indent="-228600">
              <a:buClr>
                <a:schemeClr val="tx1"/>
              </a:buClr>
              <a:buFont typeface="Arial" panose="020B0604020202020204" pitchFamily="34" charset="0"/>
              <a:buChar char="−"/>
              <a:defRPr sz="1600"/>
            </a:lvl3pPr>
            <a:lvl4pPr marL="687388" indent="-230188">
              <a:buFont typeface="Arial" panose="020B0604020202020204" pitchFamily="34" charset="0"/>
              <a:buChar char="•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Type 16 pt gray text max three lines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D9004B96-D94C-4153-B36B-4355853060E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8175761" y="4401689"/>
            <a:ext cx="3335482" cy="1503809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 marL="228600" indent="-228600">
              <a:buFont typeface="Arial" panose="020B0604020202020204" pitchFamily="34" charset="0"/>
              <a:buChar char="•"/>
              <a:defRPr sz="1600"/>
            </a:lvl2pPr>
            <a:lvl3pPr marL="457200" indent="-228600">
              <a:buClr>
                <a:schemeClr val="tx1"/>
              </a:buClr>
              <a:buFont typeface="Arial" panose="020B0604020202020204" pitchFamily="34" charset="0"/>
              <a:buChar char="−"/>
              <a:defRPr sz="1600"/>
            </a:lvl3pPr>
            <a:lvl4pPr marL="687388" indent="-230188">
              <a:buFont typeface="Arial" panose="020B0604020202020204" pitchFamily="34" charset="0"/>
              <a:buChar char="•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Type 16 pt gray text max three lines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736416D-EB4F-4346-8783-FC896DC0CA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4514" y="3868738"/>
            <a:ext cx="3335482" cy="4572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16 pt orange | Max two lines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="" xmlns:a16="http://schemas.microsoft.com/office/drawing/2014/main" id="{5BAB981D-A627-42CC-B2DE-02C26E3DF9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6843" y="3865340"/>
            <a:ext cx="3335482" cy="4572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16 pt orange | Max two lines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="" xmlns:a16="http://schemas.microsoft.com/office/drawing/2014/main" id="{E65F5722-9D51-4EC9-BA8C-FDC59DB8463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75761" y="3865340"/>
            <a:ext cx="3335482" cy="4572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16 pt orange | Max two lines</a:t>
            </a:r>
          </a:p>
        </p:txBody>
      </p:sp>
    </p:spTree>
    <p:extLst>
      <p:ext uri="{BB962C8B-B14F-4D97-AF65-F5344CB8AC3E}">
        <p14:creationId xmlns="" xmlns:p14="http://schemas.microsoft.com/office/powerpoint/2010/main" val="377501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Column | Type insightful headline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7386865"/>
            <a:ext cx="2743200" cy="365125"/>
          </a:xfrm>
          <a:prstGeom prst="rect">
            <a:avLst/>
          </a:prstGeom>
        </p:spPr>
        <p:txBody>
          <a:bodyPr/>
          <a:lstStyle/>
          <a:p>
            <a:fld id="{A131AD87-B724-594E-98FD-35F8EA8B27DF}" type="datetime1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18282"/>
            <a:ext cx="8144608" cy="492125"/>
          </a:xfrm>
        </p:spPr>
        <p:txBody>
          <a:bodyPr/>
          <a:lstStyle>
            <a:lvl1pPr>
              <a:defRPr sz="2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797"/>
            <a:ext cx="2194560" cy="663575"/>
          </a:xfrm>
          <a:solidFill>
            <a:schemeClr val="tx2"/>
          </a:solidFill>
        </p:spPr>
        <p:txBody>
          <a:bodyPr lIns="13716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780847" y="1828798"/>
            <a:ext cx="2194560" cy="663575"/>
          </a:xfrm>
          <a:solidFill>
            <a:schemeClr val="accent2"/>
          </a:solidFill>
        </p:spPr>
        <p:txBody>
          <a:bodyPr lIns="13716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066394" y="1828798"/>
            <a:ext cx="2194560" cy="663575"/>
          </a:xfrm>
          <a:solidFill>
            <a:schemeClr val="accent4"/>
          </a:solidFill>
        </p:spPr>
        <p:txBody>
          <a:bodyPr lIns="13716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351941" y="1828798"/>
            <a:ext cx="2194560" cy="663575"/>
          </a:xfrm>
          <a:solidFill>
            <a:schemeClr val="accent1"/>
          </a:solidFill>
        </p:spPr>
        <p:txBody>
          <a:bodyPr lIns="13716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637486" y="1828798"/>
            <a:ext cx="2194560" cy="663575"/>
          </a:xfrm>
          <a:solidFill>
            <a:srgbClr val="A22B38"/>
          </a:solidFill>
        </p:spPr>
        <p:txBody>
          <a:bodyPr lIns="13716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80847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066394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7351941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637488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="" xmlns:p14="http://schemas.microsoft.com/office/powerpoint/2010/main" val="329471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Column | Type insightful headline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7386865"/>
            <a:ext cx="2743200" cy="365125"/>
          </a:xfrm>
          <a:prstGeom prst="rect">
            <a:avLst/>
          </a:prstGeom>
        </p:spPr>
        <p:txBody>
          <a:bodyPr/>
          <a:lstStyle/>
          <a:p>
            <a:fld id="{17D79F98-2828-F343-AAD4-254357817DCF}" type="datetime1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18282"/>
            <a:ext cx="8156331" cy="492125"/>
          </a:xfrm>
        </p:spPr>
        <p:txBody>
          <a:bodyPr/>
          <a:lstStyle>
            <a:lvl1pPr>
              <a:defRPr sz="2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797"/>
            <a:ext cx="2743200" cy="663575"/>
          </a:xfrm>
          <a:solidFill>
            <a:schemeClr val="tx2"/>
          </a:solidFill>
        </p:spPr>
        <p:txBody>
          <a:bodyPr lIns="13716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56581" y="1828798"/>
            <a:ext cx="2743200" cy="663575"/>
          </a:xfrm>
          <a:solidFill>
            <a:schemeClr val="accent2"/>
          </a:solidFill>
        </p:spPr>
        <p:txBody>
          <a:bodyPr lIns="13716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217862" y="1828798"/>
            <a:ext cx="2743200" cy="663575"/>
          </a:xfrm>
          <a:solidFill>
            <a:schemeClr val="accent4"/>
          </a:solidFill>
        </p:spPr>
        <p:txBody>
          <a:bodyPr lIns="13716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079143" y="1828798"/>
            <a:ext cx="2743200" cy="663575"/>
          </a:xfrm>
          <a:solidFill>
            <a:schemeClr val="accent1"/>
          </a:solidFill>
        </p:spPr>
        <p:txBody>
          <a:bodyPr lIns="13716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356581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17862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9079143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="" xmlns:p14="http://schemas.microsoft.com/office/powerpoint/2010/main" val="80568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64D087D-EF83-4A62-AD98-E31A422A9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3" y="6263366"/>
            <a:ext cx="1425757" cy="44453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95300" y="0"/>
            <a:ext cx="8132885" cy="10740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95300" y="1825625"/>
            <a:ext cx="11315700" cy="40744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295900" y="6486982"/>
            <a:ext cx="59245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264900" y="6486982"/>
            <a:ext cx="54247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0D8EA-3107-4873-B9AB-DD7D3E79053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 bwMode="gray">
          <a:xfrm>
            <a:off x="457200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 bwMode="gray">
          <a:xfrm>
            <a:off x="457200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 bwMode="gray">
          <a:xfrm>
            <a:off x="457200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EDB2CE75-020D-45A1-B141-8BC43E0F6356}"/>
              </a:ext>
            </a:extLst>
          </p:cNvPr>
          <p:cNvCxnSpPr>
            <a:cxnSpLocks/>
          </p:cNvCxnSpPr>
          <p:nvPr/>
        </p:nvCxnSpPr>
        <p:spPr bwMode="gray">
          <a:xfrm>
            <a:off x="457200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A4E70631-2200-435E-8B78-C15380687CB2}"/>
              </a:ext>
            </a:extLst>
          </p:cNvPr>
          <p:cNvCxnSpPr>
            <a:cxnSpLocks/>
          </p:cNvCxnSpPr>
          <p:nvPr/>
        </p:nvCxnSpPr>
        <p:spPr bwMode="gray">
          <a:xfrm>
            <a:off x="457200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0EB69FDF-A621-430B-ADCC-6492A766DF3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57200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6BB688D-E130-6B4B-B95F-999C95E08F8A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197" y="453391"/>
            <a:ext cx="1960241" cy="5600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2921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  <p:sldLayoutId id="2147483870" r:id="rId18"/>
    <p:sldLayoutId id="2147483871" r:id="rId19"/>
    <p:sldLayoutId id="2147483876" r:id="rId20"/>
    <p:sldLayoutId id="2147483883" r:id="rId21"/>
    <p:sldLayoutId id="2147483872" r:id="rId22"/>
    <p:sldLayoutId id="2147483873" r:id="rId23"/>
    <p:sldLayoutId id="2147483874" r:id="rId24"/>
    <p:sldLayoutId id="2147483875" r:id="rId25"/>
    <p:sldLayoutId id="2147483877" r:id="rId26"/>
    <p:sldLayoutId id="2147483878" r:id="rId2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55565A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800"/>
        </a:spcBef>
        <a:spcAft>
          <a:spcPts val="600"/>
        </a:spcAft>
        <a:buFont typeface="Arial" panose="020B0604020202020204" pitchFamily="34" charset="0"/>
        <a:buChar char="​"/>
        <a:defRPr sz="2200" kern="120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30188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​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458788" indent="-230188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72" pos="3816" userDrawn="1">
          <p15:clr>
            <a:srgbClr val="FDE53C"/>
          </p15:clr>
        </p15:guide>
        <p15:guide id="73" orient="horz" pos="3720" userDrawn="1">
          <p15:clr>
            <a:srgbClr val="F26B43"/>
          </p15:clr>
        </p15:guide>
        <p15:guide id="74" userDrawn="1">
          <p15:clr>
            <a:srgbClr val="F26B43"/>
          </p15:clr>
        </p15:guide>
        <p15:guide id="75" pos="7440" userDrawn="1">
          <p15:clr>
            <a:srgbClr val="F26B43"/>
          </p15:clr>
        </p15:guide>
        <p15:guide id="76" pos="264" userDrawn="1">
          <p15:clr>
            <a:srgbClr val="F26B43"/>
          </p15:clr>
        </p15:guide>
        <p15:guide id="77" orient="horz" pos="4080" userDrawn="1">
          <p15:clr>
            <a:srgbClr val="F26B43"/>
          </p15:clr>
        </p15:guide>
        <p15:guide id="78" pos="312" userDrawn="1">
          <p15:clr>
            <a:srgbClr val="F26B43"/>
          </p15:clr>
        </p15:guide>
        <p15:guide id="79" orient="horz" pos="240" userDrawn="1">
          <p15:clr>
            <a:srgbClr val="F26B43"/>
          </p15:clr>
        </p15:guide>
        <p15:guide id="80" orient="horz" pos="360" userDrawn="1">
          <p15:clr>
            <a:srgbClr val="F26B43"/>
          </p15:clr>
        </p15:guide>
        <p15:guide id="81" orient="horz" pos="696" userDrawn="1">
          <p15:clr>
            <a:srgbClr val="F26B43"/>
          </p15:clr>
        </p15:guide>
        <p15:guide id="82" orient="horz" pos="2472" userDrawn="1">
          <p15:clr>
            <a:srgbClr val="F26B43"/>
          </p15:clr>
        </p15:guide>
        <p15:guide id="83" orient="horz" pos="4224" userDrawn="1">
          <p15:clr>
            <a:srgbClr val="F26B43"/>
          </p15:clr>
        </p15:guide>
        <p15:guide id="84" pos="7392" userDrawn="1">
          <p15:clr>
            <a:srgbClr val="F26B43"/>
          </p15:clr>
        </p15:guide>
        <p15:guide id="85" pos="3864" userDrawn="1">
          <p15:clr>
            <a:srgbClr val="FDE53C"/>
          </p15:clr>
        </p15:guide>
        <p15:guide id="86" pos="2688" userDrawn="1">
          <p15:clr>
            <a:srgbClr val="F26B43"/>
          </p15:clr>
        </p15:guide>
        <p15:guide id="87" pos="4992" userDrawn="1">
          <p15:clr>
            <a:srgbClr val="F26B43"/>
          </p15:clr>
        </p15:guide>
        <p15:guide id="88" pos="2640" userDrawn="1">
          <p15:clr>
            <a:srgbClr val="F26B43"/>
          </p15:clr>
        </p15:guide>
        <p15:guide id="89" pos="5040" userDrawn="1">
          <p15:clr>
            <a:srgbClr val="F26B43"/>
          </p15:clr>
        </p15:guide>
        <p15:guide id="90" orient="horz" pos="2424" userDrawn="1">
          <p15:clr>
            <a:srgbClr val="F26B43"/>
          </p15:clr>
        </p15:guide>
        <p15:guide id="91" orient="horz" pos="1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380BF908-D337-4124-B475-D825EF7C7711}"/>
              </a:ext>
            </a:extLst>
          </p:cNvPr>
          <p:cNvSpPr txBox="1">
            <a:spLocks/>
          </p:cNvSpPr>
          <p:nvPr/>
        </p:nvSpPr>
        <p:spPr bwMode="gray">
          <a:xfrm>
            <a:off x="495300" y="410546"/>
            <a:ext cx="8132885" cy="6635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Tutorial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Space Navigation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55565A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1523355" y="2796413"/>
            <a:ext cx="8895529" cy="16788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algn="ctr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4800" b="1" dirty="0" smtClean="0">
                <a:solidFill>
                  <a:schemeClr val="tx2"/>
                </a:solidFill>
              </a:rPr>
              <a:t>Example to learn </a:t>
            </a:r>
            <a:r>
              <a:rPr lang="en-US" sz="4800" b="1" dirty="0" smtClean="0">
                <a:solidFill>
                  <a:srgbClr val="0070C0"/>
                </a:solidFill>
              </a:rPr>
              <a:t>SOAR</a:t>
            </a:r>
            <a:r>
              <a:rPr lang="en-US" sz="4800" b="1" dirty="0" smtClean="0">
                <a:solidFill>
                  <a:schemeClr val="tx2"/>
                </a:solidFill>
              </a:rPr>
              <a:t> Problem Spaces.</a:t>
            </a:r>
            <a:endParaRPr lang="en-US" sz="4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99817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9777" y="1320090"/>
            <a:ext cx="6096000" cy="37240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Here are possible </a:t>
            </a:r>
            <a:r>
              <a:rPr lang="en-US" sz="1400" b="1" dirty="0" smtClean="0">
                <a:solidFill>
                  <a:srgbClr val="FF0000"/>
                </a:solidFill>
              </a:rPr>
              <a:t>approaches for resolving specific types of impasses </a:t>
            </a:r>
            <a:r>
              <a:rPr lang="en-US" sz="1400" b="1" dirty="0" smtClean="0">
                <a:solidFill>
                  <a:srgbClr val="0070C0"/>
                </a:solidFill>
              </a:rPr>
              <a:t>are listed below:</a:t>
            </a:r>
            <a:endParaRPr lang="en-US" sz="1400" dirty="0" smtClean="0">
              <a:solidFill>
                <a:srgbClr val="0070C0"/>
              </a:solidFill>
            </a:endParaRPr>
          </a:p>
          <a:p>
            <a:endParaRPr lang="en-US" sz="1000" dirty="0" smtClean="0"/>
          </a:p>
          <a:p>
            <a:r>
              <a:rPr lang="en-US" sz="1100" b="1" dirty="0" smtClean="0">
                <a:solidFill>
                  <a:srgbClr val="0070C0"/>
                </a:solidFill>
              </a:rPr>
              <a:t>Tie impasse</a:t>
            </a:r>
            <a:r>
              <a:rPr lang="en-US" sz="1100" dirty="0" smtClean="0">
                <a:solidFill>
                  <a:srgbClr val="0070C0"/>
                </a:solidFill>
              </a:rPr>
              <a:t> | </a:t>
            </a:r>
            <a:r>
              <a:rPr lang="en-US" sz="1100" dirty="0" smtClean="0"/>
              <a:t>A tie impasse can be resolved by productions that create preferences that</a:t>
            </a:r>
          </a:p>
          <a:p>
            <a:r>
              <a:rPr lang="en-US" sz="1100" b="1" dirty="0" smtClean="0"/>
              <a:t>prefer one option</a:t>
            </a:r>
            <a:r>
              <a:rPr lang="en-US" sz="1100" dirty="0" smtClean="0"/>
              <a:t> (better, best, require), </a:t>
            </a:r>
            <a:r>
              <a:rPr lang="en-US" sz="1100" b="1" dirty="0" smtClean="0"/>
              <a:t>eliminate alternatives</a:t>
            </a:r>
            <a:r>
              <a:rPr lang="en-US" sz="1100" dirty="0" smtClean="0"/>
              <a:t> (worse, worst,</a:t>
            </a:r>
          </a:p>
          <a:p>
            <a:r>
              <a:rPr lang="en-US" sz="1100" dirty="0" smtClean="0"/>
              <a:t>reject, prohibit), or make </a:t>
            </a:r>
            <a:r>
              <a:rPr lang="en-US" sz="1100" b="1" dirty="0" smtClean="0"/>
              <a:t>all of the objects indifferent</a:t>
            </a:r>
            <a:r>
              <a:rPr lang="en-US" sz="1100" dirty="0" smtClean="0"/>
              <a:t> (indifferent).</a:t>
            </a:r>
          </a:p>
          <a:p>
            <a:endParaRPr lang="en-US" sz="1100" dirty="0" smtClean="0"/>
          </a:p>
          <a:p>
            <a:r>
              <a:rPr lang="en-US" sz="1100" b="1" dirty="0" smtClean="0">
                <a:solidFill>
                  <a:srgbClr val="0070C0"/>
                </a:solidFill>
              </a:rPr>
              <a:t>Conflict impasse</a:t>
            </a:r>
            <a:r>
              <a:rPr lang="en-US" sz="1100" dirty="0" smtClean="0">
                <a:solidFill>
                  <a:srgbClr val="0070C0"/>
                </a:solidFill>
              </a:rPr>
              <a:t> | </a:t>
            </a:r>
            <a:r>
              <a:rPr lang="en-US" sz="1100" dirty="0" smtClean="0"/>
              <a:t>A conflict impasse can be resolved by productions that </a:t>
            </a:r>
            <a:r>
              <a:rPr lang="en-US" sz="1100" b="1" dirty="0" smtClean="0"/>
              <a:t>create preferences</a:t>
            </a:r>
            <a:endParaRPr lang="en-US" sz="1100" dirty="0" smtClean="0"/>
          </a:p>
          <a:p>
            <a:r>
              <a:rPr lang="en-US" sz="1100" b="1" dirty="0" smtClean="0"/>
              <a:t>to require</a:t>
            </a:r>
            <a:r>
              <a:rPr lang="en-US" sz="1100" dirty="0" smtClean="0"/>
              <a:t> </a:t>
            </a:r>
            <a:r>
              <a:rPr lang="en-US" sz="1100" b="1" dirty="0" smtClean="0"/>
              <a:t>one option</a:t>
            </a:r>
            <a:r>
              <a:rPr lang="en-US" sz="1100" dirty="0" smtClean="0"/>
              <a:t> (require), or </a:t>
            </a:r>
            <a:r>
              <a:rPr lang="en-US" sz="1100" b="1" dirty="0" smtClean="0"/>
              <a:t>eliminate the alternatives</a:t>
            </a:r>
            <a:r>
              <a:rPr lang="en-US" sz="1100" dirty="0" smtClean="0"/>
              <a:t> (reject, prohibit).</a:t>
            </a:r>
          </a:p>
          <a:p>
            <a:endParaRPr lang="en-US" sz="1100" dirty="0" smtClean="0"/>
          </a:p>
          <a:p>
            <a:r>
              <a:rPr lang="en-US" sz="1100" b="1" dirty="0" smtClean="0">
                <a:solidFill>
                  <a:srgbClr val="0070C0"/>
                </a:solidFill>
              </a:rPr>
              <a:t>Constraint-failure impasse</a:t>
            </a:r>
            <a:r>
              <a:rPr lang="en-US" sz="1100" dirty="0" smtClean="0">
                <a:solidFill>
                  <a:srgbClr val="0070C0"/>
                </a:solidFill>
              </a:rPr>
              <a:t> | </a:t>
            </a:r>
            <a:r>
              <a:rPr lang="en-US" sz="1100" dirty="0" smtClean="0"/>
              <a:t>A constraint-failure impasse cannot be resolved by additional</a:t>
            </a:r>
          </a:p>
          <a:p>
            <a:r>
              <a:rPr lang="en-US" sz="1100" dirty="0" smtClean="0"/>
              <a:t>preferences, but may be prevented by changing productions so that they </a:t>
            </a:r>
            <a:r>
              <a:rPr lang="en-US" sz="1100" b="1" dirty="0" smtClean="0"/>
              <a:t>create</a:t>
            </a:r>
            <a:endParaRPr lang="en-US" sz="1100" dirty="0" smtClean="0"/>
          </a:p>
          <a:p>
            <a:r>
              <a:rPr lang="en-US" sz="1100" b="1" dirty="0" smtClean="0"/>
              <a:t>fewer require or prohibit</a:t>
            </a:r>
            <a:r>
              <a:rPr lang="en-US" sz="1100" dirty="0" smtClean="0"/>
              <a:t> </a:t>
            </a:r>
            <a:r>
              <a:rPr lang="en-US" sz="1100" b="1" dirty="0" smtClean="0"/>
              <a:t>preferences</a:t>
            </a:r>
            <a:r>
              <a:rPr lang="en-US" sz="1100" dirty="0" smtClean="0"/>
              <a:t>. A </a:t>
            </a:r>
            <a:r>
              <a:rPr lang="en-US" sz="1100" dirty="0" err="1" smtClean="0"/>
              <a:t>substate</a:t>
            </a:r>
            <a:r>
              <a:rPr lang="en-US" sz="1100" dirty="0" smtClean="0"/>
              <a:t> can resolve a constraint-failure</a:t>
            </a:r>
          </a:p>
          <a:p>
            <a:r>
              <a:rPr lang="en-US" sz="1100" dirty="0" smtClean="0"/>
              <a:t>impasse through actions that cause all but one of the conflicting preferences to retract.</a:t>
            </a:r>
          </a:p>
          <a:p>
            <a:endParaRPr lang="en-US" sz="1100" dirty="0" smtClean="0"/>
          </a:p>
          <a:p>
            <a:r>
              <a:rPr lang="en-US" sz="1100" b="1" dirty="0" smtClean="0">
                <a:solidFill>
                  <a:srgbClr val="0070C0"/>
                </a:solidFill>
              </a:rPr>
              <a:t>State no-change impasse</a:t>
            </a:r>
            <a:r>
              <a:rPr lang="en-US" sz="1100" dirty="0" smtClean="0">
                <a:solidFill>
                  <a:srgbClr val="0070C0"/>
                </a:solidFill>
              </a:rPr>
              <a:t> | </a:t>
            </a:r>
            <a:r>
              <a:rPr lang="en-US" sz="1100" dirty="0" smtClean="0"/>
              <a:t>A state no-change impasse can be resolved by productions</a:t>
            </a:r>
          </a:p>
          <a:p>
            <a:r>
              <a:rPr lang="en-US" sz="1100" dirty="0" smtClean="0"/>
              <a:t>that </a:t>
            </a:r>
            <a:r>
              <a:rPr lang="en-US" sz="1100" b="1" dirty="0" smtClean="0"/>
              <a:t>create</a:t>
            </a:r>
            <a:r>
              <a:rPr lang="en-US" sz="1100" dirty="0" smtClean="0"/>
              <a:t> </a:t>
            </a:r>
            <a:r>
              <a:rPr lang="en-US" sz="1100" b="1" dirty="0" smtClean="0"/>
              <a:t>acceptable or require</a:t>
            </a:r>
            <a:r>
              <a:rPr lang="en-US" sz="1100" dirty="0" smtClean="0"/>
              <a:t> </a:t>
            </a:r>
            <a:r>
              <a:rPr lang="en-US" sz="1100" b="1" dirty="0" smtClean="0"/>
              <a:t>preferences for operators</a:t>
            </a:r>
            <a:r>
              <a:rPr lang="en-US" sz="1100" dirty="0" smtClean="0"/>
              <a:t>.</a:t>
            </a:r>
          </a:p>
          <a:p>
            <a:endParaRPr lang="en-US" sz="1100" dirty="0" smtClean="0"/>
          </a:p>
          <a:p>
            <a:r>
              <a:rPr lang="en-US" sz="1100" b="1" dirty="0" smtClean="0">
                <a:solidFill>
                  <a:srgbClr val="0070C0"/>
                </a:solidFill>
              </a:rPr>
              <a:t>Operator no-change impasse</a:t>
            </a:r>
            <a:r>
              <a:rPr lang="en-US" sz="1100" dirty="0" smtClean="0">
                <a:solidFill>
                  <a:srgbClr val="0070C0"/>
                </a:solidFill>
              </a:rPr>
              <a:t> | </a:t>
            </a:r>
            <a:r>
              <a:rPr lang="en-US" sz="1100" dirty="0" smtClean="0"/>
              <a:t>An operator no-change impasse </a:t>
            </a:r>
            <a:r>
              <a:rPr lang="en-US" sz="1100" b="1" dirty="0" smtClean="0"/>
              <a:t>can be resolved by productions that </a:t>
            </a:r>
            <a:r>
              <a:rPr lang="en-US" sz="1100" b="1" u="sng" dirty="0" smtClean="0">
                <a:solidFill>
                  <a:srgbClr val="FF0000"/>
                </a:solidFill>
              </a:rPr>
              <a:t>apply</a:t>
            </a:r>
            <a:r>
              <a:rPr lang="en-US" sz="1100" b="1" dirty="0" smtClean="0"/>
              <a:t> the operator</a:t>
            </a:r>
            <a:r>
              <a:rPr lang="en-US" sz="1100" dirty="0" smtClean="0"/>
              <a:t>, change the state so the </a:t>
            </a:r>
            <a:r>
              <a:rPr lang="en-US" sz="1100" i="1" dirty="0" smtClean="0"/>
              <a:t>operator proposal no longer</a:t>
            </a:r>
            <a:endParaRPr lang="en-US" sz="1100" dirty="0" smtClean="0"/>
          </a:p>
          <a:p>
            <a:r>
              <a:rPr lang="en-US" sz="1100" i="1" dirty="0" smtClean="0"/>
              <a:t>matches</a:t>
            </a:r>
            <a:r>
              <a:rPr lang="en-US" sz="1100" dirty="0" smtClean="0"/>
              <a:t>, or </a:t>
            </a:r>
            <a:r>
              <a:rPr lang="en-US" sz="1100" u="sng" dirty="0" smtClean="0"/>
              <a:t>cause other operators to be proposed and preferred</a:t>
            </a:r>
            <a:r>
              <a:rPr lang="en-US" sz="1100" dirty="0" smtClean="0"/>
              <a:t>.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7039708" y="1463768"/>
            <a:ext cx="398584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Decision Cycles &amp; </a:t>
            </a:r>
            <a:r>
              <a:rPr lang="en-US" sz="1200" b="1" dirty="0" err="1" smtClean="0"/>
              <a:t>Substates</a:t>
            </a:r>
            <a:r>
              <a:rPr lang="en-US" sz="1200" b="1" dirty="0" smtClean="0"/>
              <a:t>:</a:t>
            </a:r>
          </a:p>
          <a:p>
            <a:endParaRPr lang="en-US" sz="800" dirty="0" smtClean="0"/>
          </a:p>
          <a:p>
            <a:r>
              <a:rPr lang="en-US" sz="1200" dirty="0" smtClean="0"/>
              <a:t>The main change when there are multiple </a:t>
            </a:r>
            <a:r>
              <a:rPr lang="en-US" sz="1200" dirty="0" err="1" smtClean="0"/>
              <a:t>substates</a:t>
            </a:r>
            <a:r>
              <a:rPr lang="en-US" sz="1200" dirty="0" smtClean="0"/>
              <a:t> is that </a:t>
            </a:r>
            <a:r>
              <a:rPr lang="en-US" sz="1200" dirty="0" smtClean="0">
                <a:solidFill>
                  <a:srgbClr val="0070C0"/>
                </a:solidFill>
              </a:rPr>
              <a:t>at each phase of the decision cycle</a:t>
            </a:r>
            <a:r>
              <a:rPr lang="en-US" sz="1200" dirty="0" smtClean="0"/>
              <a:t>, Soar goes through the </a:t>
            </a:r>
            <a:r>
              <a:rPr lang="en-US" sz="1200" dirty="0" err="1" smtClean="0"/>
              <a:t>substates</a:t>
            </a:r>
            <a:r>
              <a:rPr lang="en-US" sz="1200" dirty="0" smtClean="0"/>
              <a:t>, from </a:t>
            </a:r>
            <a:r>
              <a:rPr lang="en-US" sz="1200" dirty="0" smtClean="0">
                <a:solidFill>
                  <a:srgbClr val="FF0000"/>
                </a:solidFill>
              </a:rPr>
              <a:t>oldest (highest) to newest (lowest)</a:t>
            </a:r>
            <a:r>
              <a:rPr lang="en-US" sz="1200" dirty="0" smtClean="0"/>
              <a:t>, completing any necessary processing at that level for that phase before doing any processing in the next </a:t>
            </a:r>
            <a:r>
              <a:rPr lang="en-US" sz="1200" dirty="0" err="1" smtClean="0"/>
              <a:t>substate</a:t>
            </a:r>
            <a:r>
              <a:rPr lang="en-US" sz="1200" dirty="0" smtClean="0"/>
              <a:t>.</a:t>
            </a:r>
          </a:p>
          <a:p>
            <a:endParaRPr lang="en-US" sz="800" dirty="0" smtClean="0"/>
          </a:p>
          <a:p>
            <a:r>
              <a:rPr lang="en-US" sz="1200" dirty="0" smtClean="0"/>
              <a:t>Thus, whenever a level in the state stack is reached, all production activity is </a:t>
            </a:r>
            <a:r>
              <a:rPr lang="en-US" sz="1200" b="1" i="1" dirty="0" smtClean="0"/>
              <a:t>guaranteed to be consistent with any processing that has occurred at higher levels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380BF908-D337-4124-B475-D825EF7C7711}"/>
              </a:ext>
            </a:extLst>
          </p:cNvPr>
          <p:cNvSpPr txBox="1">
            <a:spLocks/>
          </p:cNvSpPr>
          <p:nvPr/>
        </p:nvSpPr>
        <p:spPr bwMode="gray">
          <a:xfrm>
            <a:off x="495301" y="410546"/>
            <a:ext cx="7162800" cy="6635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Tutorial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Space and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SubGoals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55565A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99817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380BF908-D337-4124-B475-D825EF7C7711}"/>
              </a:ext>
            </a:extLst>
          </p:cNvPr>
          <p:cNvSpPr txBox="1">
            <a:spLocks/>
          </p:cNvSpPr>
          <p:nvPr/>
        </p:nvSpPr>
        <p:spPr bwMode="gray">
          <a:xfrm>
            <a:off x="495300" y="410546"/>
            <a:ext cx="8132885" cy="6635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Tutorial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Space Navigation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55565A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28719" y="4290612"/>
            <a:ext cx="483577" cy="483577"/>
            <a:chOff x="5284177" y="2901462"/>
            <a:chExt cx="483577" cy="483577"/>
          </a:xfrm>
        </p:grpSpPr>
        <p:sp>
          <p:nvSpPr>
            <p:cNvPr id="4" name="Flowchart: Connector 3"/>
            <p:cNvSpPr/>
            <p:nvPr/>
          </p:nvSpPr>
          <p:spPr>
            <a:xfrm>
              <a:off x="5284177" y="2901462"/>
              <a:ext cx="483577" cy="483577"/>
            </a:xfrm>
            <a:prstGeom prst="flowChartConnector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7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417145" y="3043707"/>
              <a:ext cx="289062" cy="253407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1400" b="1" dirty="0" smtClean="0">
                  <a:solidFill>
                    <a:schemeClr val="tx2"/>
                  </a:solidFill>
                </a:rPr>
                <a:t>S1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842864" y="2746097"/>
            <a:ext cx="483577" cy="483577"/>
            <a:chOff x="3018691" y="1998785"/>
            <a:chExt cx="483577" cy="483577"/>
          </a:xfrm>
        </p:grpSpPr>
        <p:sp>
          <p:nvSpPr>
            <p:cNvPr id="10" name="Flowchart: Connector 9"/>
            <p:cNvSpPr/>
            <p:nvPr/>
          </p:nvSpPr>
          <p:spPr>
            <a:xfrm>
              <a:off x="3018691" y="1998785"/>
              <a:ext cx="483577" cy="483577"/>
            </a:xfrm>
            <a:prstGeom prst="flowChartConnector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11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3151659" y="2141030"/>
              <a:ext cx="289062" cy="253407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1400" b="1" dirty="0" smtClean="0">
                  <a:solidFill>
                    <a:schemeClr val="tx2"/>
                  </a:solidFill>
                </a:rPr>
                <a:t>E1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01833" y="4481112"/>
            <a:ext cx="483577" cy="483577"/>
            <a:chOff x="5284177" y="2901462"/>
            <a:chExt cx="483577" cy="483577"/>
          </a:xfrm>
        </p:grpSpPr>
        <p:sp>
          <p:nvSpPr>
            <p:cNvPr id="13" name="Flowchart: Connector 12"/>
            <p:cNvSpPr/>
            <p:nvPr/>
          </p:nvSpPr>
          <p:spPr>
            <a:xfrm>
              <a:off x="5284177" y="2901462"/>
              <a:ext cx="483577" cy="483577"/>
            </a:xfrm>
            <a:prstGeom prst="flowChartConnector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14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417145" y="3043707"/>
              <a:ext cx="289062" cy="253407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1400" b="1" dirty="0" smtClean="0">
                  <a:solidFill>
                    <a:schemeClr val="tx2"/>
                  </a:solidFill>
                </a:rPr>
                <a:t>I1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25633" y="5222599"/>
            <a:ext cx="483577" cy="483577"/>
            <a:chOff x="5284177" y="2901462"/>
            <a:chExt cx="483577" cy="483577"/>
          </a:xfrm>
        </p:grpSpPr>
        <p:sp>
          <p:nvSpPr>
            <p:cNvPr id="16" name="Flowchart: Connector 15"/>
            <p:cNvSpPr/>
            <p:nvPr/>
          </p:nvSpPr>
          <p:spPr>
            <a:xfrm>
              <a:off x="5284177" y="2901462"/>
              <a:ext cx="483577" cy="483577"/>
            </a:xfrm>
            <a:prstGeom prst="flowChartConnector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17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417145" y="3043707"/>
              <a:ext cx="289062" cy="253407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1400" b="1" dirty="0" smtClean="0">
                  <a:solidFill>
                    <a:schemeClr val="tx2"/>
                  </a:solidFill>
                </a:rPr>
                <a:t>R1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95616" y="3783591"/>
            <a:ext cx="483577" cy="483577"/>
            <a:chOff x="5284177" y="2901462"/>
            <a:chExt cx="483577" cy="483577"/>
          </a:xfrm>
        </p:grpSpPr>
        <p:sp>
          <p:nvSpPr>
            <p:cNvPr id="20" name="Flowchart: Connector 19"/>
            <p:cNvSpPr/>
            <p:nvPr/>
          </p:nvSpPr>
          <p:spPr>
            <a:xfrm>
              <a:off x="5284177" y="2901462"/>
              <a:ext cx="483577" cy="483577"/>
            </a:xfrm>
            <a:prstGeom prst="flowChartConnector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21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417145" y="3043707"/>
              <a:ext cx="289062" cy="253407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1400" b="1" dirty="0" smtClean="0">
                  <a:solidFill>
                    <a:schemeClr val="tx2"/>
                  </a:solidFill>
                </a:rPr>
                <a:t>L1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64630" y="1940159"/>
            <a:ext cx="483577" cy="483577"/>
            <a:chOff x="5284177" y="2901462"/>
            <a:chExt cx="483577" cy="483577"/>
          </a:xfrm>
        </p:grpSpPr>
        <p:sp>
          <p:nvSpPr>
            <p:cNvPr id="26" name="Flowchart: Connector 25"/>
            <p:cNvSpPr/>
            <p:nvPr/>
          </p:nvSpPr>
          <p:spPr>
            <a:xfrm>
              <a:off x="5284177" y="2901462"/>
              <a:ext cx="483577" cy="483577"/>
            </a:xfrm>
            <a:prstGeom prst="flowChartConnector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27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417145" y="3043707"/>
              <a:ext cx="289062" cy="253407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1400" b="1" dirty="0" smtClean="0">
                  <a:solidFill>
                    <a:schemeClr val="tx2"/>
                  </a:solidFill>
                </a:rPr>
                <a:t>C1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3" name="Straight Arrow Connector 32"/>
          <p:cNvCxnSpPr>
            <a:stCxn id="4" idx="7"/>
            <a:endCxn id="79" idx="2"/>
          </p:cNvCxnSpPr>
          <p:nvPr/>
        </p:nvCxnSpPr>
        <p:spPr>
          <a:xfrm flipH="1" flipV="1">
            <a:off x="951044" y="2880935"/>
            <a:ext cx="490434" cy="1480495"/>
          </a:xfrm>
          <a:prstGeom prst="straightConnector1">
            <a:avLst/>
          </a:prstGeom>
          <a:ln w="19050" cap="rnd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1079621" y="3111082"/>
            <a:ext cx="881072" cy="2534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1400" b="1" dirty="0" smtClean="0">
                <a:solidFill>
                  <a:schemeClr val="tx2"/>
                </a:solidFill>
              </a:rPr>
              <a:t>^</a:t>
            </a:r>
            <a:r>
              <a:rPr lang="en-US" sz="1100" b="1" dirty="0" err="1" smtClean="0">
                <a:solidFill>
                  <a:schemeClr val="accent6">
                    <a:lumMod val="10000"/>
                  </a:schemeClr>
                </a:solidFill>
              </a:rPr>
              <a:t>superstate</a:t>
            </a:r>
            <a:endParaRPr lang="en-US" sz="11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stCxn id="4" idx="7"/>
            <a:endCxn id="10" idx="3"/>
          </p:cNvCxnSpPr>
          <p:nvPr/>
        </p:nvCxnSpPr>
        <p:spPr>
          <a:xfrm flipV="1">
            <a:off x="1441478" y="3158856"/>
            <a:ext cx="1472204" cy="1202574"/>
          </a:xfrm>
          <a:prstGeom prst="straightConnector1">
            <a:avLst/>
          </a:prstGeom>
          <a:ln w="19050" cap="rnd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2114170" y="3152120"/>
            <a:ext cx="655410" cy="2534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1400" b="1" dirty="0" smtClean="0">
                <a:solidFill>
                  <a:schemeClr val="tx2"/>
                </a:solidFill>
              </a:rPr>
              <a:t>^</a:t>
            </a:r>
            <a:r>
              <a:rPr lang="en-US" sz="1100" b="1" dirty="0" err="1" smtClean="0">
                <a:solidFill>
                  <a:schemeClr val="accent6">
                    <a:lumMod val="10000"/>
                  </a:schemeClr>
                </a:solidFill>
              </a:rPr>
              <a:t>ep</a:t>
            </a:r>
            <a:r>
              <a:rPr lang="en-US" sz="1100" dirty="0" err="1" smtClean="0">
                <a:solidFill>
                  <a:srgbClr val="0070C0"/>
                </a:solidFill>
              </a:rPr>
              <a:t>mem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43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502246" y="1109401"/>
            <a:ext cx="6294208" cy="3355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2000" b="1" dirty="0" smtClean="0">
                <a:solidFill>
                  <a:schemeClr val="tx2"/>
                </a:solidFill>
              </a:rPr>
              <a:t>Working Memory </a:t>
            </a:r>
            <a:r>
              <a:rPr lang="en-US" sz="2000" b="1" i="1" u="sng" dirty="0" smtClean="0">
                <a:solidFill>
                  <a:schemeClr val="tx2"/>
                </a:solidFill>
              </a:rPr>
              <a:t>Directed Graph</a:t>
            </a:r>
            <a:r>
              <a:rPr lang="en-US" sz="2000" b="1" dirty="0" smtClean="0">
                <a:solidFill>
                  <a:schemeClr val="tx2"/>
                </a:solidFill>
              </a:rPr>
              <a:t>: ^</a:t>
            </a:r>
            <a:r>
              <a:rPr lang="en-US" sz="2000" dirty="0" smtClean="0">
                <a:solidFill>
                  <a:srgbClr val="0070C0"/>
                </a:solidFill>
              </a:rPr>
              <a:t>Edges </a:t>
            </a:r>
            <a:r>
              <a:rPr lang="en-US" sz="2000" dirty="0" smtClean="0"/>
              <a:t>and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Nodes</a:t>
            </a:r>
            <a:r>
              <a:rPr lang="en-US" sz="2000" b="1" dirty="0" smtClean="0">
                <a:solidFill>
                  <a:schemeClr val="accent1"/>
                </a:solidFill>
              </a:rPr>
              <a:t> 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44" name="Straight Arrow Connector 43"/>
          <p:cNvCxnSpPr>
            <a:stCxn id="4" idx="6"/>
            <a:endCxn id="20" idx="2"/>
          </p:cNvCxnSpPr>
          <p:nvPr/>
        </p:nvCxnSpPr>
        <p:spPr>
          <a:xfrm flipV="1">
            <a:off x="1512296" y="4025380"/>
            <a:ext cx="1383320" cy="507021"/>
          </a:xfrm>
          <a:prstGeom prst="straightConnector1">
            <a:avLst/>
          </a:prstGeom>
          <a:ln w="19050" cap="rnd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2222625" y="3849632"/>
            <a:ext cx="655410" cy="2534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1400" b="1" dirty="0" smtClean="0">
                <a:solidFill>
                  <a:schemeClr val="tx2"/>
                </a:solidFill>
              </a:rPr>
              <a:t>^</a:t>
            </a:r>
            <a:r>
              <a:rPr lang="en-US" sz="1100" b="1" dirty="0" err="1" smtClean="0">
                <a:solidFill>
                  <a:schemeClr val="accent6">
                    <a:lumMod val="10000"/>
                  </a:schemeClr>
                </a:solidFill>
              </a:rPr>
              <a:t>s</a:t>
            </a:r>
            <a:r>
              <a:rPr lang="en-US" sz="1100" dirty="0" err="1" smtClean="0">
                <a:solidFill>
                  <a:srgbClr val="0070C0"/>
                </a:solidFill>
              </a:rPr>
              <a:t>mem</a:t>
            </a:r>
            <a:endParaRPr lang="en-US" sz="1100" dirty="0">
              <a:solidFill>
                <a:srgbClr val="0070C0"/>
              </a:solidFill>
            </a:endParaRPr>
          </a:p>
        </p:txBody>
      </p:sp>
      <p:cxnSp>
        <p:nvCxnSpPr>
          <p:cNvPr id="48" name="Straight Arrow Connector 47"/>
          <p:cNvCxnSpPr>
            <a:stCxn id="4" idx="6"/>
            <a:endCxn id="13" idx="2"/>
          </p:cNvCxnSpPr>
          <p:nvPr/>
        </p:nvCxnSpPr>
        <p:spPr>
          <a:xfrm>
            <a:off x="1512296" y="4532401"/>
            <a:ext cx="1289537" cy="190500"/>
          </a:xfrm>
          <a:prstGeom prst="straightConnector1">
            <a:avLst/>
          </a:prstGeom>
          <a:ln w="19050" cap="rnd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2351578" y="4444582"/>
            <a:ext cx="277342" cy="2534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1400" b="1" dirty="0" smtClean="0">
                <a:solidFill>
                  <a:schemeClr val="tx2"/>
                </a:solidFill>
              </a:rPr>
              <a:t>^</a:t>
            </a:r>
            <a:r>
              <a:rPr lang="en-US" sz="1100" dirty="0" err="1" smtClean="0">
                <a:solidFill>
                  <a:srgbClr val="0070C0"/>
                </a:solidFill>
              </a:rPr>
              <a:t>io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55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1278917" y="5235888"/>
            <a:ext cx="470772" cy="2534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1400" b="1" dirty="0" smtClean="0">
                <a:solidFill>
                  <a:schemeClr val="tx2"/>
                </a:solidFill>
              </a:rPr>
              <a:t>^</a:t>
            </a:r>
            <a:r>
              <a:rPr lang="en-US" sz="1100" dirty="0" smtClean="0">
                <a:solidFill>
                  <a:srgbClr val="0070C0"/>
                </a:solidFill>
              </a:rPr>
              <a:t>type</a:t>
            </a:r>
            <a:endParaRPr lang="en-US" sz="1100" dirty="0">
              <a:solidFill>
                <a:srgbClr val="0070C0"/>
              </a:solidFill>
            </a:endParaRPr>
          </a:p>
        </p:txBody>
      </p:sp>
      <p:cxnSp>
        <p:nvCxnSpPr>
          <p:cNvPr id="56" name="Straight Arrow Connector 55"/>
          <p:cNvCxnSpPr>
            <a:stCxn id="4" idx="5"/>
            <a:endCxn id="71" idx="0"/>
          </p:cNvCxnSpPr>
          <p:nvPr/>
        </p:nvCxnSpPr>
        <p:spPr>
          <a:xfrm flipH="1">
            <a:off x="1059482" y="4703371"/>
            <a:ext cx="381996" cy="1064370"/>
          </a:xfrm>
          <a:prstGeom prst="straightConnector1">
            <a:avLst/>
          </a:prstGeom>
          <a:ln w="19050" cap="rnd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5"/>
            <a:endCxn id="16" idx="2"/>
          </p:cNvCxnSpPr>
          <p:nvPr/>
        </p:nvCxnSpPr>
        <p:spPr>
          <a:xfrm>
            <a:off x="1441478" y="4703371"/>
            <a:ext cx="1284155" cy="761017"/>
          </a:xfrm>
          <a:prstGeom prst="straightConnector1">
            <a:avLst/>
          </a:prstGeom>
          <a:ln w="19050" cap="rnd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1955923" y="4884197"/>
            <a:ext cx="801949" cy="2534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1400" b="1" dirty="0" smtClean="0">
                <a:solidFill>
                  <a:schemeClr val="tx2"/>
                </a:solidFill>
              </a:rPr>
              <a:t>^</a:t>
            </a:r>
            <a:r>
              <a:rPr lang="en-US" sz="1100" dirty="0" smtClean="0">
                <a:solidFill>
                  <a:srgbClr val="0070C0"/>
                </a:solidFill>
              </a:rPr>
              <a:t>reward-link</a:t>
            </a:r>
            <a:endParaRPr lang="en-US" sz="1100" dirty="0">
              <a:solidFill>
                <a:srgbClr val="0070C0"/>
              </a:solidFill>
            </a:endParaRPr>
          </a:p>
        </p:txBody>
      </p:sp>
      <p:cxnSp>
        <p:nvCxnSpPr>
          <p:cNvPr id="67" name="Straight Arrow Connector 66"/>
          <p:cNvCxnSpPr>
            <a:stCxn id="10" idx="6"/>
            <a:endCxn id="26" idx="2"/>
          </p:cNvCxnSpPr>
          <p:nvPr/>
        </p:nvCxnSpPr>
        <p:spPr>
          <a:xfrm flipV="1">
            <a:off x="3326441" y="2181948"/>
            <a:ext cx="838189" cy="805938"/>
          </a:xfrm>
          <a:prstGeom prst="straightConnector1">
            <a:avLst/>
          </a:prstGeom>
          <a:ln w="19050" cap="rnd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852862" y="5767741"/>
            <a:ext cx="413240" cy="369254"/>
            <a:chOff x="1090246" y="5416061"/>
            <a:chExt cx="413240" cy="369254"/>
          </a:xfrm>
        </p:grpSpPr>
        <p:sp>
          <p:nvSpPr>
            <p:cNvPr id="54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1152886" y="5531908"/>
              <a:ext cx="289062" cy="253407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900" b="1" dirty="0" smtClean="0">
                  <a:solidFill>
                    <a:schemeClr val="tx2"/>
                  </a:solidFill>
                </a:rPr>
                <a:t>State</a:t>
              </a:r>
              <a:endParaRPr lang="en-US" sz="900" b="1" dirty="0">
                <a:solidFill>
                  <a:schemeClr val="tx2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090246" y="5416061"/>
              <a:ext cx="413240" cy="360486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44424" y="2520449"/>
            <a:ext cx="422038" cy="360486"/>
            <a:chOff x="1090246" y="5416061"/>
            <a:chExt cx="422038" cy="360486"/>
          </a:xfrm>
        </p:grpSpPr>
        <p:sp>
          <p:nvSpPr>
            <p:cNvPr id="78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1223222" y="5523116"/>
              <a:ext cx="289062" cy="253407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900" b="1" dirty="0" smtClean="0">
                  <a:solidFill>
                    <a:schemeClr val="tx2"/>
                  </a:solidFill>
                </a:rPr>
                <a:t>Nil</a:t>
              </a:r>
              <a:endParaRPr lang="en-US" sz="900" b="1" dirty="0">
                <a:solidFill>
                  <a:schemeClr val="tx2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90246" y="5416061"/>
              <a:ext cx="413240" cy="360486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</p:grpSp>
      <p:sp>
        <p:nvSpPr>
          <p:cNvPr id="81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3907804" y="2457539"/>
            <a:ext cx="801949" cy="2534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1400" b="1" dirty="0" smtClean="0">
                <a:solidFill>
                  <a:schemeClr val="tx2"/>
                </a:solidFill>
              </a:rPr>
              <a:t>^</a:t>
            </a:r>
            <a:r>
              <a:rPr lang="en-US" sz="1100" dirty="0" smtClean="0">
                <a:solidFill>
                  <a:srgbClr val="0070C0"/>
                </a:solidFill>
              </a:rPr>
              <a:t>command</a:t>
            </a:r>
            <a:endParaRPr lang="en-US" sz="1100" dirty="0">
              <a:solidFill>
                <a:srgbClr val="0070C0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2590810" y="1834649"/>
            <a:ext cx="457206" cy="378046"/>
            <a:chOff x="1090246" y="5416061"/>
            <a:chExt cx="457206" cy="378046"/>
          </a:xfrm>
        </p:grpSpPr>
        <p:sp>
          <p:nvSpPr>
            <p:cNvPr id="83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1258390" y="5540700"/>
              <a:ext cx="289062" cy="253407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900" b="1" dirty="0" smtClean="0">
                  <a:solidFill>
                    <a:schemeClr val="tx2"/>
                  </a:solidFill>
                </a:rPr>
                <a:t>1</a:t>
              </a:r>
              <a:endParaRPr lang="en-US" sz="900" b="1" dirty="0">
                <a:solidFill>
                  <a:schemeClr val="tx2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090246" y="5416061"/>
              <a:ext cx="413240" cy="360486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</p:grpSp>
      <p:cxnSp>
        <p:nvCxnSpPr>
          <p:cNvPr id="85" name="Straight Arrow Connector 84"/>
          <p:cNvCxnSpPr>
            <a:stCxn id="10" idx="0"/>
            <a:endCxn id="84" idx="2"/>
          </p:cNvCxnSpPr>
          <p:nvPr/>
        </p:nvCxnSpPr>
        <p:spPr>
          <a:xfrm flipH="1" flipV="1">
            <a:off x="2797430" y="2195135"/>
            <a:ext cx="287223" cy="550962"/>
          </a:xfrm>
          <a:prstGeom prst="straightConnector1">
            <a:avLst/>
          </a:prstGeom>
          <a:ln w="19050" cap="rnd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2882033" y="2223077"/>
            <a:ext cx="801949" cy="2534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1400" b="1" dirty="0" smtClean="0">
                <a:solidFill>
                  <a:schemeClr val="tx2"/>
                </a:solidFill>
              </a:rPr>
              <a:t>^</a:t>
            </a:r>
            <a:r>
              <a:rPr lang="en-US" sz="1100" dirty="0" smtClean="0">
                <a:solidFill>
                  <a:srgbClr val="0070C0"/>
                </a:solidFill>
              </a:rPr>
              <a:t>present-id</a:t>
            </a:r>
            <a:endParaRPr lang="en-US" sz="1100" dirty="0">
              <a:solidFill>
                <a:srgbClr val="0070C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4237898" y="2751982"/>
            <a:ext cx="483577" cy="483577"/>
            <a:chOff x="5284177" y="2901462"/>
            <a:chExt cx="483577" cy="483577"/>
          </a:xfrm>
        </p:grpSpPr>
        <p:sp>
          <p:nvSpPr>
            <p:cNvPr id="90" name="Flowchart: Connector 89"/>
            <p:cNvSpPr/>
            <p:nvPr/>
          </p:nvSpPr>
          <p:spPr>
            <a:xfrm>
              <a:off x="5284177" y="2901462"/>
              <a:ext cx="483577" cy="483577"/>
            </a:xfrm>
            <a:prstGeom prst="flowChartConnector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91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417145" y="3043707"/>
              <a:ext cx="289062" cy="253407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1400" b="1" dirty="0" smtClean="0">
                  <a:solidFill>
                    <a:schemeClr val="tx2"/>
                  </a:solidFill>
                </a:rPr>
                <a:t>R2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92" name="Straight Arrow Connector 91"/>
          <p:cNvCxnSpPr>
            <a:stCxn id="10" idx="6"/>
            <a:endCxn id="90" idx="2"/>
          </p:cNvCxnSpPr>
          <p:nvPr/>
        </p:nvCxnSpPr>
        <p:spPr>
          <a:xfrm>
            <a:off x="3326441" y="2987886"/>
            <a:ext cx="911457" cy="5885"/>
          </a:xfrm>
          <a:prstGeom prst="straightConnector1">
            <a:avLst/>
          </a:prstGeom>
          <a:ln w="19050" cap="rnd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3693862" y="2779926"/>
            <a:ext cx="526456" cy="2534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1400" b="1" dirty="0" smtClean="0">
                <a:solidFill>
                  <a:schemeClr val="tx2"/>
                </a:solidFill>
              </a:rPr>
              <a:t>^</a:t>
            </a:r>
            <a:r>
              <a:rPr lang="en-US" sz="1100" dirty="0" smtClean="0">
                <a:solidFill>
                  <a:srgbClr val="0070C0"/>
                </a:solidFill>
              </a:rPr>
              <a:t>result</a:t>
            </a:r>
            <a:endParaRPr lang="en-US" sz="1100" dirty="0">
              <a:solidFill>
                <a:srgbClr val="0070C0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4730289" y="4923644"/>
            <a:ext cx="483577" cy="483577"/>
            <a:chOff x="5284177" y="2901462"/>
            <a:chExt cx="483577" cy="483577"/>
          </a:xfrm>
        </p:grpSpPr>
        <p:sp>
          <p:nvSpPr>
            <p:cNvPr id="97" name="Flowchart: Connector 96"/>
            <p:cNvSpPr/>
            <p:nvPr/>
          </p:nvSpPr>
          <p:spPr>
            <a:xfrm>
              <a:off x="5284177" y="2901462"/>
              <a:ext cx="483577" cy="483577"/>
            </a:xfrm>
            <a:prstGeom prst="flowChartConnector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98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417145" y="3043707"/>
              <a:ext cx="289062" cy="253407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1400" b="1" dirty="0" smtClean="0">
                  <a:solidFill>
                    <a:schemeClr val="tx2"/>
                  </a:solidFill>
                </a:rPr>
                <a:t>I2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161720" y="5753051"/>
            <a:ext cx="483577" cy="483577"/>
            <a:chOff x="5284177" y="2901462"/>
            <a:chExt cx="483577" cy="483577"/>
          </a:xfrm>
        </p:grpSpPr>
        <p:sp>
          <p:nvSpPr>
            <p:cNvPr id="100" name="Flowchart: Connector 99"/>
            <p:cNvSpPr/>
            <p:nvPr/>
          </p:nvSpPr>
          <p:spPr>
            <a:xfrm>
              <a:off x="5284177" y="2901462"/>
              <a:ext cx="483577" cy="483577"/>
            </a:xfrm>
            <a:prstGeom prst="flowChartConnector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101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417145" y="3043707"/>
              <a:ext cx="289062" cy="253407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1400" b="1" dirty="0" smtClean="0">
                  <a:solidFill>
                    <a:schemeClr val="tx2"/>
                  </a:solidFill>
                </a:rPr>
                <a:t>I3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02" name="Straight Arrow Connector 101"/>
          <p:cNvCxnSpPr>
            <a:stCxn id="13" idx="6"/>
            <a:endCxn id="97" idx="2"/>
          </p:cNvCxnSpPr>
          <p:nvPr/>
        </p:nvCxnSpPr>
        <p:spPr>
          <a:xfrm>
            <a:off x="3285410" y="4722901"/>
            <a:ext cx="1444879" cy="442532"/>
          </a:xfrm>
          <a:prstGeom prst="straightConnector1">
            <a:avLst/>
          </a:prstGeom>
          <a:ln w="19050" cap="rnd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3" idx="6"/>
            <a:endCxn id="100" idx="1"/>
          </p:cNvCxnSpPr>
          <p:nvPr/>
        </p:nvCxnSpPr>
        <p:spPr>
          <a:xfrm>
            <a:off x="3285410" y="4722901"/>
            <a:ext cx="947128" cy="1100968"/>
          </a:xfrm>
          <a:prstGeom prst="straightConnector1">
            <a:avLst/>
          </a:prstGeom>
          <a:ln w="19050" cap="rnd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3922460" y="4740610"/>
            <a:ext cx="801949" cy="2534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1400" b="1" dirty="0" smtClean="0">
                <a:solidFill>
                  <a:schemeClr val="tx2"/>
                </a:solidFill>
              </a:rPr>
              <a:t>^</a:t>
            </a:r>
            <a:r>
              <a:rPr lang="en-US" sz="1100" b="1" dirty="0" smtClean="0">
                <a:solidFill>
                  <a:schemeClr val="accent6">
                    <a:lumMod val="10000"/>
                  </a:schemeClr>
                </a:solidFill>
              </a:rPr>
              <a:t>in</a:t>
            </a:r>
            <a:r>
              <a:rPr lang="en-US" sz="1100" dirty="0" smtClean="0">
                <a:solidFill>
                  <a:srgbClr val="0070C0"/>
                </a:solidFill>
              </a:rPr>
              <a:t>put-link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112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3978139" y="5402960"/>
            <a:ext cx="801949" cy="2534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1400" b="1" dirty="0" smtClean="0">
                <a:solidFill>
                  <a:schemeClr val="tx2"/>
                </a:solidFill>
              </a:rPr>
              <a:t>^</a:t>
            </a:r>
            <a:r>
              <a:rPr lang="en-US" sz="1100" b="1" dirty="0" smtClean="0">
                <a:solidFill>
                  <a:schemeClr val="accent6">
                    <a:lumMod val="10000"/>
                  </a:schemeClr>
                </a:solidFill>
              </a:rPr>
              <a:t>out</a:t>
            </a:r>
            <a:r>
              <a:rPr lang="en-US" sz="1100" dirty="0" smtClean="0">
                <a:solidFill>
                  <a:srgbClr val="0070C0"/>
                </a:solidFill>
              </a:rPr>
              <a:t>put-link</a:t>
            </a:r>
            <a:endParaRPr lang="en-US" sz="1100" dirty="0">
              <a:solidFill>
                <a:srgbClr val="0070C0"/>
              </a:solidFill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4229106" y="3367443"/>
            <a:ext cx="483577" cy="483577"/>
            <a:chOff x="5284177" y="2901462"/>
            <a:chExt cx="483577" cy="483577"/>
          </a:xfrm>
        </p:grpSpPr>
        <p:sp>
          <p:nvSpPr>
            <p:cNvPr id="118" name="Flowchart: Connector 117"/>
            <p:cNvSpPr/>
            <p:nvPr/>
          </p:nvSpPr>
          <p:spPr>
            <a:xfrm>
              <a:off x="5284177" y="2901462"/>
              <a:ext cx="483577" cy="483577"/>
            </a:xfrm>
            <a:prstGeom prst="flowChartConnector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119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417145" y="3043707"/>
              <a:ext cx="289062" cy="253407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1400" b="1" dirty="0" smtClean="0">
                  <a:solidFill>
                    <a:schemeClr val="tx2"/>
                  </a:solidFill>
                </a:rPr>
                <a:t>C2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0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3304065" y="3471585"/>
            <a:ext cx="801949" cy="2534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1400" b="1" dirty="0" smtClean="0">
                <a:solidFill>
                  <a:schemeClr val="tx2"/>
                </a:solidFill>
              </a:rPr>
              <a:t>^</a:t>
            </a:r>
            <a:r>
              <a:rPr lang="en-US" sz="1100" dirty="0" smtClean="0">
                <a:solidFill>
                  <a:srgbClr val="0070C0"/>
                </a:solidFill>
              </a:rPr>
              <a:t>command</a:t>
            </a:r>
            <a:endParaRPr lang="en-US" sz="1100" dirty="0">
              <a:solidFill>
                <a:srgbClr val="0070C0"/>
              </a:solidFill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4170490" y="3950666"/>
            <a:ext cx="483577" cy="483577"/>
            <a:chOff x="5284177" y="2901462"/>
            <a:chExt cx="483577" cy="483577"/>
          </a:xfrm>
        </p:grpSpPr>
        <p:sp>
          <p:nvSpPr>
            <p:cNvPr id="122" name="Flowchart: Connector 121"/>
            <p:cNvSpPr/>
            <p:nvPr/>
          </p:nvSpPr>
          <p:spPr>
            <a:xfrm>
              <a:off x="5284177" y="2901462"/>
              <a:ext cx="483577" cy="483577"/>
            </a:xfrm>
            <a:prstGeom prst="flowChartConnector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123" name="Content Placeholder 6">
              <a:extLst>
                <a:ext uri="{FF2B5EF4-FFF2-40B4-BE49-F238E27FC236}">
                  <a16:creationId xmlns="" xmlns:a16="http://schemas.microsoft.com/office/drawing/2014/main" id="{64C27EEE-69A2-4AD1-9F7A-149AE61376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417145" y="3043707"/>
              <a:ext cx="289062" cy="253407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lvl="0">
                <a:lnSpc>
                  <a:spcPct val="95000"/>
                </a:lnSpc>
                <a:spcBef>
                  <a:spcPts val="800"/>
                </a:spcBef>
                <a:spcAft>
                  <a:spcPts val="600"/>
                </a:spcAft>
                <a:defRPr/>
              </a:pPr>
              <a:r>
                <a:rPr lang="en-US" sz="1400" b="1" dirty="0" smtClean="0">
                  <a:solidFill>
                    <a:schemeClr val="tx2"/>
                  </a:solidFill>
                </a:rPr>
                <a:t>R3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4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3635245" y="3864310"/>
            <a:ext cx="526456" cy="2534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1400" b="1" dirty="0" smtClean="0">
                <a:solidFill>
                  <a:schemeClr val="tx2"/>
                </a:solidFill>
              </a:rPr>
              <a:t>^</a:t>
            </a:r>
            <a:r>
              <a:rPr lang="en-US" sz="1100" dirty="0" smtClean="0">
                <a:solidFill>
                  <a:srgbClr val="0070C0"/>
                </a:solidFill>
              </a:rPr>
              <a:t>result</a:t>
            </a:r>
            <a:endParaRPr lang="en-US" sz="1100" dirty="0">
              <a:solidFill>
                <a:srgbClr val="0070C0"/>
              </a:solidFill>
            </a:endParaRPr>
          </a:p>
        </p:txBody>
      </p:sp>
      <p:cxnSp>
        <p:nvCxnSpPr>
          <p:cNvPr id="127" name="Straight Arrow Connector 126"/>
          <p:cNvCxnSpPr>
            <a:stCxn id="20" idx="7"/>
            <a:endCxn id="118" idx="2"/>
          </p:cNvCxnSpPr>
          <p:nvPr/>
        </p:nvCxnSpPr>
        <p:spPr>
          <a:xfrm flipV="1">
            <a:off x="3308375" y="3609232"/>
            <a:ext cx="920731" cy="245177"/>
          </a:xfrm>
          <a:prstGeom prst="straightConnector1">
            <a:avLst/>
          </a:prstGeom>
          <a:ln w="19050" cap="rnd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0" idx="6"/>
            <a:endCxn id="122" idx="2"/>
          </p:cNvCxnSpPr>
          <p:nvPr/>
        </p:nvCxnSpPr>
        <p:spPr>
          <a:xfrm>
            <a:off x="3379193" y="4025380"/>
            <a:ext cx="791297" cy="167075"/>
          </a:xfrm>
          <a:prstGeom prst="straightConnector1">
            <a:avLst/>
          </a:prstGeom>
          <a:ln w="19050" cap="rnd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0988" y="1978268"/>
            <a:ext cx="5523890" cy="2356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299817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380BF908-D337-4124-B475-D825EF7C7711}"/>
              </a:ext>
            </a:extLst>
          </p:cNvPr>
          <p:cNvSpPr txBox="1">
            <a:spLocks/>
          </p:cNvSpPr>
          <p:nvPr/>
        </p:nvSpPr>
        <p:spPr bwMode="gray">
          <a:xfrm>
            <a:off x="495300" y="410546"/>
            <a:ext cx="8132885" cy="6635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Tutorial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Space Navigation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55565A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4289" y="1965570"/>
            <a:ext cx="7605713" cy="208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5214923" y="1557806"/>
            <a:ext cx="3471877" cy="3355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2000" dirty="0" smtClean="0">
                <a:solidFill>
                  <a:schemeClr val="accent6">
                    <a:lumMod val="10000"/>
                  </a:schemeClr>
                </a:solidFill>
              </a:rPr>
              <a:t>POC</a:t>
            </a:r>
            <a:r>
              <a:rPr lang="en-US" sz="2000" dirty="0" smtClean="0">
                <a:solidFill>
                  <a:srgbClr val="0070C0"/>
                </a:solidFill>
              </a:rPr>
              <a:t> Problem Space </a:t>
            </a:r>
            <a:r>
              <a:rPr lang="en-US" sz="2000" u="sng" dirty="0" smtClean="0">
                <a:solidFill>
                  <a:schemeClr val="accent6">
                    <a:lumMod val="10000"/>
                  </a:schemeClr>
                </a:solidFill>
              </a:rPr>
              <a:t>Design </a:t>
            </a:r>
            <a:endParaRPr lang="en-US" sz="2000" u="sng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4699108" y="4066545"/>
            <a:ext cx="4805376" cy="1120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defRPr/>
            </a:pPr>
            <a:r>
              <a:rPr lang="en-US" sz="1200" b="1" dirty="0" smtClean="0">
                <a:solidFill>
                  <a:srgbClr val="0070C0"/>
                </a:solidFill>
              </a:rPr>
              <a:t>“ONC” is the Vehicle for creating </a:t>
            </a:r>
            <a:r>
              <a:rPr lang="en-US" sz="1200" b="1" dirty="0" err="1" smtClean="0">
                <a:solidFill>
                  <a:srgbClr val="0070C0"/>
                </a:solidFill>
              </a:rPr>
              <a:t>substates</a:t>
            </a:r>
            <a:r>
              <a:rPr lang="en-US" sz="1200" b="1" dirty="0" smtClean="0">
                <a:solidFill>
                  <a:srgbClr val="0070C0"/>
                </a:solidFill>
              </a:rPr>
              <a:t>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1200" dirty="0" smtClean="0">
                <a:solidFill>
                  <a:srgbClr val="0070C0"/>
                </a:solidFill>
              </a:rPr>
              <a:t> Proposals w/out a corresponding APPLY.</a:t>
            </a:r>
          </a:p>
          <a:p>
            <a:pPr>
              <a:defRPr/>
            </a:pPr>
            <a:endParaRPr lang="en-US" sz="1200" dirty="0" smtClean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sz="1200" b="1" dirty="0" smtClean="0">
                <a:solidFill>
                  <a:srgbClr val="0070C0"/>
                </a:solidFill>
              </a:rPr>
              <a:t>Impasse Resolution Vehicle:</a:t>
            </a:r>
            <a:r>
              <a:rPr lang="en-US" sz="1200" dirty="0" smtClean="0">
                <a:solidFill>
                  <a:srgbClr val="0070C0"/>
                </a:solidFill>
              </a:rPr>
              <a:t>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1200" dirty="0" smtClean="0">
                <a:solidFill>
                  <a:srgbClr val="0070C0"/>
                </a:solidFill>
              </a:rPr>
              <a:t> The return of the </a:t>
            </a:r>
            <a:r>
              <a:rPr lang="en-US" sz="1200" b="1" dirty="0" smtClean="0"/>
              <a:t>^problem-data </a:t>
            </a:r>
            <a:r>
              <a:rPr lang="en-US" sz="1200" dirty="0" smtClean="0">
                <a:solidFill>
                  <a:srgbClr val="0070C0"/>
                </a:solidFill>
              </a:rPr>
              <a:t>structure from the </a:t>
            </a:r>
            <a:r>
              <a:rPr lang="en-US" sz="1200" dirty="0" err="1" smtClean="0">
                <a:solidFill>
                  <a:srgbClr val="0070C0"/>
                </a:solidFill>
              </a:rPr>
              <a:t>Substate</a:t>
            </a:r>
            <a:r>
              <a:rPr lang="en-US" sz="1200" dirty="0" smtClean="0">
                <a:solidFill>
                  <a:srgbClr val="0070C0"/>
                </a:solidFill>
              </a:rPr>
              <a:t>.</a:t>
            </a:r>
          </a:p>
          <a:p>
            <a:pPr>
              <a:defRPr/>
            </a:pPr>
            <a:endParaRPr lang="en-US" sz="1200" dirty="0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sz="1200" dirty="0" smtClean="0">
              <a:solidFill>
                <a:srgbClr val="0070C0"/>
              </a:solidFill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281354" y="1959323"/>
            <a:ext cx="3349869" cy="1645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defRPr/>
            </a:pPr>
            <a:r>
              <a:rPr lang="en-US" sz="1600" b="1" dirty="0" smtClean="0">
                <a:solidFill>
                  <a:srgbClr val="0070C0"/>
                </a:solidFill>
              </a:rPr>
              <a:t>Order of Processing</a:t>
            </a:r>
          </a:p>
          <a:p>
            <a:pPr lvl="0">
              <a:defRPr/>
            </a:pPr>
            <a:endParaRPr lang="en-US" sz="1200" dirty="0" smtClean="0"/>
          </a:p>
          <a:p>
            <a:pPr marL="228600" lvl="0" indent="-228600">
              <a:buFont typeface="+mj-lt"/>
              <a:buAutoNum type="arabicPeriod"/>
              <a:defRPr/>
            </a:pPr>
            <a:r>
              <a:rPr lang="en-US" sz="1200" b="1" dirty="0" smtClean="0"/>
              <a:t>Initialize</a:t>
            </a:r>
            <a:r>
              <a:rPr lang="en-US" sz="1200" dirty="0" smtClean="0"/>
              <a:t> Problem Space</a:t>
            </a:r>
          </a:p>
          <a:p>
            <a:pPr marL="228600" lvl="0" indent="-228600">
              <a:buFont typeface="+mj-lt"/>
              <a:buAutoNum type="arabicPeriod"/>
              <a:defRPr/>
            </a:pPr>
            <a:r>
              <a:rPr lang="en-US" sz="1200" b="1" dirty="0" smtClean="0"/>
              <a:t>Collect Problems</a:t>
            </a:r>
          </a:p>
          <a:p>
            <a:pPr marL="685800" lvl="1" indent="-228600">
              <a:buFont typeface="+mj-lt"/>
              <a:buAutoNum type="alphaLcParenR"/>
              <a:defRPr/>
            </a:pPr>
            <a:r>
              <a:rPr lang="en-US" sz="1200" dirty="0" err="1" smtClean="0"/>
              <a:t>SubSpace</a:t>
            </a:r>
            <a:r>
              <a:rPr lang="en-US" sz="1200" dirty="0" smtClean="0"/>
              <a:t>: </a:t>
            </a:r>
            <a:r>
              <a:rPr lang="en-US" sz="1200" b="1" dirty="0" smtClean="0"/>
              <a:t>Identify Omaha Problems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200" b="1" dirty="0" smtClean="0"/>
              <a:t>Address Problem</a:t>
            </a:r>
          </a:p>
          <a:p>
            <a:pPr marL="685800" lvl="1" indent="-228600">
              <a:buFont typeface="+mj-lt"/>
              <a:buAutoNum type="alphaLcParenR"/>
              <a:defRPr/>
            </a:pPr>
            <a:r>
              <a:rPr lang="en-US" sz="1200" dirty="0" err="1" smtClean="0"/>
              <a:t>SubSpace</a:t>
            </a:r>
            <a:r>
              <a:rPr lang="en-US" sz="1200" dirty="0" smtClean="0"/>
              <a:t>: </a:t>
            </a:r>
            <a:r>
              <a:rPr lang="en-US" sz="1200" b="1" dirty="0" smtClean="0"/>
              <a:t>Return Interventions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200" b="1" dirty="0" smtClean="0"/>
              <a:t>Output Care Plan</a:t>
            </a:r>
          </a:p>
          <a:p>
            <a:pPr marL="685800" lvl="1" indent="-228600">
              <a:defRPr/>
            </a:pPr>
            <a:endParaRPr lang="en-US" sz="1200" dirty="0" smtClean="0"/>
          </a:p>
          <a:p>
            <a:pPr>
              <a:defRPr/>
            </a:pPr>
            <a:endParaRPr lang="en-US" sz="1200" dirty="0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sz="1200" dirty="0" smtClean="0">
              <a:solidFill>
                <a:srgbClr val="0070C0"/>
              </a:solidFill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502246" y="1109401"/>
            <a:ext cx="3691685" cy="3355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2000" b="1" dirty="0" smtClean="0">
                <a:solidFill>
                  <a:srgbClr val="0070C0"/>
                </a:solidFill>
              </a:rPr>
              <a:t>POC Problem Space Example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99817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380BF908-D337-4124-B475-D825EF7C7711}"/>
              </a:ext>
            </a:extLst>
          </p:cNvPr>
          <p:cNvSpPr txBox="1">
            <a:spLocks/>
          </p:cNvSpPr>
          <p:nvPr/>
        </p:nvSpPr>
        <p:spPr bwMode="gray">
          <a:xfrm>
            <a:off x="495300" y="410546"/>
            <a:ext cx="8132885" cy="6635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Tutorial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Space Navigation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55565A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64930" y="1934307"/>
            <a:ext cx="2145324" cy="156503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4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502246" y="1109401"/>
            <a:ext cx="3691685" cy="3355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2000" b="1" dirty="0" smtClean="0">
                <a:solidFill>
                  <a:srgbClr val="0070C0"/>
                </a:solidFill>
              </a:rPr>
              <a:t>POC Problem Space Example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1082537" y="1680901"/>
            <a:ext cx="1458440" cy="2182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1200" b="1" dirty="0" smtClean="0">
                <a:solidFill>
                  <a:schemeClr val="tx2"/>
                </a:solidFill>
              </a:rPr>
              <a:t>TS: </a:t>
            </a:r>
            <a:r>
              <a:rPr lang="en-US" sz="1200" dirty="0" smtClean="0">
                <a:solidFill>
                  <a:schemeClr val="tx2"/>
                </a:solidFill>
              </a:rPr>
              <a:t>make-</a:t>
            </a:r>
            <a:r>
              <a:rPr lang="en-US" sz="1200" dirty="0" err="1" smtClean="0">
                <a:solidFill>
                  <a:schemeClr val="tx2"/>
                </a:solidFill>
              </a:rPr>
              <a:t>careplan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3494562" y="1833302"/>
            <a:ext cx="1569808" cy="5230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defRPr/>
            </a:pPr>
            <a:r>
              <a:rPr lang="en-US" sz="1200" b="1" dirty="0" smtClean="0">
                <a:solidFill>
                  <a:schemeClr val="tx2"/>
                </a:solidFill>
              </a:rPr>
              <a:t>O</a:t>
            </a:r>
            <a:r>
              <a:rPr lang="en-US" sz="1200" dirty="0" smtClean="0">
                <a:solidFill>
                  <a:schemeClr val="tx2"/>
                </a:solidFill>
              </a:rPr>
              <a:t>: collect-problems</a:t>
            </a:r>
          </a:p>
          <a:p>
            <a:pPr lvl="0">
              <a:defRPr/>
            </a:pPr>
            <a:r>
              <a:rPr lang="en-US" sz="1200" dirty="0" smtClean="0">
                <a:solidFill>
                  <a:schemeClr val="accent6">
                    <a:lumMod val="10000"/>
                  </a:schemeClr>
                </a:solidFill>
              </a:rPr>
              <a:t>Re: </a:t>
            </a:r>
            <a:r>
              <a:rPr lang="en-US" sz="2000" b="1" dirty="0" smtClean="0">
                <a:solidFill>
                  <a:srgbClr val="FF0000"/>
                </a:solidFill>
              </a:rPr>
              <a:t>-</a:t>
            </a:r>
            <a:r>
              <a:rPr lang="en-US" sz="2000" b="1" dirty="0" smtClean="0"/>
              <a:t>^</a:t>
            </a:r>
            <a:r>
              <a:rPr lang="en-US" sz="1200" dirty="0" smtClean="0"/>
              <a:t>problem-data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36630" y="2382716"/>
            <a:ext cx="2602524" cy="35169"/>
          </a:xfrm>
          <a:prstGeom prst="straightConnector1">
            <a:avLst/>
          </a:prstGeom>
          <a:ln w="19050" cap="rnd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6176215" y="1736587"/>
            <a:ext cx="1473092" cy="2182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1200" b="1" dirty="0" smtClean="0">
                <a:solidFill>
                  <a:schemeClr val="tx2"/>
                </a:solidFill>
              </a:rPr>
              <a:t>SS: </a:t>
            </a:r>
            <a:r>
              <a:rPr lang="en-US" sz="1200" dirty="0" smtClean="0">
                <a:solidFill>
                  <a:schemeClr val="tx2"/>
                </a:solidFill>
              </a:rPr>
              <a:t>collect-problems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5730739" y="2486846"/>
            <a:ext cx="1980115" cy="2182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1200" b="1" dirty="0" smtClean="0">
                <a:solidFill>
                  <a:schemeClr val="tx2"/>
                </a:solidFill>
              </a:rPr>
              <a:t>AP: </a:t>
            </a:r>
            <a:r>
              <a:rPr lang="en-US" sz="1200" dirty="0" smtClean="0">
                <a:solidFill>
                  <a:schemeClr val="tx2"/>
                </a:solidFill>
              </a:rPr>
              <a:t>identify-</a:t>
            </a:r>
            <a:r>
              <a:rPr lang="en-US" sz="1200" dirty="0" err="1" smtClean="0">
                <a:solidFill>
                  <a:schemeClr val="tx2"/>
                </a:solidFill>
              </a:rPr>
              <a:t>omaha</a:t>
            </a:r>
            <a:r>
              <a:rPr lang="en-US" sz="1200" dirty="0" smtClean="0">
                <a:solidFill>
                  <a:schemeClr val="tx2"/>
                </a:solidFill>
              </a:rPr>
              <a:t>-problems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90729" y="2714563"/>
            <a:ext cx="1486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R: </a:t>
            </a:r>
            <a:r>
              <a:rPr lang="en-US" sz="1400" b="1" dirty="0" smtClean="0">
                <a:solidFill>
                  <a:srgbClr val="FF0000"/>
                </a:solidFill>
              </a:rPr>
              <a:t>+</a:t>
            </a:r>
            <a:r>
              <a:rPr lang="en-US" sz="1200" b="1" dirty="0" smtClean="0"/>
              <a:t>^</a:t>
            </a:r>
            <a:r>
              <a:rPr lang="en-US" sz="1200" dirty="0" smtClean="0"/>
              <a:t>problem-data</a:t>
            </a:r>
            <a:endParaRPr lang="en-US" sz="12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875087" y="3103685"/>
            <a:ext cx="2655275" cy="52753"/>
          </a:xfrm>
          <a:prstGeom prst="straightConnector1">
            <a:avLst/>
          </a:prstGeom>
          <a:ln w="19050" cap="rnd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3339232" y="2557203"/>
            <a:ext cx="1540499" cy="3882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en-US" sz="1200" b="1" dirty="0" smtClean="0">
                <a:solidFill>
                  <a:srgbClr val="0070C0"/>
                </a:solidFill>
              </a:rPr>
              <a:t>Create SS </a:t>
            </a:r>
            <a:r>
              <a:rPr lang="en-US" sz="1200" b="1" dirty="0" smtClean="0">
                <a:solidFill>
                  <a:srgbClr val="FF0000"/>
                </a:solidFill>
              </a:rPr>
              <a:t>=&gt;</a:t>
            </a:r>
          </a:p>
          <a:p>
            <a:pPr lvl="0" algn="ctr">
              <a:lnSpc>
                <a:spcPct val="95000"/>
              </a:lnSpc>
              <a:defRPr/>
            </a:pPr>
            <a:r>
              <a:rPr lang="en-US" sz="1200" b="1" dirty="0" smtClean="0">
                <a:solidFill>
                  <a:srgbClr val="FF0000"/>
                </a:solidFill>
              </a:rPr>
              <a:t>&lt;=</a:t>
            </a:r>
            <a:r>
              <a:rPr lang="en-US" sz="1200" b="1" dirty="0" smtClean="0">
                <a:solidFill>
                  <a:srgbClr val="0070C0"/>
                </a:solidFill>
              </a:rPr>
              <a:t> Return from SS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533292" y="1998784"/>
            <a:ext cx="2634761" cy="156503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36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6328617" y="4087065"/>
            <a:ext cx="1628422" cy="2182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1200" b="1" dirty="0" smtClean="0">
                <a:solidFill>
                  <a:schemeClr val="tx2"/>
                </a:solidFill>
              </a:rPr>
              <a:t>SS: </a:t>
            </a:r>
            <a:r>
              <a:rPr lang="en-US" sz="1200" dirty="0" smtClean="0">
                <a:solidFill>
                  <a:schemeClr val="tx2"/>
                </a:solidFill>
              </a:rPr>
              <a:t>address-problems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606562" y="4366846"/>
            <a:ext cx="2957145" cy="156503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118946" y="3516923"/>
            <a:ext cx="3464169" cy="1037492"/>
          </a:xfrm>
          <a:prstGeom prst="straightConnector1">
            <a:avLst/>
          </a:prstGeom>
          <a:ln w="19050" cap="rnd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1099038" y="3525715"/>
            <a:ext cx="4513386" cy="2051539"/>
          </a:xfrm>
          <a:prstGeom prst="straightConnector1">
            <a:avLst/>
          </a:prstGeom>
          <a:ln w="19050" cap="rnd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3655755" y="3524356"/>
            <a:ext cx="1997700" cy="5230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defRPr/>
            </a:pPr>
            <a:r>
              <a:rPr lang="en-US" sz="1200" b="1" dirty="0" smtClean="0">
                <a:solidFill>
                  <a:schemeClr val="tx2"/>
                </a:solidFill>
              </a:rPr>
              <a:t>O</a:t>
            </a:r>
            <a:r>
              <a:rPr lang="en-US" sz="1200" dirty="0" smtClean="0">
                <a:solidFill>
                  <a:schemeClr val="tx2"/>
                </a:solidFill>
              </a:rPr>
              <a:t>: address-problems</a:t>
            </a:r>
          </a:p>
          <a:p>
            <a:pPr lvl="0">
              <a:defRPr/>
            </a:pPr>
            <a:r>
              <a:rPr lang="en-US" sz="1200" dirty="0" smtClean="0">
                <a:solidFill>
                  <a:schemeClr val="accent6">
                    <a:lumMod val="10000"/>
                  </a:schemeClr>
                </a:solidFill>
              </a:rPr>
              <a:t>Re: </a:t>
            </a:r>
            <a:r>
              <a:rPr lang="en-US" sz="2000" b="1" dirty="0" smtClean="0">
                <a:solidFill>
                  <a:srgbClr val="FF0000"/>
                </a:solidFill>
              </a:rPr>
              <a:t>-</a:t>
            </a:r>
            <a:r>
              <a:rPr lang="en-US" sz="2000" b="1" dirty="0" smtClean="0"/>
              <a:t>^</a:t>
            </a:r>
            <a:r>
              <a:rPr lang="en-US" sz="1200" dirty="0" smtClean="0"/>
              <a:t>intervention-portfolio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4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3922455" y="4520818"/>
            <a:ext cx="1540499" cy="3882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en-US" sz="1200" b="1" dirty="0" smtClean="0">
                <a:solidFill>
                  <a:srgbClr val="0070C0"/>
                </a:solidFill>
              </a:rPr>
              <a:t>Create SS </a:t>
            </a:r>
            <a:r>
              <a:rPr lang="en-US" sz="1200" b="1" dirty="0" smtClean="0">
                <a:solidFill>
                  <a:srgbClr val="FF0000"/>
                </a:solidFill>
              </a:rPr>
              <a:t>=&gt;</a:t>
            </a:r>
          </a:p>
          <a:p>
            <a:pPr lvl="0" algn="ctr">
              <a:lnSpc>
                <a:spcPct val="95000"/>
              </a:lnSpc>
              <a:defRPr/>
            </a:pPr>
            <a:r>
              <a:rPr lang="en-US" sz="1200" b="1" dirty="0" smtClean="0">
                <a:solidFill>
                  <a:srgbClr val="FF0000"/>
                </a:solidFill>
              </a:rPr>
              <a:t>&lt;=</a:t>
            </a:r>
            <a:r>
              <a:rPr lang="en-US" sz="1200" b="1" dirty="0" smtClean="0">
                <a:solidFill>
                  <a:srgbClr val="0070C0"/>
                </a:solidFill>
              </a:rPr>
              <a:t> Return from SS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45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5979855" y="4793362"/>
            <a:ext cx="1739791" cy="2182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1200" b="1" dirty="0" smtClean="0">
                <a:solidFill>
                  <a:schemeClr val="tx2"/>
                </a:solidFill>
              </a:rPr>
              <a:t>AP: </a:t>
            </a:r>
            <a:r>
              <a:rPr lang="en-US" sz="1200" dirty="0" smtClean="0"/>
              <a:t>return-interventions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6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6384301" y="5092317"/>
            <a:ext cx="1997700" cy="3852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defRPr/>
            </a:pPr>
            <a:r>
              <a:rPr lang="en-US" sz="1200" dirty="0" smtClean="0">
                <a:solidFill>
                  <a:schemeClr val="accent6">
                    <a:lumMod val="10000"/>
                  </a:schemeClr>
                </a:solidFill>
              </a:rPr>
              <a:t>R: </a:t>
            </a:r>
            <a:r>
              <a:rPr lang="en-US" sz="2000" b="1" dirty="0" smtClean="0">
                <a:solidFill>
                  <a:srgbClr val="FF0000"/>
                </a:solidFill>
              </a:rPr>
              <a:t>+</a:t>
            </a:r>
            <a:r>
              <a:rPr lang="en-US" sz="2000" b="1" dirty="0" smtClean="0"/>
              <a:t>^</a:t>
            </a:r>
            <a:r>
              <a:rPr lang="en-US" sz="1200" dirty="0" smtClean="0"/>
              <a:t>intervention-portfolio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7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1387337" y="2548410"/>
            <a:ext cx="960208" cy="2182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1200" b="1" dirty="0" smtClean="0">
                <a:solidFill>
                  <a:schemeClr val="tx2"/>
                </a:solidFill>
              </a:rPr>
              <a:t>Misc WMEs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99817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380BF908-D337-4124-B475-D825EF7C7711}"/>
              </a:ext>
            </a:extLst>
          </p:cNvPr>
          <p:cNvSpPr txBox="1">
            <a:spLocks/>
          </p:cNvSpPr>
          <p:nvPr/>
        </p:nvSpPr>
        <p:spPr bwMode="gray">
          <a:xfrm>
            <a:off x="495300" y="410546"/>
            <a:ext cx="8132885" cy="6635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Tutorial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Semantic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Memory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55565A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7577" y="1131280"/>
            <a:ext cx="581025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5839176" y="3764680"/>
            <a:ext cx="1942014" cy="10886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sz="1600" dirty="0" smtClean="0">
                <a:solidFill>
                  <a:srgbClr val="0070C0"/>
                </a:solidFill>
              </a:rPr>
              <a:t>Notice the </a:t>
            </a:r>
            <a:r>
              <a:rPr lang="en-US" sz="1600" dirty="0" smtClean="0">
                <a:solidFill>
                  <a:srgbClr val="FF0000"/>
                </a:solidFill>
              </a:rPr>
              <a:t>ORDER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</a:p>
          <a:p>
            <a:pPr lvl="0">
              <a:lnSpc>
                <a:spcPct val="95000"/>
              </a:lnSpc>
              <a:defRPr/>
            </a:pPr>
            <a:r>
              <a:rPr lang="en-US" sz="1600" dirty="0" smtClean="0">
                <a:solidFill>
                  <a:srgbClr val="0070C0"/>
                </a:solidFill>
              </a:rPr>
              <a:t>of execution and how that is controlled by the </a:t>
            </a:r>
            <a:r>
              <a:rPr lang="en-US" sz="1600" dirty="0" smtClean="0">
                <a:solidFill>
                  <a:srgbClr val="FF0000"/>
                </a:solidFill>
              </a:rPr>
              <a:t>ONC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i="1" dirty="0" smtClean="0">
                <a:solidFill>
                  <a:schemeClr val="accent6">
                    <a:lumMod val="10000"/>
                  </a:schemeClr>
                </a:solidFill>
              </a:rPr>
              <a:t>technique</a:t>
            </a:r>
            <a:r>
              <a:rPr lang="en-US" sz="1600" dirty="0" smtClean="0">
                <a:solidFill>
                  <a:srgbClr val="0070C0"/>
                </a:solidFill>
              </a:rPr>
              <a:t>. </a:t>
            </a:r>
            <a:endParaRPr lang="en-US" sz="1600" u="sng" dirty="0">
              <a:solidFill>
                <a:srgbClr val="0070C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4730268" y="2189284"/>
            <a:ext cx="967154" cy="4088424"/>
          </a:xfrm>
          <a:prstGeom prst="rightBrac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99817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380BF908-D337-4124-B475-D825EF7C7711}"/>
              </a:ext>
            </a:extLst>
          </p:cNvPr>
          <p:cNvSpPr txBox="1">
            <a:spLocks/>
          </p:cNvSpPr>
          <p:nvPr/>
        </p:nvSpPr>
        <p:spPr bwMode="gray">
          <a:xfrm>
            <a:off x="495300" y="410546"/>
            <a:ext cx="8132885" cy="6635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Tutorial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Semantic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Memory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55565A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="" xmlns:a16="http://schemas.microsoft.com/office/drawing/2014/main" id="{64C27EEE-69A2-4AD1-9F7A-149AE61376AF}"/>
              </a:ext>
            </a:extLst>
          </p:cNvPr>
          <p:cNvSpPr txBox="1">
            <a:spLocks/>
          </p:cNvSpPr>
          <p:nvPr/>
        </p:nvSpPr>
        <p:spPr bwMode="gray">
          <a:xfrm>
            <a:off x="1523355" y="2796413"/>
            <a:ext cx="8895529" cy="16788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algn="ctr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defRPr/>
            </a:pPr>
            <a:r>
              <a:rPr lang="en-US" sz="4800" b="1" dirty="0" smtClean="0">
                <a:solidFill>
                  <a:schemeClr val="tx2"/>
                </a:solidFill>
              </a:rPr>
              <a:t>Example to learn </a:t>
            </a:r>
            <a:r>
              <a:rPr lang="en-US" sz="4800" b="1" dirty="0" smtClean="0">
                <a:solidFill>
                  <a:srgbClr val="0070C0"/>
                </a:solidFill>
              </a:rPr>
              <a:t>SOAR</a:t>
            </a:r>
            <a:r>
              <a:rPr lang="en-US" sz="4800" b="1" dirty="0" smtClean="0">
                <a:solidFill>
                  <a:schemeClr val="tx2"/>
                </a:solidFill>
              </a:rPr>
              <a:t> Semantic Memory.</a:t>
            </a:r>
            <a:endParaRPr lang="en-US" sz="4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99817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380BF908-D337-4124-B475-D825EF7C7711}"/>
              </a:ext>
            </a:extLst>
          </p:cNvPr>
          <p:cNvSpPr txBox="1">
            <a:spLocks/>
          </p:cNvSpPr>
          <p:nvPr/>
        </p:nvSpPr>
        <p:spPr bwMode="gray">
          <a:xfrm>
            <a:off x="495300" y="410546"/>
            <a:ext cx="8132885" cy="6635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Tutorial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Space and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SubGoals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55565A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3060" y="1156119"/>
            <a:ext cx="78368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Metacognition</a:t>
            </a:r>
            <a:r>
              <a:rPr lang="en-US" dirty="0" smtClean="0"/>
              <a:t> involves </a:t>
            </a:r>
            <a:r>
              <a:rPr lang="en-US" i="1" dirty="0" smtClean="0"/>
              <a:t>“stepping back” and have a separate </a:t>
            </a:r>
            <a:r>
              <a:rPr lang="en-US" i="1" u="sng" dirty="0" smtClean="0"/>
              <a:t>state</a:t>
            </a:r>
            <a:r>
              <a:rPr lang="en-US" i="1" dirty="0" smtClean="0"/>
              <a:t> from </a:t>
            </a:r>
            <a:r>
              <a:rPr lang="en-US" dirty="0" smtClean="0"/>
              <a:t>which to reason (without disrupting original reasoning)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0114" y="2006631"/>
            <a:ext cx="82413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An </a:t>
            </a:r>
            <a:r>
              <a:rPr lang="en-US" sz="1600" i="1" dirty="0" smtClean="0">
                <a:solidFill>
                  <a:srgbClr val="FF0000"/>
                </a:solidFill>
              </a:rPr>
              <a:t>impasse</a:t>
            </a:r>
            <a:r>
              <a:rPr lang="en-US" sz="1600" i="1" dirty="0" smtClean="0"/>
              <a:t> arises if there is insufficient/conflicting </a:t>
            </a:r>
            <a:r>
              <a:rPr lang="en-US" sz="1600" dirty="0" smtClean="0"/>
              <a:t>procedural knowledge to </a:t>
            </a:r>
            <a:r>
              <a:rPr lang="en-US" sz="1600" b="1" dirty="0" smtClean="0"/>
              <a:t>select</a:t>
            </a:r>
            <a:r>
              <a:rPr lang="en-US" sz="1600" dirty="0" smtClean="0"/>
              <a:t> an operator</a:t>
            </a:r>
          </a:p>
          <a:p>
            <a:endParaRPr lang="en-US" sz="800" dirty="0" smtClean="0"/>
          </a:p>
          <a:p>
            <a:r>
              <a:rPr lang="en-US" sz="1600" dirty="0" smtClean="0"/>
              <a:t>• when </a:t>
            </a:r>
            <a:r>
              <a:rPr lang="en-US" sz="1600" b="1" dirty="0" smtClean="0"/>
              <a:t>no operator </a:t>
            </a:r>
            <a:r>
              <a:rPr lang="en-US" sz="1600" dirty="0" smtClean="0"/>
              <a:t>is proposed.</a:t>
            </a:r>
          </a:p>
          <a:p>
            <a:pPr lvl="1"/>
            <a:r>
              <a:rPr lang="en-US" sz="1600" dirty="0" smtClean="0"/>
              <a:t>– </a:t>
            </a:r>
            <a:r>
              <a:rPr lang="en-US" sz="1600" b="1" dirty="0" smtClean="0">
                <a:solidFill>
                  <a:srgbClr val="0070C0"/>
                </a:solidFill>
              </a:rPr>
              <a:t>[state no‐change]</a:t>
            </a:r>
          </a:p>
          <a:p>
            <a:endParaRPr lang="en-US" sz="800" dirty="0" smtClean="0"/>
          </a:p>
          <a:p>
            <a:r>
              <a:rPr lang="en-US" sz="1600" dirty="0" smtClean="0"/>
              <a:t>• when multiple operators are proposed by </a:t>
            </a:r>
            <a:r>
              <a:rPr lang="en-US" sz="1600" b="1" dirty="0" smtClean="0"/>
              <a:t>insufficient preferences </a:t>
            </a:r>
            <a:r>
              <a:rPr lang="en-US" sz="1600" dirty="0" smtClean="0"/>
              <a:t>to select between them?</a:t>
            </a:r>
          </a:p>
          <a:p>
            <a:pPr lvl="1"/>
            <a:r>
              <a:rPr lang="en-US" sz="1600" dirty="0" smtClean="0"/>
              <a:t>– </a:t>
            </a:r>
            <a:r>
              <a:rPr lang="en-US" sz="1600" b="1" dirty="0" smtClean="0">
                <a:solidFill>
                  <a:srgbClr val="0070C0"/>
                </a:solidFill>
              </a:rPr>
              <a:t>[operator tie]</a:t>
            </a:r>
          </a:p>
          <a:p>
            <a:endParaRPr lang="en-US" sz="800" dirty="0" smtClean="0"/>
          </a:p>
          <a:p>
            <a:r>
              <a:rPr lang="en-US" sz="1600" dirty="0" smtClean="0"/>
              <a:t>• when an operator is selected, but it can’t be </a:t>
            </a:r>
            <a:r>
              <a:rPr lang="en-US" sz="1600" b="1" dirty="0" smtClean="0"/>
              <a:t>applied</a:t>
            </a:r>
            <a:r>
              <a:rPr lang="en-US" sz="1600" dirty="0" smtClean="0"/>
              <a:t> by a single rule?</a:t>
            </a:r>
          </a:p>
          <a:p>
            <a:pPr lvl="1"/>
            <a:r>
              <a:rPr lang="en-US" sz="1600" dirty="0" smtClean="0"/>
              <a:t>– </a:t>
            </a:r>
            <a:r>
              <a:rPr lang="en-US" sz="1600" b="1" dirty="0" smtClean="0">
                <a:solidFill>
                  <a:srgbClr val="0070C0"/>
                </a:solidFill>
              </a:rPr>
              <a:t>[operator no‐change]</a:t>
            </a:r>
          </a:p>
          <a:p>
            <a:endParaRPr lang="en-US" sz="800" dirty="0" smtClean="0"/>
          </a:p>
          <a:p>
            <a:r>
              <a:rPr lang="en-US" sz="1600" dirty="0" smtClean="0"/>
              <a:t>• when multiple operators are proposed, but the preferences conflict.</a:t>
            </a:r>
          </a:p>
          <a:p>
            <a:pPr lvl="1"/>
            <a:r>
              <a:rPr lang="en-US" sz="1600" dirty="0" smtClean="0"/>
              <a:t>– </a:t>
            </a:r>
            <a:r>
              <a:rPr lang="en-US" sz="1600" b="1" dirty="0" smtClean="0">
                <a:solidFill>
                  <a:srgbClr val="0070C0"/>
                </a:solidFill>
              </a:rPr>
              <a:t>[operator conflict]</a:t>
            </a:r>
          </a:p>
        </p:txBody>
      </p:sp>
      <p:sp>
        <p:nvSpPr>
          <p:cNvPr id="9" name="Rectangle 8"/>
          <p:cNvSpPr/>
          <p:nvPr/>
        </p:nvSpPr>
        <p:spPr>
          <a:xfrm>
            <a:off x="9026768" y="1329787"/>
            <a:ext cx="2667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Whenever an </a:t>
            </a:r>
            <a:r>
              <a:rPr lang="en-US" sz="1600" b="1" i="1" dirty="0" smtClean="0"/>
              <a:t>impasse</a:t>
            </a:r>
            <a:r>
              <a:rPr lang="en-US" sz="1600" dirty="0" smtClean="0"/>
              <a:t> arises, SPAR automatically creates a </a:t>
            </a:r>
            <a:r>
              <a:rPr lang="en-US" sz="1600" b="1" dirty="0" smtClean="0">
                <a:solidFill>
                  <a:srgbClr val="FF0000"/>
                </a:solidFill>
              </a:rPr>
              <a:t>new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(sub)state</a:t>
            </a:r>
            <a:r>
              <a:rPr lang="en-US" sz="1600" dirty="0" smtClean="0"/>
              <a:t>. 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0070C0"/>
                </a:solidFill>
              </a:rPr>
              <a:t>The purpose of this state </a:t>
            </a:r>
            <a:r>
              <a:rPr lang="en-US" sz="1600" dirty="0" smtClean="0"/>
              <a:t>is to provide a </a:t>
            </a:r>
            <a:r>
              <a:rPr lang="en-US" sz="1600" i="1" dirty="0" smtClean="0">
                <a:solidFill>
                  <a:srgbClr val="FF0000"/>
                </a:solidFill>
              </a:rPr>
              <a:t>context</a:t>
            </a:r>
            <a:r>
              <a:rPr lang="en-US" sz="1600" dirty="0" smtClean="0"/>
              <a:t> for </a:t>
            </a:r>
            <a:r>
              <a:rPr lang="en-US" sz="1600" b="1" i="1" dirty="0" smtClean="0"/>
              <a:t>selecting</a:t>
            </a:r>
            <a:r>
              <a:rPr lang="en-US" sz="1600" dirty="0" smtClean="0"/>
              <a:t> and </a:t>
            </a:r>
            <a:r>
              <a:rPr lang="en-US" sz="1600" b="1" i="1" dirty="0" smtClean="0"/>
              <a:t>applying</a:t>
            </a:r>
            <a:r>
              <a:rPr lang="en-US" sz="1600" dirty="0" smtClean="0"/>
              <a:t> </a:t>
            </a:r>
            <a:r>
              <a:rPr lang="en-US" sz="1600" u="sng" dirty="0" smtClean="0"/>
              <a:t>operators</a:t>
            </a:r>
            <a:r>
              <a:rPr lang="en-US" sz="1600" dirty="0" smtClean="0"/>
              <a:t> to resolve the impasse.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7514493" y="4105816"/>
            <a:ext cx="37484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Once a </a:t>
            </a:r>
            <a:r>
              <a:rPr lang="en-US" sz="1600" dirty="0" err="1" smtClean="0"/>
              <a:t>substate</a:t>
            </a:r>
            <a:r>
              <a:rPr lang="en-US" sz="1600" dirty="0" smtClean="0"/>
              <a:t> is created, </a:t>
            </a:r>
            <a:r>
              <a:rPr lang="en-US" sz="1600" u="sng" dirty="0" smtClean="0"/>
              <a:t>operators can be selected and applied just as they are in the original state</a:t>
            </a:r>
            <a:r>
              <a:rPr lang="en-US" sz="1600" dirty="0" smtClean="0"/>
              <a:t>. These operators can change the local state, but </a:t>
            </a:r>
            <a:r>
              <a:rPr lang="en-US" sz="1600" i="1" dirty="0" smtClean="0">
                <a:solidFill>
                  <a:srgbClr val="0070C0"/>
                </a:solidFill>
              </a:rPr>
              <a:t>they can also change the contents of original state (S1) </a:t>
            </a:r>
            <a:r>
              <a:rPr lang="en-US" sz="1600" dirty="0" smtClean="0"/>
              <a:t>by modifying the original state directly or indirectly. An impasse can also arise in the </a:t>
            </a:r>
            <a:r>
              <a:rPr lang="en-US" sz="1600" dirty="0" err="1" smtClean="0"/>
              <a:t>substate</a:t>
            </a:r>
            <a:r>
              <a:rPr lang="en-US" sz="1600" dirty="0" smtClean="0"/>
              <a:t>, which then leads to a </a:t>
            </a:r>
            <a:r>
              <a:rPr lang="en-US" sz="1600" b="1" i="1" dirty="0" smtClean="0">
                <a:solidFill>
                  <a:srgbClr val="FF0000"/>
                </a:solidFill>
              </a:rPr>
              <a:t>stack of states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99817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4946" y="2044143"/>
            <a:ext cx="43727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The processing in a </a:t>
            </a:r>
            <a:r>
              <a:rPr lang="en-US" sz="1400" dirty="0" err="1" smtClean="0"/>
              <a:t>substate</a:t>
            </a:r>
            <a:r>
              <a:rPr lang="en-US" sz="1400" dirty="0" smtClean="0"/>
              <a:t> can lead to the creation of structures that are part of the original state (the</a:t>
            </a:r>
          </a:p>
          <a:p>
            <a:r>
              <a:rPr lang="en-US" sz="1400" dirty="0" err="1" smtClean="0"/>
              <a:t>superstate</a:t>
            </a:r>
            <a:r>
              <a:rPr lang="en-US" sz="1400" dirty="0" smtClean="0"/>
              <a:t>). These are called </a:t>
            </a:r>
            <a:r>
              <a:rPr lang="en-US" sz="1400" i="1" dirty="0" smtClean="0"/>
              <a:t>results.</a:t>
            </a:r>
          </a:p>
          <a:p>
            <a:endParaRPr lang="en-US" sz="1400" i="1" dirty="0" smtClean="0"/>
          </a:p>
          <a:p>
            <a:r>
              <a:rPr lang="en-US" sz="1400" dirty="0" smtClean="0"/>
              <a:t>All of the states in working memory are “active” in that rules can fire for any level – it is </a:t>
            </a:r>
            <a:r>
              <a:rPr lang="en-US" sz="1400" b="1" dirty="0" smtClean="0">
                <a:solidFill>
                  <a:srgbClr val="FF0000"/>
                </a:solidFill>
              </a:rPr>
              <a:t>not</a:t>
            </a:r>
            <a:r>
              <a:rPr lang="en-US" sz="1400" dirty="0" smtClean="0"/>
              <a:t> the case that processing in the top state comes to a </a:t>
            </a:r>
            <a:r>
              <a:rPr lang="en-US" sz="1400" dirty="0" smtClean="0">
                <a:solidFill>
                  <a:srgbClr val="FF0000"/>
                </a:solidFill>
              </a:rPr>
              <a:t>halt</a:t>
            </a:r>
            <a:r>
              <a:rPr lang="en-US" sz="1400" dirty="0" smtClean="0"/>
              <a:t> </a:t>
            </a:r>
            <a:r>
              <a:rPr lang="en-US" sz="1400" i="1" dirty="0" smtClean="0"/>
              <a:t>while the processing goes on in the </a:t>
            </a:r>
            <a:r>
              <a:rPr lang="en-US" sz="1400" i="1" dirty="0" err="1" smtClean="0"/>
              <a:t>substate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r>
              <a:rPr lang="en-US" sz="1400" dirty="0" smtClean="0"/>
              <a:t>In fact, it is the ability of the processing in the original state to start up that </a:t>
            </a:r>
            <a:r>
              <a:rPr lang="en-US" sz="1400" u="sng" dirty="0" smtClean="0"/>
              <a:t>often</a:t>
            </a:r>
            <a:r>
              <a:rPr lang="en-US" sz="1400" dirty="0" smtClean="0"/>
              <a:t> resolves the impasse and leads to the termination of the </a:t>
            </a:r>
            <a:r>
              <a:rPr lang="en-US" sz="1400" dirty="0" err="1" smtClean="0"/>
              <a:t>subgoal</a:t>
            </a:r>
            <a:r>
              <a:rPr lang="en-US" sz="1400" dirty="0" smtClean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5662246" y="1687848"/>
            <a:ext cx="545123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Operator no-change </a:t>
            </a:r>
            <a:r>
              <a:rPr lang="en-US" sz="1400" dirty="0" smtClean="0"/>
              <a:t>impasses are resolved when the </a:t>
            </a:r>
            <a:r>
              <a:rPr lang="en-US" sz="1400" i="1" dirty="0" smtClean="0"/>
              <a:t>current operator is no longer preferred in the original state </a:t>
            </a:r>
            <a:r>
              <a:rPr lang="en-US" sz="1400" dirty="0" smtClean="0"/>
              <a:t>(S1 in the trace above). That can be because either the </a:t>
            </a:r>
            <a:r>
              <a:rPr lang="en-US" sz="1400" u="sng" dirty="0" smtClean="0"/>
              <a:t>proposal for the current operator is retracted</a:t>
            </a:r>
            <a:r>
              <a:rPr lang="en-US" sz="1400" dirty="0" smtClean="0"/>
              <a:t> (the rule creating the proposal no longer matches), or because of the </a:t>
            </a:r>
            <a:r>
              <a:rPr lang="en-US" sz="1400" u="sng" dirty="0" smtClean="0"/>
              <a:t>set of operator preferences changes so that another operator is preferred</a:t>
            </a:r>
            <a:r>
              <a:rPr lang="en-US" sz="1400" dirty="0" smtClean="0"/>
              <a:t>. </a:t>
            </a:r>
          </a:p>
          <a:p>
            <a:endParaRPr lang="en-US" sz="1400" dirty="0" smtClean="0"/>
          </a:p>
          <a:p>
            <a:r>
              <a:rPr lang="en-US" sz="1400" dirty="0" smtClean="0">
                <a:solidFill>
                  <a:srgbClr val="0070C0"/>
                </a:solidFill>
              </a:rPr>
              <a:t>State no-change </a:t>
            </a:r>
            <a:r>
              <a:rPr lang="en-US" sz="1400" dirty="0" smtClean="0"/>
              <a:t>impasses are resolved when an operator has been proposed (with an acceptable preference), so that </a:t>
            </a:r>
            <a:r>
              <a:rPr lang="en-US" sz="1400" u="sng" dirty="0" smtClean="0"/>
              <a:t>there is at least one candidate operator</a:t>
            </a:r>
            <a:r>
              <a:rPr lang="en-US" sz="1400" dirty="0" smtClean="0"/>
              <a:t>. </a:t>
            </a:r>
          </a:p>
          <a:p>
            <a:endParaRPr lang="en-US" sz="1400" dirty="0" smtClean="0"/>
          </a:p>
          <a:p>
            <a:r>
              <a:rPr lang="en-US" sz="1400" dirty="0" smtClean="0">
                <a:solidFill>
                  <a:srgbClr val="0070C0"/>
                </a:solidFill>
              </a:rPr>
              <a:t>Tie and Conflict </a:t>
            </a:r>
            <a:r>
              <a:rPr lang="en-US" sz="1400" dirty="0" smtClean="0"/>
              <a:t>impasses are resolved </a:t>
            </a:r>
            <a:r>
              <a:rPr lang="en-US" sz="1400" u="sng" dirty="0" smtClean="0"/>
              <a:t>when sufficient preferences have been created</a:t>
            </a:r>
            <a:r>
              <a:rPr lang="en-US" sz="1400" dirty="0" smtClean="0"/>
              <a:t> so that the decision procedure can </a:t>
            </a:r>
            <a:r>
              <a:rPr lang="en-US" sz="1400" i="1" dirty="0" smtClean="0"/>
              <a:t>select an operator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817076" y="5226876"/>
            <a:ext cx="82413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When the impasse is resolved, </a:t>
            </a:r>
            <a:r>
              <a:rPr lang="en-US" sz="1400" u="sng" dirty="0" smtClean="0"/>
              <a:t>the </a:t>
            </a:r>
            <a:r>
              <a:rPr lang="en-US" sz="1400" u="sng" dirty="0" err="1" smtClean="0"/>
              <a:t>substate</a:t>
            </a:r>
            <a:r>
              <a:rPr lang="en-US" sz="1400" u="sng" dirty="0" smtClean="0"/>
              <a:t> is automatically removed from working memory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70C0"/>
                </a:solidFill>
              </a:rPr>
              <a:t>– it has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served its purpose and is no longer needed</a:t>
            </a:r>
            <a:r>
              <a:rPr lang="en-US" sz="1400" dirty="0" smtClean="0"/>
              <a:t>. However, </a:t>
            </a:r>
            <a:r>
              <a:rPr lang="en-US" sz="1400" b="1" dirty="0" smtClean="0">
                <a:solidFill>
                  <a:srgbClr val="FF0000"/>
                </a:solidFill>
              </a:rPr>
              <a:t>all of the results that were created in the  </a:t>
            </a:r>
            <a:r>
              <a:rPr lang="en-US" sz="1400" b="1" dirty="0" err="1" smtClean="0">
                <a:solidFill>
                  <a:srgbClr val="FF0000"/>
                </a:solidFill>
              </a:rPr>
              <a:t>subgoal</a:t>
            </a:r>
            <a:r>
              <a:rPr lang="en-US" sz="1400" b="1" dirty="0" smtClean="0">
                <a:solidFill>
                  <a:srgbClr val="FF0000"/>
                </a:solidFill>
              </a:rPr>
              <a:t> can still persist</a:t>
            </a:r>
            <a:r>
              <a:rPr lang="en-US" sz="1400" dirty="0" smtClean="0"/>
              <a:t>. This is important because the </a:t>
            </a:r>
            <a:r>
              <a:rPr lang="en-US" sz="1400" b="1" i="1" dirty="0" smtClean="0"/>
              <a:t>results are changes to the </a:t>
            </a:r>
            <a:r>
              <a:rPr lang="en-US" sz="1400" b="1" i="1" dirty="0" err="1" smtClean="0"/>
              <a:t>superstate</a:t>
            </a:r>
            <a:r>
              <a:rPr lang="en-US" sz="1400" b="1" i="1" dirty="0" smtClean="0"/>
              <a:t> </a:t>
            </a:r>
            <a:r>
              <a:rPr lang="en-US" sz="1400" dirty="0" smtClean="0"/>
              <a:t>and are usually responsible for eliminating the impasse.</a:t>
            </a:r>
            <a:endParaRPr lang="en-US" sz="1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380BF908-D337-4124-B475-D825EF7C7711}"/>
              </a:ext>
            </a:extLst>
          </p:cNvPr>
          <p:cNvSpPr txBox="1">
            <a:spLocks/>
          </p:cNvSpPr>
          <p:nvPr/>
        </p:nvSpPr>
        <p:spPr bwMode="gray">
          <a:xfrm>
            <a:off x="495300" y="410546"/>
            <a:ext cx="8132885" cy="6635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Tutorial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Space and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SubGoals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55565A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99817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0377" y="158256"/>
            <a:ext cx="5210578" cy="6561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80BF908-D337-4124-B475-D825EF7C7711}"/>
              </a:ext>
            </a:extLst>
          </p:cNvPr>
          <p:cNvSpPr txBox="1">
            <a:spLocks/>
          </p:cNvSpPr>
          <p:nvPr/>
        </p:nvSpPr>
        <p:spPr bwMode="gray">
          <a:xfrm>
            <a:off x="337038" y="832577"/>
            <a:ext cx="4094285" cy="6635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Tutorial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Space and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SubGoals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55565A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723" y="1683577"/>
            <a:ext cx="324729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RESULTS:</a:t>
            </a:r>
          </a:p>
          <a:p>
            <a:endParaRPr lang="en-US" sz="800" dirty="0" smtClean="0"/>
          </a:p>
          <a:p>
            <a:r>
              <a:rPr lang="en-US" sz="1400" dirty="0" smtClean="0"/>
              <a:t>In order to resolve impasses, </a:t>
            </a:r>
            <a:r>
              <a:rPr lang="en-US" sz="1400" dirty="0" err="1" smtClean="0"/>
              <a:t>subgoals</a:t>
            </a:r>
            <a:r>
              <a:rPr lang="en-US" sz="1400" dirty="0" smtClean="0"/>
              <a:t> must generate </a:t>
            </a:r>
            <a:r>
              <a:rPr lang="en-US" sz="1400" b="1" dirty="0" smtClean="0">
                <a:solidFill>
                  <a:srgbClr val="FF0000"/>
                </a:solidFill>
              </a:rPr>
              <a:t>results</a:t>
            </a:r>
            <a:r>
              <a:rPr lang="en-US" sz="1400" dirty="0" smtClean="0"/>
              <a:t> </a:t>
            </a:r>
            <a:r>
              <a:rPr lang="en-US" sz="1400" i="1" dirty="0" smtClean="0"/>
              <a:t>that allow the problem solving at higher levels to proceed</a:t>
            </a:r>
            <a:r>
              <a:rPr lang="en-US" sz="1400" dirty="0" smtClean="0"/>
              <a:t>. The </a:t>
            </a:r>
            <a:r>
              <a:rPr lang="en-US" sz="1400" dirty="0" smtClean="0">
                <a:solidFill>
                  <a:srgbClr val="0070C0"/>
                </a:solidFill>
              </a:rPr>
              <a:t>results of a </a:t>
            </a:r>
            <a:r>
              <a:rPr lang="en-US" sz="1400" dirty="0" err="1" smtClean="0">
                <a:solidFill>
                  <a:srgbClr val="0070C0"/>
                </a:solidFill>
              </a:rPr>
              <a:t>subgoal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/>
              <a:t>are the </a:t>
            </a:r>
            <a:r>
              <a:rPr lang="en-US" sz="1400" u="sng" dirty="0" smtClean="0">
                <a:solidFill>
                  <a:srgbClr val="0070C0"/>
                </a:solidFill>
              </a:rPr>
              <a:t>working memory elements </a:t>
            </a:r>
            <a:r>
              <a:rPr lang="en-US" sz="1400" dirty="0" smtClean="0"/>
              <a:t>and </a:t>
            </a:r>
            <a:r>
              <a:rPr lang="en-US" sz="1400" u="sng" dirty="0" smtClean="0">
                <a:solidFill>
                  <a:srgbClr val="0070C0"/>
                </a:solidFill>
              </a:rPr>
              <a:t>preferences</a:t>
            </a:r>
            <a:r>
              <a:rPr lang="en-US" sz="1400" dirty="0" smtClean="0"/>
              <a:t> that were created in the </a:t>
            </a:r>
            <a:r>
              <a:rPr lang="en-US" sz="1400" dirty="0" err="1" smtClean="0"/>
              <a:t>substate</a:t>
            </a:r>
            <a:r>
              <a:rPr lang="en-US" sz="1400" dirty="0" smtClean="0"/>
              <a:t>, and that are also </a:t>
            </a:r>
            <a:r>
              <a:rPr lang="en-US" sz="1400" b="1" i="1" dirty="0" smtClean="0"/>
              <a:t>linked directly or indirectly to a </a:t>
            </a:r>
            <a:r>
              <a:rPr lang="en-US" sz="1400" b="1" i="1" dirty="0" err="1" smtClean="0"/>
              <a:t>superstate</a:t>
            </a:r>
            <a:r>
              <a:rPr lang="en-US" sz="1400" b="1" i="1" dirty="0" smtClean="0"/>
              <a:t> </a:t>
            </a:r>
            <a:r>
              <a:rPr lang="en-US" sz="1400" dirty="0" smtClean="0"/>
              <a:t>(</a:t>
            </a:r>
            <a:r>
              <a:rPr lang="en-US" sz="1400" u="sng" dirty="0" smtClean="0"/>
              <a:t>any</a:t>
            </a:r>
            <a:r>
              <a:rPr lang="en-US" sz="1400" dirty="0" smtClean="0"/>
              <a:t> </a:t>
            </a:r>
            <a:r>
              <a:rPr lang="en-US" sz="1400" dirty="0" err="1" smtClean="0"/>
              <a:t>superstate</a:t>
            </a:r>
            <a:r>
              <a:rPr lang="en-US" sz="1400" dirty="0" smtClean="0"/>
              <a:t> in the stack).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322385" y="4198178"/>
            <a:ext cx="444304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Linked:</a:t>
            </a:r>
          </a:p>
          <a:p>
            <a:endParaRPr lang="en-US" sz="800" dirty="0" smtClean="0"/>
          </a:p>
          <a:p>
            <a:r>
              <a:rPr lang="en-US" sz="1400" dirty="0" smtClean="0"/>
              <a:t>These </a:t>
            </a:r>
            <a:r>
              <a:rPr lang="en-US" sz="1400" b="1" dirty="0" smtClean="0"/>
              <a:t>working memory elements </a:t>
            </a:r>
            <a:r>
              <a:rPr lang="en-US" sz="1400" dirty="0" smtClean="0"/>
              <a:t>and </a:t>
            </a:r>
            <a:r>
              <a:rPr lang="en-US" sz="1400" b="1" dirty="0" smtClean="0"/>
              <a:t>preferences</a:t>
            </a:r>
            <a:r>
              <a:rPr lang="en-US" sz="1400" dirty="0" smtClean="0"/>
              <a:t> will not be removed when the impasse is resolved </a:t>
            </a:r>
            <a:r>
              <a:rPr lang="en-US" sz="1400" i="1" dirty="0" smtClean="0">
                <a:solidFill>
                  <a:srgbClr val="FF0000"/>
                </a:solidFill>
              </a:rPr>
              <a:t>because they are still </a:t>
            </a:r>
            <a:r>
              <a:rPr lang="en-US" sz="1400" i="1" u="sng" dirty="0" smtClean="0">
                <a:solidFill>
                  <a:srgbClr val="FF0000"/>
                </a:solidFill>
              </a:rPr>
              <a:t>linked</a:t>
            </a:r>
            <a:r>
              <a:rPr lang="en-US" sz="1400" i="1" dirty="0" smtClean="0">
                <a:solidFill>
                  <a:srgbClr val="FF0000"/>
                </a:solidFill>
              </a:rPr>
              <a:t> to a </a:t>
            </a:r>
            <a:r>
              <a:rPr lang="en-US" sz="1400" i="1" dirty="0" err="1" smtClean="0">
                <a:solidFill>
                  <a:srgbClr val="FF0000"/>
                </a:solidFill>
              </a:rPr>
              <a:t>superstate</a:t>
            </a:r>
            <a:r>
              <a:rPr lang="en-US" sz="1400" dirty="0" smtClean="0"/>
              <a:t>, and therefore, they are called the </a:t>
            </a:r>
            <a:r>
              <a:rPr lang="en-US" sz="1400" b="1" i="1" dirty="0" smtClean="0"/>
              <a:t>results of the </a:t>
            </a:r>
            <a:r>
              <a:rPr lang="en-US" sz="1400" b="1" i="1" dirty="0" err="1" smtClean="0"/>
              <a:t>subgoal</a:t>
            </a:r>
            <a:r>
              <a:rPr lang="en-US" sz="1400" dirty="0" smtClean="0"/>
              <a:t>. </a:t>
            </a:r>
          </a:p>
          <a:p>
            <a:endParaRPr lang="en-US" sz="800" dirty="0" smtClean="0"/>
          </a:p>
          <a:p>
            <a:r>
              <a:rPr lang="en-US" sz="1400" dirty="0" smtClean="0"/>
              <a:t>A result has either </a:t>
            </a:r>
            <a:r>
              <a:rPr lang="en-US" sz="1400" dirty="0" err="1" smtClean="0"/>
              <a:t>i</a:t>
            </a:r>
            <a:r>
              <a:rPr lang="en-US" sz="1400" dirty="0" smtClean="0"/>
              <a:t>-support or o-support; the determination of support is described in the graph.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9947034" y="1178058"/>
            <a:ext cx="20720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Some results </a:t>
            </a:r>
            <a:r>
              <a:rPr lang="en-US" sz="1400" dirty="0" smtClean="0">
                <a:solidFill>
                  <a:srgbClr val="FF0000"/>
                </a:solidFill>
              </a:rPr>
              <a:t>receive </a:t>
            </a:r>
            <a:r>
              <a:rPr lang="en-US" sz="1400" dirty="0" err="1" smtClean="0">
                <a:solidFill>
                  <a:srgbClr val="FF0000"/>
                </a:solidFill>
              </a:rPr>
              <a:t>i</a:t>
            </a:r>
            <a:r>
              <a:rPr lang="en-US" sz="1400" dirty="0" smtClean="0">
                <a:solidFill>
                  <a:srgbClr val="FF0000"/>
                </a:solidFill>
              </a:rPr>
              <a:t>-support</a:t>
            </a:r>
            <a:r>
              <a:rPr lang="en-US" sz="1400" dirty="0" smtClean="0">
                <a:solidFill>
                  <a:srgbClr val="0070C0"/>
                </a:solidFill>
              </a:rPr>
              <a:t>, while others receive </a:t>
            </a:r>
            <a:r>
              <a:rPr lang="en-US" sz="1400" dirty="0" smtClean="0">
                <a:solidFill>
                  <a:srgbClr val="FF0000"/>
                </a:solidFill>
              </a:rPr>
              <a:t>o-support</a:t>
            </a:r>
            <a:r>
              <a:rPr lang="en-US" sz="1400" dirty="0" smtClean="0">
                <a:solidFill>
                  <a:srgbClr val="0070C0"/>
                </a:solidFill>
              </a:rPr>
              <a:t>. </a:t>
            </a:r>
          </a:p>
          <a:p>
            <a:endParaRPr lang="en-US" sz="1400" dirty="0" smtClean="0"/>
          </a:p>
          <a:p>
            <a:r>
              <a:rPr lang="en-US" sz="1400" dirty="0" smtClean="0"/>
              <a:t>The type of support received by a result is </a:t>
            </a:r>
            <a:r>
              <a:rPr lang="en-US" sz="1400" dirty="0" smtClean="0">
                <a:solidFill>
                  <a:srgbClr val="0070C0"/>
                </a:solidFill>
              </a:rPr>
              <a:t>determined by the function it plays in the </a:t>
            </a:r>
            <a:r>
              <a:rPr lang="en-US" sz="1400" dirty="0" err="1" smtClean="0">
                <a:solidFill>
                  <a:srgbClr val="0070C0"/>
                </a:solidFill>
              </a:rPr>
              <a:t>superstate</a:t>
            </a:r>
            <a:r>
              <a:rPr lang="en-US" sz="1400" dirty="0" smtClean="0">
                <a:solidFill>
                  <a:srgbClr val="0070C0"/>
                </a:solidFill>
              </a:rPr>
              <a:t>, </a:t>
            </a:r>
            <a:r>
              <a:rPr lang="en-US" sz="1400" dirty="0" smtClean="0"/>
              <a:t>and </a:t>
            </a:r>
            <a:r>
              <a:rPr lang="en-US" sz="1400" b="1" u="sng" dirty="0" smtClean="0">
                <a:solidFill>
                  <a:srgbClr val="FF0000"/>
                </a:solidFill>
              </a:rPr>
              <a:t>not</a:t>
            </a:r>
            <a:r>
              <a:rPr lang="en-US" sz="1400" dirty="0" smtClean="0"/>
              <a:t> the function it played in the state in which it was created.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940169" y="6185320"/>
            <a:ext cx="55948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An impasse </a:t>
            </a:r>
            <a:r>
              <a:rPr lang="en-US" sz="1200" dirty="0" smtClean="0"/>
              <a:t>is </a:t>
            </a:r>
            <a:r>
              <a:rPr lang="en-US" sz="1200" b="1" i="1" dirty="0" smtClean="0">
                <a:solidFill>
                  <a:srgbClr val="FF0000"/>
                </a:solidFill>
              </a:rPr>
              <a:t>resolved</a:t>
            </a:r>
            <a:r>
              <a:rPr lang="en-US" sz="1200" dirty="0" smtClean="0"/>
              <a:t> when processing in a </a:t>
            </a:r>
            <a:r>
              <a:rPr lang="en-US" sz="1200" dirty="0" err="1" smtClean="0"/>
              <a:t>subgoal</a:t>
            </a:r>
            <a:r>
              <a:rPr lang="en-US" sz="1200" dirty="0" smtClean="0"/>
              <a:t> creates </a:t>
            </a:r>
            <a:r>
              <a:rPr lang="en-US" sz="1200" b="1" i="1" dirty="0" smtClean="0">
                <a:solidFill>
                  <a:srgbClr val="FF0000"/>
                </a:solidFill>
              </a:rPr>
              <a:t>results</a:t>
            </a:r>
            <a:r>
              <a:rPr lang="en-US" sz="1200" dirty="0" smtClean="0"/>
              <a:t> that lead to the selection of a </a:t>
            </a:r>
            <a:r>
              <a:rPr lang="en-US" sz="1200" u="sng" dirty="0" smtClean="0"/>
              <a:t>new operator</a:t>
            </a:r>
            <a:r>
              <a:rPr lang="en-US" sz="1200" dirty="0" smtClean="0"/>
              <a:t> for the </a:t>
            </a:r>
            <a:r>
              <a:rPr lang="en-US" sz="1200" i="1" dirty="0" smtClean="0"/>
              <a:t>state where the impasse arose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9800494" y="4508167"/>
            <a:ext cx="21042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Whenever a </a:t>
            </a:r>
            <a:r>
              <a:rPr lang="en-US" sz="1400" dirty="0" err="1" smtClean="0"/>
              <a:t>substate</a:t>
            </a:r>
            <a:r>
              <a:rPr lang="en-US" sz="1400" dirty="0" smtClean="0"/>
              <a:t> is </a:t>
            </a:r>
            <a:r>
              <a:rPr lang="en-US" sz="1400" b="1" dirty="0" smtClean="0">
                <a:solidFill>
                  <a:srgbClr val="FF0000"/>
                </a:solidFill>
              </a:rPr>
              <a:t>removed</a:t>
            </a:r>
            <a:r>
              <a:rPr lang="en-US" sz="1400" dirty="0" smtClean="0"/>
              <a:t>, all </a:t>
            </a:r>
            <a:r>
              <a:rPr lang="en-US" sz="1400" i="1" dirty="0" smtClean="0"/>
              <a:t>working memory elements </a:t>
            </a:r>
            <a:r>
              <a:rPr lang="en-US" sz="1400" dirty="0" smtClean="0"/>
              <a:t>and </a:t>
            </a:r>
            <a:r>
              <a:rPr lang="en-US" sz="1400" i="1" dirty="0" smtClean="0"/>
              <a:t>preferences</a:t>
            </a:r>
            <a:r>
              <a:rPr lang="en-US" sz="1400" dirty="0" smtClean="0"/>
              <a:t> that were</a:t>
            </a:r>
          </a:p>
          <a:p>
            <a:r>
              <a:rPr lang="en-US" sz="1400" dirty="0" smtClean="0"/>
              <a:t>created in the </a:t>
            </a:r>
            <a:r>
              <a:rPr lang="en-US" sz="1400" dirty="0" err="1" smtClean="0"/>
              <a:t>substate</a:t>
            </a:r>
            <a:r>
              <a:rPr lang="en-US" sz="1400" dirty="0" smtClean="0"/>
              <a:t> that are </a:t>
            </a:r>
            <a:r>
              <a:rPr lang="en-US" sz="1400" u="sng" dirty="0" smtClean="0">
                <a:solidFill>
                  <a:srgbClr val="FF0000"/>
                </a:solidFill>
              </a:rPr>
              <a:t>not</a:t>
            </a:r>
            <a:r>
              <a:rPr lang="en-US" sz="1400" dirty="0" smtClean="0"/>
              <a:t> </a:t>
            </a:r>
            <a:r>
              <a:rPr lang="en-US" sz="1400" u="sng" dirty="0" smtClean="0">
                <a:solidFill>
                  <a:srgbClr val="0070C0"/>
                </a:solidFill>
              </a:rPr>
              <a:t>results</a:t>
            </a:r>
            <a:r>
              <a:rPr lang="en-US" sz="1400" dirty="0" smtClean="0"/>
              <a:t> </a:t>
            </a:r>
            <a:r>
              <a:rPr lang="en-US" sz="1400" b="1" i="1" dirty="0" smtClean="0"/>
              <a:t>are removed from working memory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99817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ptum WIdescreen 2017">
  <a:themeElements>
    <a:clrScheme name="Optum May 2017">
      <a:dk1>
        <a:srgbClr val="55565A"/>
      </a:dk1>
      <a:lt1>
        <a:srgbClr val="FFFFFF"/>
      </a:lt1>
      <a:dk2>
        <a:srgbClr val="55565A"/>
      </a:dk2>
      <a:lt2>
        <a:srgbClr val="FFFFFF"/>
      </a:lt2>
      <a:accent1>
        <a:srgbClr val="E87722"/>
      </a:accent1>
      <a:accent2>
        <a:srgbClr val="EAAA00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E87722"/>
      </a:hlink>
      <a:folHlink>
        <a:srgbClr val="888B8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  <a:custClrLst>
    <a:custClr name="Custom Color 1">
      <a:srgbClr val="E87722"/>
    </a:custClr>
    <a:custClr name="Custom Color 2">
      <a:srgbClr val="888B8D"/>
    </a:custClr>
    <a:custClr name="Custom Color 3">
      <a:srgbClr val="739600"/>
    </a:custClr>
    <a:custClr name="Custom Color 4">
      <a:srgbClr val="008770"/>
    </a:custClr>
    <a:custClr name="Custom Color 5">
      <a:srgbClr val="00549F"/>
    </a:custClr>
    <a:custClr name="Custom Color 6">
      <a:srgbClr val="3B0083"/>
    </a:custClr>
    <a:custClr name="Custom Color 7">
      <a:srgbClr val="A22B38"/>
    </a:custClr>
  </a:custClrLst>
  <a:extLst>
    <a:ext uri="{05A4C25C-085E-4340-85A3-A5531E510DB2}">
      <thm15:themeFamily xmlns="" xmlns:thm15="http://schemas.microsoft.com/office/thememl/2012/main" name="Optum Template Widescreen - 2017 - 06.27.17.potx" id="{14CCB6DF-C717-4413-BCDA-15B71AA5CDD8}" vid="{817E4C5E-750D-4B97-8ADE-F637BD8C07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8E3879C829A94B86CD0BB0071FF36F" ma:contentTypeVersion="" ma:contentTypeDescription="Create a new document." ma:contentTypeScope="" ma:versionID="a6f9e62a7fe0fb0feac2eba77f0e55f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384c6cc0088fcedbaf6edaf557de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B0CDD8-D8A1-46FE-A032-A32BD10AB0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30297D7-6120-4AEC-BD90-27546ED06F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72DBA8-2504-4AD1-BD72-3562DB5094EB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Optum Template Widescreen - 2017 - 06.27.17</Template>
  <TotalTime>8833</TotalTime>
  <Words>1239</Words>
  <Application>Microsoft Office PowerPoint</Application>
  <PresentationFormat>Custom</PresentationFormat>
  <Paragraphs>144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Optum WIdescreen 2017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Optum PowerPoint template - 2017</dc:title>
  <dc:creator>Sandra Johnson</dc:creator>
  <cp:lastModifiedBy>Matthew R. Versaggi</cp:lastModifiedBy>
  <cp:revision>442</cp:revision>
  <dcterms:created xsi:type="dcterms:W3CDTF">2017-07-17T15:17:37Z</dcterms:created>
  <dcterms:modified xsi:type="dcterms:W3CDTF">2021-01-18T15:33:33Z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0x010100908E3879C829A94B86CD0BB0071FF36F</vt:lpwstr>
  </property>
</Properties>
</file>