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ArialBlack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32.png"/><Relationship Id="rId5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5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9.png"/><Relationship Id="rId5" Type="http://schemas.openxmlformats.org/officeDocument/2006/relationships/image" Target="../media/image36.png"/><Relationship Id="rId6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36.png"/><Relationship Id="rId5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Relationship Id="rId6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5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Relationship Id="rId6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7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38.png"/><Relationship Id="rId5" Type="http://schemas.openxmlformats.org/officeDocument/2006/relationships/image" Target="../media/image32.png"/><Relationship Id="rId6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5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5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odeblocks.org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32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1.png"/><Relationship Id="rId5" Type="http://schemas.openxmlformats.org/officeDocument/2006/relationships/image" Target="../media/image20.png"/><Relationship Id="rId6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2705879" y="279918"/>
            <a:ext cx="7903028" cy="970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pt-BR" sz="6600">
                <a:highlight>
                  <a:srgbClr val="582ACC"/>
                </a:highlight>
              </a:rPr>
              <a:t>SEJA BEM VINDO AO</a:t>
            </a:r>
            <a:endParaRPr sz="6600">
              <a:solidFill>
                <a:srgbClr val="FFFF00"/>
              </a:solidFill>
              <a:highlight>
                <a:srgbClr val="582ACC"/>
              </a:highlight>
            </a:endParaRPr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2380279" y="3359073"/>
            <a:ext cx="8791575" cy="2462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250"/>
              <a:buNone/>
            </a:pPr>
            <a:r>
              <a:rPr lang="pt-B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	O PLAY TO LEARN É UM RECURSO EDUCACIONAL ABERTO – REA, ONDE VOCÊ APRENDERÁ A UTILIZAR A COMPILADORA CODE BLOCKS, UM BREVE RESUMO DA LINGUAGEM DE PROGRAMAÇÃO EM C, E ALÉM DISSO, CONSEGUIRÁ DESENVOLVER UM PROJETO DE QUIZ, PERGUNTAS E RESPOSTAS DE PROGRAMAÇÃO. LOGO, COMO SE TRATA DE UM REA, VOCÊ PODERÁ MELHORAR ESTE TRABALHO E MODIFICAR AS PERGUNTAS DO QUIZ.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4215884" y="1511690"/>
            <a:ext cx="4861249" cy="1585994"/>
          </a:xfrm>
          <a:prstGeom prst="rect">
            <a:avLst/>
          </a:prstGeom>
          <a:solidFill>
            <a:srgbClr val="582ACC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60000" lnSpcReduction="2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b="1" i="0" lang="pt-BR" sz="8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PLAY </a:t>
            </a:r>
            <a:r>
              <a:rPr b="1" i="0" lang="pt-BR" sz="6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pt-BR" sz="89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TO</a:t>
            </a:r>
            <a:r>
              <a:rPr b="1" i="0" lang="pt-BR" sz="6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pt-BR" sz="11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LEARN</a:t>
            </a:r>
            <a:endParaRPr b="1" i="0" sz="66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Clipart Jogar clipart de símbolo download gratuito | FreeImages" id="237" name="Google Shape;2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1056" y="1704528"/>
            <a:ext cx="1243012" cy="120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fma.montecastelo | Linktree" id="239" name="Google Shape;23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2879" y="136064"/>
            <a:ext cx="946288" cy="94628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8"/>
          <p:cNvSpPr txBox="1"/>
          <p:nvPr/>
        </p:nvSpPr>
        <p:spPr>
          <a:xfrm>
            <a:off x="2268705" y="138500"/>
            <a:ext cx="3216635" cy="3305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JÁ O %D  PERMITE ENTRADA DE UM NÚMERO INTEIRO COM SINAL NO FORMATO DECIMAL.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QUANDO USA-SE O %D O PADRÃO DETERMINA QUE OS CARACTERES QUE SEJAM APENAS DÍGITOS NUMÉRICOS E SÍMBOLOS AGREGADOS, NOTADAMENTE O SINAL DE NEGATIVO.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5742400" y="1287101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5811416" y="4421675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69" name="Google Shape;36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8628" y="301154"/>
            <a:ext cx="5375024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8"/>
          <p:cNvSpPr/>
          <p:nvPr/>
        </p:nvSpPr>
        <p:spPr>
          <a:xfrm rot="6345241">
            <a:off x="8050912" y="2291380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71" name="Google Shape;37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3548" y="3443758"/>
            <a:ext cx="5375024" cy="311308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8"/>
          <p:cNvSpPr/>
          <p:nvPr/>
        </p:nvSpPr>
        <p:spPr>
          <a:xfrm rot="6345241">
            <a:off x="8427316" y="5625130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2201810" y="3859918"/>
            <a:ext cx="3216635" cy="228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&amp; ( E COMERCIAL) </a:t>
            </a: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É UM OPERADOR QUE NOS PERMITE ACESSAR E MODIFICAR UM ENDEREÇO DE MEMÓRIA DE UMA VARIÁVEL.</a:t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74" name="Google Shape;37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9"/>
          <p:cNvSpPr txBox="1"/>
          <p:nvPr/>
        </p:nvSpPr>
        <p:spPr>
          <a:xfrm>
            <a:off x="2824671" y="498056"/>
            <a:ext cx="2579520" cy="2064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RESPOSTA É A VARIÁVEL CRIADA NO COMEÇO COM INT PARA ARMAZENAR A INFORMAÇÃO.</a:t>
            </a:r>
            <a:endParaRPr b="0" i="0" sz="2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1" name="Google Shape;381;p29"/>
          <p:cNvSpPr/>
          <p:nvPr/>
        </p:nvSpPr>
        <p:spPr>
          <a:xfrm>
            <a:off x="5742400" y="1287101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82" name="Google Shape;3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8628" y="301154"/>
            <a:ext cx="5375024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9"/>
          <p:cNvSpPr/>
          <p:nvPr/>
        </p:nvSpPr>
        <p:spPr>
          <a:xfrm rot="6345241">
            <a:off x="8609493" y="2291380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4" name="Google Shape;384;p29"/>
          <p:cNvSpPr txBox="1"/>
          <p:nvPr/>
        </p:nvSpPr>
        <p:spPr>
          <a:xfrm>
            <a:off x="3281870" y="3688931"/>
            <a:ext cx="8414829" cy="2064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RESUMO: PRINTF ESCREVEU UMA PERGUNTA E A PESSOA VAI ESCOLHER UMA DAS ALTERNATIVAS.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SCANF VAI SERVIR PARA ARMAZENAR UMA INFORMAÇÃO INT DENTRO DA VARIÁVEL.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85" name="Google Shape;38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0"/>
          <p:cNvSpPr txBox="1"/>
          <p:nvPr/>
        </p:nvSpPr>
        <p:spPr>
          <a:xfrm>
            <a:off x="2824671" y="498056"/>
            <a:ext cx="2579520" cy="2064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RESPOSTA É A VARIÁVEL CRIADA NO COMEÇO COM INT PARA ARMAZENAR A INFORMAÇÃO.</a:t>
            </a:r>
            <a:endParaRPr b="0" i="0" sz="21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2" name="Google Shape;392;p30"/>
          <p:cNvSpPr/>
          <p:nvPr/>
        </p:nvSpPr>
        <p:spPr>
          <a:xfrm>
            <a:off x="5742400" y="1287101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93" name="Google Shape;39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8628" y="301154"/>
            <a:ext cx="5375024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0"/>
          <p:cNvSpPr/>
          <p:nvPr/>
        </p:nvSpPr>
        <p:spPr>
          <a:xfrm rot="6345241">
            <a:off x="8609493" y="2291380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5" name="Google Shape;395;p30"/>
          <p:cNvSpPr txBox="1"/>
          <p:nvPr/>
        </p:nvSpPr>
        <p:spPr>
          <a:xfrm>
            <a:off x="3015170" y="3638266"/>
            <a:ext cx="8414829" cy="2064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RESUMO: PRINTF ESCREVEU UMA PERGUNTA E A PESSOA VAI ESCOLHER UMA DAS ALTERNATIVAS.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SCANF VAI FAZER A FUNÇÃO DE ARMAZENAR UMA INFORMAÇÃO INT DENTRO DA VARIÁVEL.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96" name="Google Shape;39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1"/>
          <p:cNvSpPr txBox="1"/>
          <p:nvPr/>
        </p:nvSpPr>
        <p:spPr>
          <a:xfrm>
            <a:off x="2221749" y="530835"/>
            <a:ext cx="2712202" cy="273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USANDO O IF: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CONHECIDO COMO INSTRUÇÃO DE TOMADA DE DECISÃO, POIS ELA FAZ A TOMADA DE DECISÃO COM BASE EM DETERMINADA CONDIÇÃO OU EXPRESSÃO. </a:t>
            </a: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5184943" y="2901570"/>
            <a:ext cx="583866" cy="7691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04" name="Google Shape;40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1" y="329699"/>
            <a:ext cx="6057000" cy="564504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1"/>
          <p:cNvSpPr/>
          <p:nvPr/>
        </p:nvSpPr>
        <p:spPr>
          <a:xfrm rot="6345241">
            <a:off x="6923569" y="2775178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6" name="Google Shape;406;p31"/>
          <p:cNvSpPr txBox="1"/>
          <p:nvPr/>
        </p:nvSpPr>
        <p:spPr>
          <a:xfrm>
            <a:off x="2221749" y="3305175"/>
            <a:ext cx="2712202" cy="273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LOGO ELE SE O QUE ESTA DENTRO DOS PARÊNTESES ATENDE A INFORMAÇÃO CORRESPONDENTE, ELE VAI CONTINUAR A LINHA DE PROGRAMAÇÃO ABAIXO, CONFORME OS COCHETES.</a:t>
            </a:r>
            <a:endParaRPr/>
          </a:p>
        </p:txBody>
      </p:sp>
      <p:pic>
        <p:nvPicPr>
          <p:cNvPr id="407" name="Google Shape;40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2"/>
          <p:cNvSpPr txBox="1"/>
          <p:nvPr/>
        </p:nvSpPr>
        <p:spPr>
          <a:xfrm>
            <a:off x="2221749" y="530835"/>
            <a:ext cx="2712202" cy="273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IGUAL 2X, REFERENCIA QUE SEJA REALMENTE IGUAL A OPÇÃO QUE FOR COLOCADA. NESTE CASO TEMOS QUE ELA QUER A RESPOSTA SEJA IGUAL AO NUMERO 3</a:t>
            </a:r>
            <a:endParaRPr/>
          </a:p>
        </p:txBody>
      </p:sp>
      <p:sp>
        <p:nvSpPr>
          <p:cNvPr id="414" name="Google Shape;414;p32"/>
          <p:cNvSpPr/>
          <p:nvPr/>
        </p:nvSpPr>
        <p:spPr>
          <a:xfrm>
            <a:off x="5184943" y="2044320"/>
            <a:ext cx="583866" cy="7691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15" name="Google Shape;41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1" y="329699"/>
            <a:ext cx="6057000" cy="564504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2"/>
          <p:cNvSpPr/>
          <p:nvPr/>
        </p:nvSpPr>
        <p:spPr>
          <a:xfrm rot="6345241">
            <a:off x="7752244" y="2879954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7" name="Google Shape;417;p32"/>
          <p:cNvSpPr txBox="1"/>
          <p:nvPr/>
        </p:nvSpPr>
        <p:spPr>
          <a:xfrm>
            <a:off x="2221749" y="3052883"/>
            <a:ext cx="2712202" cy="273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ASSIM, O IF REFERENCIA A RESPOSTA ESCOLHIDA COM O NUMERO 3, QUE NA QUESTÃO E A OPÇÃO CERTA.</a:t>
            </a:r>
            <a:endParaRPr/>
          </a:p>
        </p:txBody>
      </p:sp>
      <p:sp>
        <p:nvSpPr>
          <p:cNvPr id="418" name="Google Shape;418;p32"/>
          <p:cNvSpPr txBox="1"/>
          <p:nvPr/>
        </p:nvSpPr>
        <p:spPr>
          <a:xfrm>
            <a:off x="2221749" y="4791075"/>
            <a:ext cx="271220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APÓS A COMPARAÇÃO ELE ENVIARÁ NA TELA O PRINTF COM A INFORMAÇÃO.</a:t>
            </a:r>
            <a:endParaRPr/>
          </a:p>
        </p:txBody>
      </p:sp>
      <p:sp>
        <p:nvSpPr>
          <p:cNvPr id="419" name="Google Shape;419;p32"/>
          <p:cNvSpPr/>
          <p:nvPr/>
        </p:nvSpPr>
        <p:spPr>
          <a:xfrm rot="-1825761">
            <a:off x="6428269" y="4233466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0" name="Google Shape;420;p32"/>
          <p:cNvSpPr/>
          <p:nvPr/>
        </p:nvSpPr>
        <p:spPr>
          <a:xfrm>
            <a:off x="5184943" y="4635120"/>
            <a:ext cx="583866" cy="7691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21" name="Google Shape;42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3"/>
          <p:cNvSpPr txBox="1"/>
          <p:nvPr/>
        </p:nvSpPr>
        <p:spPr>
          <a:xfrm>
            <a:off x="2221749" y="530835"/>
            <a:ext cx="3274176" cy="296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PONTUAÇÃO ++, SIMBOLIZA QUE A VARIÁVEL RECEBEU AQUELA INFORMAÇÃO COM +1, OU SEJA, ANTES ERA 0 E AGORA PASSA A SER 1. ( NA DUVIDA RETORNE AO SLIDE 07 PARA VISUALIZAR O QUE FOI CRIADO. </a:t>
            </a:r>
            <a:endParaRPr/>
          </a:p>
        </p:txBody>
      </p:sp>
      <p:sp>
        <p:nvSpPr>
          <p:cNvPr id="428" name="Google Shape;428;p33"/>
          <p:cNvSpPr/>
          <p:nvPr/>
        </p:nvSpPr>
        <p:spPr>
          <a:xfrm>
            <a:off x="5399540" y="4330228"/>
            <a:ext cx="583866" cy="7691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29" name="Google Shape;42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96374"/>
            <a:ext cx="6057000" cy="564504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3"/>
          <p:cNvSpPr/>
          <p:nvPr/>
        </p:nvSpPr>
        <p:spPr>
          <a:xfrm rot="10423584">
            <a:off x="8391325" y="4380019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1" name="Google Shape;431;p33"/>
          <p:cNvSpPr/>
          <p:nvPr/>
        </p:nvSpPr>
        <p:spPr>
          <a:xfrm rot="-3002107">
            <a:off x="6391074" y="5349821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2249011" y="3648075"/>
            <a:ext cx="3113563" cy="267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ELSE: MAIS CONHECIDO COM “SE NÃO” ESSE E A NEGATIVA DO IF, CASO A INFORMAÇÃO NÃO BATA COM A PARTE DETERMINADA DO IF, ELE QUE SERÁ ACIONADA PARA REPASSAR A INFORMAÇÃO OU ALGO QUE ESTEJA PRE-DETERMINADO POR ELE.</a:t>
            </a:r>
            <a:endParaRPr/>
          </a:p>
        </p:txBody>
      </p:sp>
      <p:pic>
        <p:nvPicPr>
          <p:cNvPr id="433" name="Google Shape;43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4"/>
          <p:cNvSpPr txBox="1"/>
          <p:nvPr/>
        </p:nvSpPr>
        <p:spPr>
          <a:xfrm>
            <a:off x="3279023" y="2235809"/>
            <a:ext cx="6979401" cy="3317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0" name="Google Shape;440;p34"/>
          <p:cNvSpPr txBox="1"/>
          <p:nvPr/>
        </p:nvSpPr>
        <p:spPr>
          <a:xfrm>
            <a:off x="4637547" y="244141"/>
            <a:ext cx="3744454" cy="466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 PAUSA PARA UM RESUMO.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1" name="Google Shape;441;p34"/>
          <p:cNvSpPr txBox="1"/>
          <p:nvPr/>
        </p:nvSpPr>
        <p:spPr>
          <a:xfrm>
            <a:off x="2619375" y="762626"/>
            <a:ext cx="8963025" cy="5332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VAMOS LÁ.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ATÉ AQUI FOI INFORMADO QUE 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PRECISAMOS</a:t>
            </a: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USAR A BIBLIOTECA &lt;STDIO.H&gt; QUE UM PADRÃO UTILIZADO PELA LINGUAGEM EM C.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VIMOS TAMBÉM O INT QUE 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SERVE</a:t>
            </a: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CRIAR UMA VARIÁVEL OU INICIAR UMA FUNÇÃO 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VIMOS O MAIN() QUE 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</a:t>
            </a: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UMA FUNÇÃO DE INICIALIZAÇÃO PADRÃO NO C.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APRENDEMOS A USAR O PRINTF, QUE TRANSCREVE NA TELA AS INFORMAÇÕES DENTRO DE ASPAS.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VIMOS O SCANF QUE FAZ O CAMINHO DA GRAVAÇÃO DA INFORMAÇÃO RECEBIDA.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VIMOS O IF E ELSE, QUE SÃO FUNÇÕES QUE DETERMINA A AÇÃO DE UMA VARIÁVEL, CONHECIDOS COM SE OU SE NÃO.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UFFA! MAS CALMA QUE AINDA TEM MAIS, SE CASO ESTEJA COM DUVIDAS RETORNE OS SLIDES. CASO TENHA ALGO PARA ACRESCENTAR SEJA BEM VINDO, LEMBRE-SE ESSE TRABALHO E UM REA E PODE SER MODIFICADO.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42" name="Google Shape;44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fma.montecastelo | Linktree" id="443" name="Google Shape;44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2879" y="136064"/>
            <a:ext cx="946288" cy="94628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5"/>
          <p:cNvSpPr txBox="1"/>
          <p:nvPr/>
        </p:nvSpPr>
        <p:spPr>
          <a:xfrm>
            <a:off x="2221749" y="530835"/>
            <a:ext cx="3274176" cy="14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OBS: LEMBRE-SE QUE SEMPRE QUE ABRIR UM IF E UM ELSE, VOCÊ DEVE ABRIR CHAVES E FECHAR CHAVES</a:t>
            </a:r>
            <a:endParaRPr/>
          </a:p>
        </p:txBody>
      </p:sp>
      <p:sp>
        <p:nvSpPr>
          <p:cNvPr id="450" name="Google Shape;450;p35"/>
          <p:cNvSpPr/>
          <p:nvPr/>
        </p:nvSpPr>
        <p:spPr>
          <a:xfrm>
            <a:off x="5465636" y="1494899"/>
            <a:ext cx="583866" cy="7691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1" name="Google Shape;451;p35"/>
          <p:cNvSpPr txBox="1"/>
          <p:nvPr/>
        </p:nvSpPr>
        <p:spPr>
          <a:xfrm>
            <a:off x="2221749" y="2390421"/>
            <a:ext cx="3113563" cy="396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 FINALIZAÇÃO DO QUIZ, VAMOS IMPRIMIR O RESULTADO. PARA ISSO COLOCAMOS O PRINTF COM UMA FUNÇÃO IMPORTANTE DENTRO, O “%D”, QUE IRA TRAZER A INFORMAÇÃO DE DENTRO DA VARIÁVEL.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QUE ISSO ACONTEÇA VOCÊ DEVERÁ INFORMAR APÓS AS ASPAS UMA VIRGULA E POSTERIORMENTE A VARIÁVEL QUE VOCÊ QUER RETIRAR A INFORMAÇÃO DE DENTRO.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52" name="Google Shape;452;p35"/>
          <p:cNvPicPr preferRelativeResize="0"/>
          <p:nvPr/>
        </p:nvPicPr>
        <p:blipFill rotWithShape="1">
          <a:blip r:embed="rId4">
            <a:alphaModFix/>
          </a:blip>
          <a:srcRect b="29053" l="0" r="0" t="21320"/>
          <a:stretch/>
        </p:blipFill>
        <p:spPr>
          <a:xfrm>
            <a:off x="6170782" y="141277"/>
            <a:ext cx="5803641" cy="2294013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5"/>
          <p:cNvSpPr/>
          <p:nvPr/>
        </p:nvSpPr>
        <p:spPr>
          <a:xfrm rot="10423584">
            <a:off x="8437978" y="475861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4" name="Google Shape;454;p35"/>
          <p:cNvSpPr/>
          <p:nvPr/>
        </p:nvSpPr>
        <p:spPr>
          <a:xfrm rot="-2828586">
            <a:off x="6282141" y="1716904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5" name="Google Shape;455;p35"/>
          <p:cNvSpPr/>
          <p:nvPr/>
        </p:nvSpPr>
        <p:spPr>
          <a:xfrm rot="10800000">
            <a:off x="7798126" y="1326872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6" name="Google Shape;456;p35"/>
          <p:cNvSpPr/>
          <p:nvPr/>
        </p:nvSpPr>
        <p:spPr>
          <a:xfrm rot="10800000">
            <a:off x="7284088" y="1829626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57" name="Google Shape;457;p35"/>
          <p:cNvPicPr preferRelativeResize="0"/>
          <p:nvPr/>
        </p:nvPicPr>
        <p:blipFill rotWithShape="1">
          <a:blip r:embed="rId5">
            <a:alphaModFix/>
          </a:blip>
          <a:srcRect b="0" l="0" r="0" t="30850"/>
          <a:stretch/>
        </p:blipFill>
        <p:spPr>
          <a:xfrm>
            <a:off x="6220613" y="2825830"/>
            <a:ext cx="5878423" cy="30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5"/>
          <p:cNvSpPr/>
          <p:nvPr/>
        </p:nvSpPr>
        <p:spPr>
          <a:xfrm rot="5741201">
            <a:off x="8217890" y="4096729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9" name="Google Shape;459;p35"/>
          <p:cNvSpPr/>
          <p:nvPr/>
        </p:nvSpPr>
        <p:spPr>
          <a:xfrm rot="5741201">
            <a:off x="10786919" y="4295782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0" name="Google Shape;460;p35"/>
          <p:cNvSpPr/>
          <p:nvPr/>
        </p:nvSpPr>
        <p:spPr>
          <a:xfrm rot="-2253022">
            <a:off x="10656291" y="5324255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1" name="Google Shape;461;p35"/>
          <p:cNvSpPr/>
          <p:nvPr/>
        </p:nvSpPr>
        <p:spPr>
          <a:xfrm>
            <a:off x="5438360" y="3971185"/>
            <a:ext cx="583866" cy="7691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62" name="Google Shape;462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6"/>
          <p:cNvSpPr txBox="1"/>
          <p:nvPr/>
        </p:nvSpPr>
        <p:spPr>
          <a:xfrm>
            <a:off x="2221749" y="530834"/>
            <a:ext cx="3274176" cy="1811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RETURN 0, E UMA FUNÇÃO QUE IDENTIFICA SE O PROGRAMA CONCLUIU O QUE FOI PEDIDO. CASO NÃO ELE APRESENTARÁ UM ERRO.</a:t>
            </a: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5495925" y="1699960"/>
            <a:ext cx="583866" cy="7691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70" name="Google Shape;470;p36"/>
          <p:cNvPicPr preferRelativeResize="0"/>
          <p:nvPr/>
        </p:nvPicPr>
        <p:blipFill rotWithShape="1">
          <a:blip r:embed="rId4">
            <a:alphaModFix/>
          </a:blip>
          <a:srcRect b="0" l="0" r="0" t="30850"/>
          <a:stretch/>
        </p:blipFill>
        <p:spPr>
          <a:xfrm>
            <a:off x="6142500" y="405908"/>
            <a:ext cx="5878423" cy="37648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6"/>
          <p:cNvSpPr/>
          <p:nvPr/>
        </p:nvSpPr>
        <p:spPr>
          <a:xfrm rot="5741201">
            <a:off x="6706332" y="2776106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2" name="Google Shape;472;p36"/>
          <p:cNvSpPr/>
          <p:nvPr/>
        </p:nvSpPr>
        <p:spPr>
          <a:xfrm rot="10800000">
            <a:off x="6953285" y="3824926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3" name="Google Shape;473;p36"/>
          <p:cNvSpPr txBox="1"/>
          <p:nvPr/>
        </p:nvSpPr>
        <p:spPr>
          <a:xfrm>
            <a:off x="2191460" y="2426554"/>
            <a:ext cx="3274176" cy="228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LEMBRANDO DE FECHAR AS CHAVES QUE FORMA ABERTAS NO INICIO DO PROGRAMA COM INT MAIN(), OU SEJA, TUDO ESTA DENTRO DE INT MAIN().</a:t>
            </a:r>
            <a:endParaRPr/>
          </a:p>
        </p:txBody>
      </p:sp>
      <p:pic>
        <p:nvPicPr>
          <p:cNvPr id="474" name="Google Shape;47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7"/>
          <p:cNvPicPr preferRelativeResize="0"/>
          <p:nvPr/>
        </p:nvPicPr>
        <p:blipFill rotWithShape="1">
          <a:blip r:embed="rId4">
            <a:alphaModFix/>
          </a:blip>
          <a:srcRect b="0" l="0" r="0" t="27557"/>
          <a:stretch/>
        </p:blipFill>
        <p:spPr>
          <a:xfrm>
            <a:off x="2791086" y="1148260"/>
            <a:ext cx="8154955" cy="4098586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7"/>
          <p:cNvSpPr txBox="1"/>
          <p:nvPr/>
        </p:nvSpPr>
        <p:spPr>
          <a:xfrm>
            <a:off x="2707111" y="253847"/>
            <a:ext cx="8025560" cy="7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AQUI ESTA O PROGRAMA COMPLETO EXPLICADO PASSO A PASSO DE SUA CONSTRUÇÃO. </a:t>
            </a:r>
            <a:endParaRPr/>
          </a:p>
        </p:txBody>
      </p:sp>
      <p:sp>
        <p:nvSpPr>
          <p:cNvPr id="482" name="Google Shape;482;p37"/>
          <p:cNvSpPr txBox="1"/>
          <p:nvPr/>
        </p:nvSpPr>
        <p:spPr>
          <a:xfrm>
            <a:off x="2920481" y="5563949"/>
            <a:ext cx="8025560" cy="7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CASO VOCÊ QUEIRA UTILIZA-LO ESTARÁ NO FINAL DESTE REA.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83" name="Google Shape;48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fma.montecastelo | Linktree" id="484" name="Google Shape;484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52879" y="136064"/>
            <a:ext cx="946288" cy="94628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idx="1" type="subTitle"/>
          </p:nvPr>
        </p:nvSpPr>
        <p:spPr>
          <a:xfrm>
            <a:off x="2742811" y="2595498"/>
            <a:ext cx="8077589" cy="325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250"/>
              <a:buNone/>
            </a:pPr>
            <a:r>
              <a:rPr lang="pt-B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OS TÓPICOS DESSE PROJETO SÃO: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None/>
            </a:pPr>
            <a:r>
              <a:t/>
            </a:r>
            <a:endParaRPr sz="1800">
              <a:solidFill>
                <a:srgbClr val="F2F2F2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250"/>
              <a:buNone/>
            </a:pPr>
            <a:r>
              <a:rPr lang="pt-B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APRENDER A BAIXAR O ARQUIVO COMPILADOR.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250"/>
              <a:buNone/>
            </a:pPr>
            <a:r>
              <a:rPr lang="pt-B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APRENDER A UTILIZAR A LINGUAGEM EM C, E ALGUMAS FUNÇÕES.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250"/>
              <a:buNone/>
            </a:pPr>
            <a:r>
              <a:rPr lang="pt-B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APRENDER A CRIAR UM QUIZ E MODIFICÁ-LO.</a:t>
            </a:r>
            <a:endParaRPr/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96" y="6195527"/>
            <a:ext cx="1689123" cy="56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091" y="553618"/>
            <a:ext cx="5415361" cy="182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fma.montecastelo | Linktree" id="248" name="Google Shape;24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2879" y="136064"/>
            <a:ext cx="946288" cy="94628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8"/>
          <p:cNvPicPr preferRelativeResize="0"/>
          <p:nvPr/>
        </p:nvPicPr>
        <p:blipFill rotWithShape="1">
          <a:blip r:embed="rId4">
            <a:alphaModFix/>
          </a:blip>
          <a:srcRect b="0" l="0" r="0" t="27557"/>
          <a:stretch/>
        </p:blipFill>
        <p:spPr>
          <a:xfrm>
            <a:off x="2791086" y="1148260"/>
            <a:ext cx="8154955" cy="4098586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8"/>
          <p:cNvSpPr txBox="1"/>
          <p:nvPr/>
        </p:nvSpPr>
        <p:spPr>
          <a:xfrm>
            <a:off x="2707111" y="253847"/>
            <a:ext cx="8025560" cy="7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VOCE PODERÁ CRIAR MAIS OPÇÕES DE PERGUNTAS E INTERAGIR COM OS SEUS COLEGAS DE SALA DE AULA OU ATE MESMO EM CASA.</a:t>
            </a:r>
            <a:endParaRPr/>
          </a:p>
        </p:txBody>
      </p:sp>
      <p:sp>
        <p:nvSpPr>
          <p:cNvPr id="492" name="Google Shape;492;p38"/>
          <p:cNvSpPr txBox="1"/>
          <p:nvPr/>
        </p:nvSpPr>
        <p:spPr>
          <a:xfrm>
            <a:off x="2920481" y="5563949"/>
            <a:ext cx="8025560" cy="7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BASTA APENAS CRIAR MAIS VARIÁVEIS CONFORME A QUANTIDADE DE PERGUNTAS E COLOCAR AS REPOSTAS E SOMAR O QUANTITATIVO NO FINAL.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93" name="Google Shape;49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fma.montecastelo | Linktree" id="494" name="Google Shape;494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52879" y="136064"/>
            <a:ext cx="946288" cy="94628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9"/>
          <p:cNvSpPr txBox="1"/>
          <p:nvPr/>
        </p:nvSpPr>
        <p:spPr>
          <a:xfrm>
            <a:off x="2920481" y="342603"/>
            <a:ext cx="8025560" cy="7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EXEMPLO DE UM QUIZ COM 3 PERGUNTAS, MAS VOCÊ PODE FAZER DE 50 OU 100.</a:t>
            </a:r>
            <a:endParaRPr/>
          </a:p>
        </p:txBody>
      </p:sp>
      <p:pic>
        <p:nvPicPr>
          <p:cNvPr id="501" name="Google Shape;50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4909" y="1153787"/>
            <a:ext cx="7837262" cy="2783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6633" y="4090134"/>
            <a:ext cx="7837262" cy="203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fma.montecastelo | Linktree" id="504" name="Google Shape;504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52879" y="136064"/>
            <a:ext cx="946288" cy="94628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0"/>
          <p:cNvSpPr txBox="1"/>
          <p:nvPr/>
        </p:nvSpPr>
        <p:spPr>
          <a:xfrm>
            <a:off x="2920481" y="342603"/>
            <a:ext cx="8025560" cy="7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EXEMPLO DE UM QUIZ COM 3 PERGUNTAS, MAS VOCÊ PODE FAZER DE 50 OU 100.</a:t>
            </a:r>
            <a:endParaRPr/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005" y="1242399"/>
            <a:ext cx="8548299" cy="27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0"/>
          <p:cNvSpPr txBox="1"/>
          <p:nvPr/>
        </p:nvSpPr>
        <p:spPr>
          <a:xfrm>
            <a:off x="3023005" y="4285655"/>
            <a:ext cx="8025560" cy="7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ESSE EXEMPLO FOI FEITO E TESTADO, PEÇO PARA QUE VOCÊ CRIE E NÃO COPIE. POIS NA PROGRAMAÇÃO E FAZENDO QUE SE APRENDE.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3" name="Google Shape;513;p40"/>
          <p:cNvSpPr txBox="1"/>
          <p:nvPr/>
        </p:nvSpPr>
        <p:spPr>
          <a:xfrm>
            <a:off x="3023005" y="5135372"/>
            <a:ext cx="8025560" cy="7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VOU DEIXAR O MODELO DE 1 PERGUNTA PARA QUE SEJA USADO E EXPLORADO DA MELHOR FORMA POSSÍVEL.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4" name="Google Shape;514;p40"/>
          <p:cNvSpPr txBox="1"/>
          <p:nvPr/>
        </p:nvSpPr>
        <p:spPr>
          <a:xfrm>
            <a:off x="2376974" y="5985089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582ACC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15" name="Google Shape;51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fma.montecastelo | Linktree" id="516" name="Google Shape;516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62049" y="136064"/>
            <a:ext cx="737118" cy="73711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1"/>
          <p:cNvSpPr txBox="1"/>
          <p:nvPr/>
        </p:nvSpPr>
        <p:spPr>
          <a:xfrm>
            <a:off x="4771053" y="241405"/>
            <a:ext cx="26498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lang="pt-BR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 DO QUIZ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Font typeface="Arial"/>
              <a:buNone/>
            </a:pPr>
            <a:r>
              <a:t/>
            </a:r>
            <a:endParaRPr sz="1800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3" name="Google Shape;523;p41"/>
          <p:cNvSpPr txBox="1"/>
          <p:nvPr/>
        </p:nvSpPr>
        <p:spPr>
          <a:xfrm>
            <a:off x="2376974" y="5985089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582ACC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24" name="Google Shape;52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1"/>
          <p:cNvSpPr txBox="1"/>
          <p:nvPr/>
        </p:nvSpPr>
        <p:spPr>
          <a:xfrm>
            <a:off x="2037063" y="710865"/>
            <a:ext cx="9885332" cy="5791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INT MAIN()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INT RESPOSTA;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INT PONTUACAO = 0;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t/>
            </a:r>
            <a:endParaRPr sz="12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PRINTF("BEM-VINDO AO QUIZ!\N\N");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t/>
            </a:r>
            <a:endParaRPr sz="12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// PERGUNTA 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PRINTF("PERGUNTA 1: QUAL É A CAPITAL DO BRASIL?\N");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PRINTF("1. RIO DE JANEIRO\N");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PRINTF("2. SÃO PAULO\N");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PRINTF("3. BRASÍLIA\N");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PRINTF("ESCOLHA A OPÇÃO CORRETA (1, 2 OU 3): ");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SCANF("%D", &amp;RESPOSTA);</a:t>
            </a:r>
            <a:endParaRPr sz="12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    }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t/>
            </a:r>
            <a:endParaRPr sz="12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t/>
            </a:r>
            <a:endParaRPr sz="12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t/>
            </a:r>
            <a:endParaRPr sz="12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t/>
            </a:r>
            <a:endParaRPr sz="12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t/>
            </a:r>
            <a:endParaRPr sz="12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// VERIFICA A RESPOSTA DA PERGUNTA 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IF (RESPOSTA == 3)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PRINTF("RESPOSTA CORRETA! VOCÊ GANHOU 1 PONTO.\N");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PONTUACAO++;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 ELSE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PRINTF("RESPOSTA INCORRETA. A RESPOSTA CORRETA É 3. BRASÍLIA.\N");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t/>
            </a:r>
            <a:endParaRPr sz="12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EXIBE A PONTUAÇÃO FINAL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PRINTF("\NPONTUAÇÃO FINAL: %D PONTO(S) DE UM POSSÍVEL 1 PONTO.\N", PONTUACAO);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t/>
            </a:r>
            <a:endParaRPr sz="12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pt-BR"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500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ifma.montecastelo | Linktree" id="526" name="Google Shape;52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2879" y="136064"/>
            <a:ext cx="946288" cy="94628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2"/>
          <p:cNvSpPr txBox="1"/>
          <p:nvPr/>
        </p:nvSpPr>
        <p:spPr>
          <a:xfrm>
            <a:off x="5425750" y="503579"/>
            <a:ext cx="35316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lang="pt-BR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IFMA – MONTE CASTELO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Font typeface="Arial"/>
              <a:buNone/>
            </a:pPr>
            <a:r>
              <a:t/>
            </a:r>
            <a:endParaRPr sz="1800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3" name="Google Shape;533;p42"/>
          <p:cNvSpPr txBox="1"/>
          <p:nvPr/>
        </p:nvSpPr>
        <p:spPr>
          <a:xfrm>
            <a:off x="2376974" y="5985089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582ACC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34" name="Google Shape;53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2"/>
          <p:cNvSpPr txBox="1"/>
          <p:nvPr/>
        </p:nvSpPr>
        <p:spPr>
          <a:xfrm>
            <a:off x="2181032" y="1282887"/>
            <a:ext cx="9436360" cy="1432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INFORMÁTICA</a:t>
            </a:r>
            <a:r>
              <a:rPr lang="pt-BR" sz="18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NA 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pt-BR" sz="18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lang="pt-BR" sz="18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PROFESSORA E ORIENTADORA: SALETE FARIAS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AUTORES</a:t>
            </a:r>
            <a:r>
              <a:rPr lang="pt-BR" sz="18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DYOGO CESAR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LUÍS ANDRÉ TAVARES DA SILVA e WESLEY VERSART</a:t>
            </a:r>
            <a:endParaRPr/>
          </a:p>
        </p:txBody>
      </p:sp>
      <p:pic>
        <p:nvPicPr>
          <p:cNvPr descr="ifma.montecastelo | Linktree" id="536" name="Google Shape;53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28784" y="136063"/>
            <a:ext cx="970383" cy="97038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3"/>
          <p:cNvSpPr txBox="1"/>
          <p:nvPr/>
        </p:nvSpPr>
        <p:spPr>
          <a:xfrm>
            <a:off x="5425751" y="503579"/>
            <a:ext cx="26498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lang="pt-BR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REFERÊNCIAS: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Font typeface="Arial"/>
              <a:buNone/>
            </a:pPr>
            <a:r>
              <a:t/>
            </a:r>
            <a:endParaRPr sz="1800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3" name="Google Shape;543;p43"/>
          <p:cNvSpPr txBox="1"/>
          <p:nvPr/>
        </p:nvSpPr>
        <p:spPr>
          <a:xfrm>
            <a:off x="2376974" y="5985089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582ACC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44" name="Google Shape;54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3"/>
          <p:cNvSpPr txBox="1"/>
          <p:nvPr/>
        </p:nvSpPr>
        <p:spPr>
          <a:xfrm>
            <a:off x="2376974" y="1450268"/>
            <a:ext cx="9436360" cy="4534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Arial"/>
              <a:buNone/>
            </a:pPr>
            <a:r>
              <a:rPr lang="pt-BR" sz="1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HTTPS://WWW.INF.UFPR.BR/ROBERTO/CI067/17_MAIN.HTML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Arial"/>
              <a:buNone/>
            </a:pPr>
            <a:r>
              <a:rPr lang="pt-BR" sz="1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//#INCLUDE - DOCUMENTAÇÃO DE REFERÊNCIA DO ARDUINO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Arial"/>
              <a:buNone/>
            </a:pPr>
            <a:r>
              <a:rPr lang="pt-BR" sz="1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HTTPS://WWW.CPROGRESSIVO.NET/2012/12/O-TIPO-INTEIROINT-NA-LINGUAGEM-C.HTML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Arial"/>
              <a:buNone/>
            </a:pPr>
            <a:r>
              <a:rPr lang="pt-BR" sz="1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//HTTPS://WWW.DCA.FEE.UNICAMP.BR/CURSOS/EA876/APOSTILA/HTML/NODE131.HTML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Arial"/>
              <a:buNone/>
            </a:pPr>
            <a:r>
              <a:rPr lang="pt-BR" sz="1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//HTTPS://HOMEPAGES.DCC.UFMG.BR/~RODOLFO/AEDSI-2-10/PRINTF_SCANF/PRINTFSCANF.HTML#:~:TEXT=A%20FUN%C3%A7%C3%A3O%20SCANF%20L%C3%AA%20OS,INDICA%C3%A7%C3%A3O%20DE%20FIM%20DE%20ARQUIVO.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Arial"/>
              <a:buNone/>
            </a:pPr>
            <a:r>
              <a:rPr lang="pt-BR" sz="1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//HTTPS://WWW.RESPONDEAI.COM.BR/CONTEUDO/PROGRAMACAO/C/FUNCOES-SCANF-E PRINTF/1929#:~:TEXT=A%20FUN%C3%A7%C3%A3O%20SCANF%20%C3%A9%20UTILIZADA,SER%C3%A1%20ARMAZENADO%20EM%20UMA%20VARI%C3%A1VEL.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Arial"/>
              <a:buNone/>
            </a:pPr>
            <a:r>
              <a:rPr lang="pt-BR" sz="1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//HTTPS://PT.STACKOVERFLOW.COM/QUESTIONS/152399/DIFEREN%C3%A7A-ENTRE-I-E-D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Arial"/>
              <a:buNone/>
            </a:pPr>
            <a:r>
              <a:rPr lang="pt-BR" sz="1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////HTTPS://PT.STACKOVERFLOW.COM/QUESTIONS/125793/QUAL-O-SIGNIFICADO-DO-OPERADOR-E-COMERCIAL-NA-LINGUAGEMC#:~:TEXT=PORTANTO%2C%20CONCLUI%2DSE%20QUE%20%26,DE%20MEM%C3%B3RIA%20DE%20UMA%20VARI%C3%A1VEL.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Arial"/>
              <a:buNone/>
            </a:pPr>
            <a:r>
              <a:rPr lang="pt-BR" sz="1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HTTPS://WWW.FREECODECAMP.ORG/PORTUGUESE/NEWS/INSTRUCOES-IF-ELSE-EM-C-EXPLICADAS/</a:t>
            </a:r>
            <a:endParaRPr sz="1100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ifma.montecastelo | Linktree" id="546" name="Google Shape;54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34057" y="170856"/>
            <a:ext cx="842744" cy="84274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2700000" scaled="0"/>
        </a:gra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idx="1" type="subTitle"/>
          </p:nvPr>
        </p:nvSpPr>
        <p:spPr>
          <a:xfrm>
            <a:off x="2344967" y="507460"/>
            <a:ext cx="5438775" cy="1145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250"/>
              <a:buNone/>
            </a:pPr>
            <a:r>
              <a:rPr lang="pt-B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PARA BAIXAR O CODE BLOCKS VOCÊ ACESSARÁ A SEGUINTE PAGINA DA WEB. </a:t>
            </a:r>
            <a:r>
              <a:rPr lang="pt-B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HTTPS://WWW.CODEBLOCKS.ORG/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t/>
            </a:r>
            <a:endParaRPr sz="2400">
              <a:solidFill>
                <a:srgbClr val="F2F2F2"/>
              </a:solidFill>
            </a:endParaRPr>
          </a:p>
        </p:txBody>
      </p:sp>
      <p:pic>
        <p:nvPicPr>
          <p:cNvPr id="254" name="Google Shape;25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99" y="53938"/>
            <a:ext cx="1456426" cy="49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194" y="166105"/>
            <a:ext cx="4117259" cy="18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 txBox="1"/>
          <p:nvPr/>
        </p:nvSpPr>
        <p:spPr>
          <a:xfrm>
            <a:off x="645302" y="2598843"/>
            <a:ext cx="228992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25000"/>
              <a:buFont typeface="Arial"/>
              <a:buNone/>
            </a:pPr>
            <a:r>
              <a:rPr b="0" i="0" lang="pt-BR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NO CANTO A ESQUERDA VOCÊ DEVE CLICAR NA PARTE DE DOWNLOAD.</a:t>
            </a:r>
            <a:endParaRPr/>
          </a:p>
        </p:txBody>
      </p:sp>
      <p:pic>
        <p:nvPicPr>
          <p:cNvPr id="257" name="Google Shape;257;p21"/>
          <p:cNvPicPr preferRelativeResize="0"/>
          <p:nvPr/>
        </p:nvPicPr>
        <p:blipFill rotWithShape="1">
          <a:blip r:embed="rId5">
            <a:alphaModFix/>
          </a:blip>
          <a:srcRect b="0" l="0" r="70543" t="36627"/>
          <a:stretch/>
        </p:blipFill>
        <p:spPr>
          <a:xfrm>
            <a:off x="676774" y="3551343"/>
            <a:ext cx="2204380" cy="276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/>
          <p:nvPr/>
        </p:nvSpPr>
        <p:spPr>
          <a:xfrm rot="9684721">
            <a:off x="1313844" y="3990743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2955278" y="4591274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0" name="Google Shape;26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8663" y="3454162"/>
            <a:ext cx="2378770" cy="289924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1"/>
          <p:cNvSpPr/>
          <p:nvPr/>
        </p:nvSpPr>
        <p:spPr>
          <a:xfrm rot="9684721">
            <a:off x="4959260" y="3936089"/>
            <a:ext cx="942438" cy="3417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3524446" y="2721229"/>
            <a:ext cx="2706311" cy="68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25000"/>
              <a:buFont typeface="Arial"/>
              <a:buNone/>
            </a:pPr>
            <a:r>
              <a:rPr b="0" i="0" lang="pt-BR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CLICAR NO LINK DO DOWNLOAD BINARY RELEASE</a:t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6064537" y="4591273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4" name="Google Shape;26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90809" y="3482956"/>
            <a:ext cx="2378770" cy="289924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1"/>
          <p:cNvSpPr/>
          <p:nvPr/>
        </p:nvSpPr>
        <p:spPr>
          <a:xfrm rot="9684721">
            <a:off x="7813630" y="4014647"/>
            <a:ext cx="942438" cy="3417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6606093" y="2226229"/>
            <a:ext cx="5518973" cy="1191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25000"/>
              <a:buFont typeface="Arial"/>
              <a:buNone/>
            </a:pPr>
            <a:r>
              <a:rPr b="0" i="0" lang="pt-BR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NESSA PAGINA VOCÊ DEVERÁ IDENTIFICAR A CONFIGURAÇÃO DO SEU COMPUTADOR E CLICAR.DEPOIS CLICARÁ NO LINK E O DOWNLOADO ACONTECERA AUTOMATICAMENTE EM OUTRO SITE.  </a:t>
            </a:r>
            <a:r>
              <a:rPr b="0" i="0" lang="pt-BR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CODEBLOCKS-20.03MINGW-32BIT-SETUP.EXE</a:t>
            </a:r>
            <a:endParaRPr b="0" i="0" sz="16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6606093" y="970649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9080996" y="4591273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21"/>
          <p:cNvPicPr preferRelativeResize="0"/>
          <p:nvPr/>
        </p:nvPicPr>
        <p:blipFill rotWithShape="1">
          <a:blip r:embed="rId8">
            <a:alphaModFix/>
          </a:blip>
          <a:srcRect b="1084" l="100" r="20273" t="-1085"/>
          <a:stretch/>
        </p:blipFill>
        <p:spPr>
          <a:xfrm>
            <a:off x="9763019" y="3454162"/>
            <a:ext cx="2204379" cy="279255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1"/>
          <p:cNvSpPr/>
          <p:nvPr/>
        </p:nvSpPr>
        <p:spPr>
          <a:xfrm rot="9684721">
            <a:off x="10895096" y="4991733"/>
            <a:ext cx="942438" cy="3417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77099" y="4591271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2" name="Google Shape;272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24" y="6145573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 txBox="1"/>
          <p:nvPr/>
        </p:nvSpPr>
        <p:spPr>
          <a:xfrm>
            <a:off x="2383067" y="415751"/>
            <a:ext cx="2760433" cy="927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25000"/>
              <a:buFont typeface="Arial"/>
              <a:buNone/>
            </a:pPr>
            <a:r>
              <a:rPr b="0" i="0" lang="pt-BR" sz="1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APÓS O DOWNLOAD, EXECUTE O PROGRAMA.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2F2F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9" name="Google Shape;2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6918" y="148899"/>
            <a:ext cx="5276882" cy="197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2"/>
          <p:cNvSpPr/>
          <p:nvPr/>
        </p:nvSpPr>
        <p:spPr>
          <a:xfrm>
            <a:off x="5325625" y="2758901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2363985" y="2758901"/>
            <a:ext cx="2760433" cy="927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CLIQUE EM NEW FILE E DEPOIS EMPTY FILE.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2F2F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2" name="Google Shape;282;p22"/>
          <p:cNvPicPr preferRelativeResize="0"/>
          <p:nvPr/>
        </p:nvPicPr>
        <p:blipFill rotWithShape="1">
          <a:blip r:embed="rId4">
            <a:alphaModFix/>
          </a:blip>
          <a:srcRect b="63157" l="1" r="78099" t="0"/>
          <a:stretch/>
        </p:blipFill>
        <p:spPr>
          <a:xfrm>
            <a:off x="6076918" y="2304211"/>
            <a:ext cx="5276882" cy="178795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2"/>
          <p:cNvSpPr/>
          <p:nvPr/>
        </p:nvSpPr>
        <p:spPr>
          <a:xfrm rot="9684721">
            <a:off x="6544066" y="2320527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4" name="Google Shape;284;p22"/>
          <p:cNvPicPr preferRelativeResize="0"/>
          <p:nvPr/>
        </p:nvPicPr>
        <p:blipFill rotWithShape="1">
          <a:blip r:embed="rId5">
            <a:alphaModFix/>
          </a:blip>
          <a:srcRect b="52729" l="0" r="61027" t="0"/>
          <a:stretch/>
        </p:blipFill>
        <p:spPr>
          <a:xfrm>
            <a:off x="6076918" y="4268227"/>
            <a:ext cx="5162582" cy="21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 txBox="1"/>
          <p:nvPr/>
        </p:nvSpPr>
        <p:spPr>
          <a:xfrm>
            <a:off x="2383067" y="4885660"/>
            <a:ext cx="2760433" cy="927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25000"/>
              <a:buFont typeface="Arial"/>
              <a:buNone/>
            </a:pPr>
            <a:r>
              <a:rPr b="0" i="0" lang="pt-BR" sz="1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SALVE O SEU PRIMEIRO PROGRAMA.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2F2F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6" name="Google Shape;286;p22"/>
          <p:cNvSpPr/>
          <p:nvPr/>
        </p:nvSpPr>
        <p:spPr>
          <a:xfrm rot="9684721">
            <a:off x="7258441" y="4530327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5325625" y="660416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p22"/>
          <p:cNvSpPr/>
          <p:nvPr/>
        </p:nvSpPr>
        <p:spPr>
          <a:xfrm>
            <a:off x="5325625" y="4885660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9" name="Google Shape;28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24" y="6145573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3"/>
          <p:cNvSpPr txBox="1"/>
          <p:nvPr/>
        </p:nvSpPr>
        <p:spPr>
          <a:xfrm>
            <a:off x="2325854" y="1196801"/>
            <a:ext cx="2961642" cy="186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25000"/>
              <a:buFont typeface="Arial"/>
              <a:buNone/>
            </a:pPr>
            <a:r>
              <a:rPr b="0" i="0" lang="pt-BR" sz="2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PRONTO!!!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25000"/>
              <a:buFont typeface="Arial"/>
              <a:buNone/>
            </a:pPr>
            <a:r>
              <a:rPr b="0" i="0" lang="pt-BR" sz="2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AGORA PODEREMOS INICIAR A NOSSA PROGRAMAÇÃO EM C.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2F2F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5407164" y="1662558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7" name="Google Shape;29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54979"/>
            <a:ext cx="5690903" cy="317402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3"/>
          <p:cNvSpPr txBox="1"/>
          <p:nvPr>
            <p:ph idx="1" type="subTitle"/>
          </p:nvPr>
        </p:nvSpPr>
        <p:spPr>
          <a:xfrm>
            <a:off x="2325854" y="3679571"/>
            <a:ext cx="7325114" cy="2019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25000"/>
              <a:buNone/>
            </a:pPr>
            <a:r>
              <a:rPr lang="pt-BR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OBS: CASO TENHA FICADO COM ALGUMA DUVIDA, VOLTE AOS SLIDES ANTERIORES VERIFIQUE O PASSO A PASSO. ATÉ AQUI VOCÊ JÁ DEVE ESTA COM O PROGRAMA ABERTO E PRONTO PARA USO.</a:t>
            </a:r>
            <a:endParaRPr/>
          </a:p>
        </p:txBody>
      </p:sp>
      <p:pic>
        <p:nvPicPr>
          <p:cNvPr id="299" name="Google Shape;29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4"/>
          <p:cNvSpPr txBox="1"/>
          <p:nvPr/>
        </p:nvSpPr>
        <p:spPr>
          <a:xfrm>
            <a:off x="2611604" y="249208"/>
            <a:ext cx="9123196" cy="1898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rgbClr val="F2F2F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 TODA LINGUAGEM DE PROGRAMAÇÃO, EM SUA INICIALIZAÇÃO, REQUER O USO DE UMA BIBLIOTECA. EM C UTILIZAMOS A  #INCLUDE QUE SERVE PARA 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INCLUIR BIBLIOTECAS EXTERNAS AO SEU SKETCH, E </a:t>
            </a:r>
            <a:r>
              <a:rPr b="0" i="0" lang="pt-BR" sz="1800" u="none" cap="none" strike="noStrike">
                <a:solidFill>
                  <a:srgbClr val="F2F2F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&lt;STDIO.H&gt; QUE  É UMA BIBLIOTECA COM FUNÇÕES DE PADRÕES C. CADA BIBLIOTECA POSSUEM RECURSOS ESPECÍFICOS PARA CADA TIPO DE PROGRAMA.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2F2F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2611604" y="2147239"/>
            <a:ext cx="2265196" cy="109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rgbClr val="F2F2F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 PRIMEIRA LINHA COLOCAMOS O #INCLUDE&lt;STDIO.H&gt;</a:t>
            </a:r>
            <a:endParaRPr/>
          </a:p>
        </p:txBody>
      </p:sp>
      <p:pic>
        <p:nvPicPr>
          <p:cNvPr id="307" name="Google Shape;307;p24"/>
          <p:cNvPicPr preferRelativeResize="0"/>
          <p:nvPr/>
        </p:nvPicPr>
        <p:blipFill rotWithShape="1">
          <a:blip r:embed="rId4">
            <a:alphaModFix/>
          </a:blip>
          <a:srcRect b="35036" l="0" r="0" t="0"/>
          <a:stretch/>
        </p:blipFill>
        <p:spPr>
          <a:xfrm>
            <a:off x="5988789" y="1686562"/>
            <a:ext cx="3854085" cy="189803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4"/>
          <p:cNvSpPr/>
          <p:nvPr/>
        </p:nvSpPr>
        <p:spPr>
          <a:xfrm>
            <a:off x="5030919" y="2472397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9" name="Google Shape;309;p24"/>
          <p:cNvPicPr preferRelativeResize="0"/>
          <p:nvPr/>
        </p:nvPicPr>
        <p:blipFill rotWithShape="1">
          <a:blip r:embed="rId5">
            <a:alphaModFix/>
          </a:blip>
          <a:srcRect b="13818" l="0" r="0" t="0"/>
          <a:stretch/>
        </p:blipFill>
        <p:spPr>
          <a:xfrm>
            <a:off x="5893540" y="4710762"/>
            <a:ext cx="3854085" cy="189803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4"/>
          <p:cNvSpPr txBox="1"/>
          <p:nvPr/>
        </p:nvSpPr>
        <p:spPr>
          <a:xfrm>
            <a:off x="2433736" y="3619502"/>
            <a:ext cx="9529664" cy="682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rgbClr val="F2F2F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OBS: NA SEGUNDA LINHA OU TERCEIRA, MAS E IMPORTANTE MANTER A ORDEM, POIS O OS PROGRAMAS TEM UMA ESTRUTURA A SER SEGUIDA. CUIDADO PARA NÃO SE ATRAPALHAR</a:t>
            </a:r>
            <a:endParaRPr/>
          </a:p>
        </p:txBody>
      </p:sp>
      <p:sp>
        <p:nvSpPr>
          <p:cNvPr id="311" name="Google Shape;311;p24"/>
          <p:cNvSpPr txBox="1"/>
          <p:nvPr/>
        </p:nvSpPr>
        <p:spPr>
          <a:xfrm>
            <a:off x="2667624" y="5114146"/>
            <a:ext cx="2265196" cy="109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rgbClr val="F2F2F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 PRÓXIMA LINHA VEM O INT MAIN() {</a:t>
            </a: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5030919" y="5184988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3" name="Google Shape;313;p24"/>
          <p:cNvSpPr/>
          <p:nvPr/>
        </p:nvSpPr>
        <p:spPr>
          <a:xfrm rot="9684721">
            <a:off x="8881776" y="2486947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4" name="Google Shape;314;p24"/>
          <p:cNvSpPr/>
          <p:nvPr/>
        </p:nvSpPr>
        <p:spPr>
          <a:xfrm rot="9684721">
            <a:off x="8385796" y="5877918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15" name="Google Shape;31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5"/>
          <p:cNvSpPr txBox="1"/>
          <p:nvPr/>
        </p:nvSpPr>
        <p:spPr>
          <a:xfrm>
            <a:off x="2286510" y="1021065"/>
            <a:ext cx="3151021" cy="1502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 IMAGEM DIGITAMOS INT MAIN() {QUE NESSE CASO IRIA INICIALIZAR A FUNÇÃO MAIN().</a:t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2268704" y="228517"/>
            <a:ext cx="8065921" cy="1898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(INT) TIPO INTEIRO: SERVE PARA DECLARAR, IMPRIMIR E INICIALIZAR TAL TIPO DE DADO.</a:t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23" name="Google Shape;323;p25"/>
          <p:cNvPicPr preferRelativeResize="0"/>
          <p:nvPr/>
        </p:nvPicPr>
        <p:blipFill rotWithShape="1">
          <a:blip r:embed="rId4">
            <a:alphaModFix/>
          </a:blip>
          <a:srcRect b="13818" l="0" r="0" t="0"/>
          <a:stretch/>
        </p:blipFill>
        <p:spPr>
          <a:xfrm>
            <a:off x="6754471" y="836580"/>
            <a:ext cx="5067298" cy="235996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5"/>
          <p:cNvSpPr txBox="1"/>
          <p:nvPr/>
        </p:nvSpPr>
        <p:spPr>
          <a:xfrm>
            <a:off x="2286510" y="2460734"/>
            <a:ext cx="3303421" cy="1502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MAIN() 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 EXECUÇÃO DE UM PROGRAMA EM </a:t>
            </a:r>
            <a:r>
              <a:rPr b="1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AS CHAVES MOSTRAM O QUE SERÁ EXECUTADO.</a:t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25" name="Google Shape;32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2277" y="3782440"/>
            <a:ext cx="5049492" cy="251736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5"/>
          <p:cNvSpPr/>
          <p:nvPr/>
        </p:nvSpPr>
        <p:spPr>
          <a:xfrm>
            <a:off x="5735217" y="1785242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5735217" y="4699816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8" name="Google Shape;328;p25"/>
          <p:cNvSpPr txBox="1"/>
          <p:nvPr/>
        </p:nvSpPr>
        <p:spPr>
          <a:xfrm>
            <a:off x="2286510" y="4372084"/>
            <a:ext cx="3303421" cy="1502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UTILIZAREMOS O INT PARA DECLARAR UMA VARIÁVEL. NESSE CASO UMA COM VALOR E OUTRA SEM VALOR.</a:t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9" name="Google Shape;329;p25"/>
          <p:cNvSpPr/>
          <p:nvPr/>
        </p:nvSpPr>
        <p:spPr>
          <a:xfrm rot="6444464">
            <a:off x="8428799" y="1953617"/>
            <a:ext cx="930238" cy="345858"/>
          </a:xfrm>
          <a:prstGeom prst="rightArrow">
            <a:avLst>
              <a:gd fmla="val 39372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0" name="Google Shape;330;p25"/>
          <p:cNvSpPr/>
          <p:nvPr/>
        </p:nvSpPr>
        <p:spPr>
          <a:xfrm rot="9684721">
            <a:off x="10670286" y="5180361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1" name="Google Shape;331;p25"/>
          <p:cNvSpPr/>
          <p:nvPr/>
        </p:nvSpPr>
        <p:spPr>
          <a:xfrm rot="9684721">
            <a:off x="10174307" y="2440648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32" name="Google Shape;33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6"/>
          <p:cNvSpPr txBox="1"/>
          <p:nvPr/>
        </p:nvSpPr>
        <p:spPr>
          <a:xfrm>
            <a:off x="2268704" y="228517"/>
            <a:ext cx="8065921" cy="228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APÓS A DECLARAÇÃO, USAREMOS OUTRA FUNÇÃO, O “PRINTF”.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5899855" y="1992321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40" name="Google Shape;34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563" y="974451"/>
            <a:ext cx="5307768" cy="324063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6"/>
          <p:cNvSpPr txBox="1"/>
          <p:nvPr/>
        </p:nvSpPr>
        <p:spPr>
          <a:xfrm>
            <a:off x="1903054" y="894285"/>
            <a:ext cx="3728565" cy="3649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 PERMITE APRESENTAR NA TELA OS VALORES DE QUALQUER TIPO DE DADO. PARA TANTO, PRINTF UTILIZA O MECANISMO DE FORMATAÇÃO, QUE PERMITE TRADUZIR A REPRESENTAÇÃO INTERNA DE VARIÁVEIS PARA A REPRESENTAÇÃO ASCII QUE PODE SER APRESENTADA NA TELA.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2" name="Google Shape;342;p26"/>
          <p:cNvSpPr/>
          <p:nvPr/>
        </p:nvSpPr>
        <p:spPr>
          <a:xfrm rot="9684721">
            <a:off x="8650987" y="3128840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3" name="Google Shape;343;p26"/>
          <p:cNvSpPr txBox="1"/>
          <p:nvPr/>
        </p:nvSpPr>
        <p:spPr>
          <a:xfrm>
            <a:off x="2336730" y="5411306"/>
            <a:ext cx="9292653" cy="1104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OBS: PARA USAR VOCÊ DEVER ABRIR PARÊNTESES, COLOCAR ASPAS DUPLAS, ESCREVER O TEXTO DESEJADO, FECHAR ASPAS, FECHAR PARÊNTESES E COLOCAR PONTO E VIRGULA. PARA IDENTIFICAR O TERMINO DA LINHA ESCRITA.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4" name="Google Shape;344;p26"/>
          <p:cNvSpPr/>
          <p:nvPr/>
        </p:nvSpPr>
        <p:spPr>
          <a:xfrm rot="7512663">
            <a:off x="10632187" y="2981727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5" name="Google Shape;345;p26"/>
          <p:cNvSpPr txBox="1"/>
          <p:nvPr/>
        </p:nvSpPr>
        <p:spPr>
          <a:xfrm>
            <a:off x="2336730" y="4628443"/>
            <a:ext cx="9292653" cy="90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OBS: O “/N” É UMA FUNÇÃO DENTRO DO PRINTF QUE SERVE COMO UM ENTER, PULANDO UMA LINHA. MUITO USADA PARA ORGANIZAÇÃO DO PROGRAMA.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46" name="Google Shape;34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9" y="141277"/>
            <a:ext cx="1689123" cy="5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7"/>
          <p:cNvSpPr txBox="1"/>
          <p:nvPr/>
        </p:nvSpPr>
        <p:spPr>
          <a:xfrm>
            <a:off x="2268705" y="228517"/>
            <a:ext cx="3216635" cy="3305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// EM C, SERVE PARA FAZER UM COMENTÁRIO, ELA MUDA DE COR E NÃO ENTRA DENTRO DO CÓDIGO. MUITO UTILIZADA PARA EXPLICAR O PRÓXIMO PASSO E O QUE ESTA ACONTECENDO NO PROGRAMA.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5742400" y="1287101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54" name="Google Shape;35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8628" y="228517"/>
            <a:ext cx="5375722" cy="299093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7"/>
          <p:cNvSpPr/>
          <p:nvPr/>
        </p:nvSpPr>
        <p:spPr>
          <a:xfrm rot="9684721">
            <a:off x="8870062" y="2399338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56" name="Google Shape;35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8628" y="3463454"/>
            <a:ext cx="5375024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7"/>
          <p:cNvSpPr/>
          <p:nvPr/>
        </p:nvSpPr>
        <p:spPr>
          <a:xfrm rot="2687788">
            <a:off x="6858254" y="5608908"/>
            <a:ext cx="930238" cy="3458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5A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" name="Google Shape;358;p27"/>
          <p:cNvSpPr txBox="1"/>
          <p:nvPr/>
        </p:nvSpPr>
        <p:spPr>
          <a:xfrm>
            <a:off x="2393738" y="3530248"/>
            <a:ext cx="3216635" cy="299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FUNÇÃO SCANF LÊ OS CARACTERES DA ENTRADA E COLOCA NA ÁREA DE MEMÓRIA CORRESPONDENTE, OU MELHOR </a:t>
            </a:r>
            <a:r>
              <a:rPr b="0" i="0" lang="pt-BR" sz="1800" u="none" cap="none" strike="noStrike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É UTILIZADA PARA LER ALGUM DADO DIGITADO PELO USUÁRIO.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5827752" y="4344626"/>
            <a:ext cx="569168" cy="68260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157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60" name="Google Shape;36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94536" y="6313449"/>
            <a:ext cx="1127858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