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76" r:id="rId7"/>
    <p:sldId id="277" r:id="rId8"/>
    <p:sldId id="262" r:id="rId9"/>
    <p:sldId id="263" r:id="rId10"/>
    <p:sldId id="265" r:id="rId11"/>
    <p:sldId id="270" r:id="rId12"/>
    <p:sldId id="271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422BB-AEDE-4D1D-9EF9-18428C5A849E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5EA5-B7D1-4CD7-BA36-E921CE228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BA7A-EE7D-419A-B51E-B185519DD586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B1E1-E585-4FA4-A889-76BC8AA84A85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463B-75C0-4E04-8C16-335755E4A87B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9F20-B6E8-4279-B949-77B20F31A818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2A70-EF66-46E5-ADD3-6BDD3C73CC28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92D9-2358-4444-93B4-F0CA06A68060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CBB8-A340-4EEB-90CF-04233C1AE74F}" type="datetime1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A132-F531-4ECE-A893-EDF755066C89}" type="datetime1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8C2-F574-4009-822B-361B6B4EB707}" type="datetime1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8BF-11EB-40DC-9714-B47A9364590C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1441-3D55-4E0D-899F-9D750DC92F46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A018-7A0F-4995-8151-A0C61B8981C9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F558-AFE0-4392-BAD0-151738AA466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/>
          <p:nvPr/>
        </p:nvSpPr>
        <p:spPr>
          <a:xfrm>
            <a:off x="1182848" y="169117"/>
            <a:ext cx="10813408" cy="1189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marR="71755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Муромский институт (филиал)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Факультет Информационных Технологий и Радиоэлектроники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Кафедра программной инженерии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1676400" y="2270269"/>
            <a:ext cx="9370852" cy="1599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71755" lvl="0" indent="0" algn="ctr" defTabSz="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тему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«Транслятор с подмножества языка </a:t>
            </a:r>
            <a:r>
              <a:rPr lang="en-US" sz="32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302" y="5199701"/>
            <a:ext cx="1157095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Пин-121 						 Решенсков Г.А.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								     Кульков Я.Ю.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128829"/>
            <a:ext cx="1129683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Синтаксический анализ построен на основе L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 и реализован с помощью метода нисходящего анализа, в котором входной поток обрабатывается выполнением ряда рекурсивных процедур. Каждому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нетерминалу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грамматики соответствует одна подпрограмма, которая распознаёт цепочку, порождаемую этим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нетерминалом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Часть решающей таблицы нисходящего анализатора:</a:t>
            </a:r>
            <a:endParaRPr lang="ru-RU" sz="2400" dirty="0"/>
          </a:p>
          <a:p>
            <a:pPr algn="ctr"/>
            <a:r>
              <a:rPr lang="ru-RU" sz="2400" dirty="0"/>
              <a:t> </a:t>
            </a:r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ADF9FA-C602-AA8D-BA54-EC77DDFD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8814"/>
              </p:ext>
            </p:extLst>
          </p:nvPr>
        </p:nvGraphicFramePr>
        <p:xfrm>
          <a:off x="355626" y="4113868"/>
          <a:ext cx="10874348" cy="162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1114">
                  <a:extLst>
                    <a:ext uri="{9D8B030D-6E8A-4147-A177-3AD203B41FA5}">
                      <a16:colId xmlns:a16="http://schemas.microsoft.com/office/drawing/2014/main" val="952754732"/>
                    </a:ext>
                  </a:extLst>
                </a:gridCol>
                <a:gridCol w="2786617">
                  <a:extLst>
                    <a:ext uri="{9D8B030D-6E8A-4147-A177-3AD203B41FA5}">
                      <a16:colId xmlns:a16="http://schemas.microsoft.com/office/drawing/2014/main" val="672438768"/>
                    </a:ext>
                  </a:extLst>
                </a:gridCol>
                <a:gridCol w="2786617">
                  <a:extLst>
                    <a:ext uri="{9D8B030D-6E8A-4147-A177-3AD203B41FA5}">
                      <a16:colId xmlns:a16="http://schemas.microsoft.com/office/drawing/2014/main" val="887649057"/>
                    </a:ext>
                  </a:extLst>
                </a:gridCol>
              </a:tblGrid>
              <a:tr h="672712"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Правила грамматики  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FIRST1(A) ∪ FOLLOW1(A)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FOLLOW2(A)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extLst>
                  <a:ext uri="{0D108BD9-81ED-4DB2-BD59-A6C34878D82A}">
                    <a16:rowId xmlns:a16="http://schemas.microsoft.com/office/drawing/2014/main" val="670395313"/>
                  </a:ext>
                </a:extLst>
              </a:tr>
              <a:tr h="955229">
                <a:tc>
                  <a:txBody>
                    <a:bodyPr/>
                    <a:lstStyle/>
                    <a:p>
                      <a:pPr marR="190500">
                        <a:lnSpc>
                          <a:spcPct val="150000"/>
                        </a:lnSpc>
                      </a:pPr>
                      <a:r>
                        <a:rPr lang="ru-RU" sz="2200">
                          <a:effectLst/>
                        </a:rPr>
                        <a:t>&lt;програм&gt; ::= </a:t>
                      </a:r>
                      <a:r>
                        <a:rPr lang="en-US" sz="2200">
                          <a:effectLst/>
                        </a:rPr>
                        <a:t>var</a:t>
                      </a:r>
                      <a:r>
                        <a:rPr lang="ru-RU" sz="2200">
                          <a:effectLst/>
                        </a:rPr>
                        <a:t>&lt;перем&gt; &lt;спис_перем&gt; </a:t>
                      </a:r>
                      <a:r>
                        <a:rPr lang="en-US" sz="2200">
                          <a:effectLst/>
                        </a:rPr>
                        <a:t>begin</a:t>
                      </a:r>
                      <a:r>
                        <a:rPr lang="ru-RU" sz="2200">
                          <a:effectLst/>
                        </a:rPr>
                        <a:t> &lt;спис_опер&gt; </a:t>
                      </a:r>
                      <a:r>
                        <a:rPr lang="en-US" sz="2200">
                          <a:effectLst/>
                        </a:rPr>
                        <a:t>end</a:t>
                      </a:r>
                      <a:r>
                        <a:rPr lang="ru-RU" sz="2200">
                          <a:effectLst/>
                        </a:rPr>
                        <a:t>.</a:t>
                      </a:r>
                      <a:endParaRPr lang="ru-RU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var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133" marR="126133" marT="0" marB="0"/>
                </a:tc>
                <a:extLst>
                  <a:ext uri="{0D108BD9-81ED-4DB2-BD59-A6C34878D82A}">
                    <a16:rowId xmlns:a16="http://schemas.microsoft.com/office/drawing/2014/main" val="1506679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синтаксического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4670" y="1479550"/>
            <a:ext cx="7580630" cy="5379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seclist_oper2()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leks.TokenType.CASE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leks.TokenType.IDENTIFIER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seclist_oper3();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leks.TokenType.END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leks.TokenType.SEMICOLON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41995"/>
              </p:ext>
            </p:extLst>
          </p:nvPr>
        </p:nvGraphicFramePr>
        <p:xfrm>
          <a:off x="345407" y="2180222"/>
          <a:ext cx="4551947" cy="1906470"/>
        </p:xfrm>
        <a:graphic>
          <a:graphicData uri="http://schemas.openxmlformats.org/drawingml/2006/table">
            <a:tbl>
              <a:tblPr firstRow="1" firstCol="1" bandRow="1"/>
              <a:tblGrid>
                <a:gridCol w="213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scadia Mono"/>
                          <a:ea typeface="Times New Roman"/>
                          <a:cs typeface="Cascadia Mono"/>
                        </a:rPr>
                        <a:t>Правила грамматики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scadia Mono"/>
                          <a:ea typeface="Times New Roman"/>
                          <a:cs typeface="Cascadia Mono"/>
                        </a:rPr>
                        <a:t>IRST1(A) V FOLLOW1(A)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11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&lt;2спис_опер2&gt; ::= &lt;2спис_опер3&gt;</a:t>
                      </a:r>
                    </a:p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&lt;2спис_опер2&gt; ::= 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scadia Mono"/>
                          <a:ea typeface="Times New Roman" panose="02020603050405020304" pitchFamily="18" charset="0"/>
                          <a:cs typeface="Cascadia Mono"/>
                        </a:rPr>
                        <a:t>case | id</a:t>
                      </a:r>
                      <a:endParaRPr lang="ru-RU" sz="950" dirty="0">
                        <a:solidFill>
                          <a:srgbClr val="000000"/>
                        </a:solidFill>
                        <a:effectLst/>
                        <a:latin typeface="Cascadia Mono"/>
                        <a:ea typeface="Times New Roman" panose="02020603050405020304" pitchFamily="18" charset="0"/>
                        <a:cs typeface="Cascadia Mono"/>
                      </a:endParaRPr>
                    </a:p>
                    <a:p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scadia Mono"/>
                          <a:ea typeface="Times New Roman" panose="02020603050405020304" pitchFamily="18" charset="0"/>
                          <a:cs typeface="Cascadia Mono"/>
                        </a:rPr>
                        <a:t>end;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сложных арифметических выражений методом Бауэра-</a:t>
            </a:r>
            <a:r>
              <a:rPr lang="ru-RU" sz="3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Замельзона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" y="1129030"/>
            <a:ext cx="11061065" cy="35394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Алгоритм метода Бауэра -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состоит из следующих этапов: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Просматриваем входную строку слева направо;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операнд, то отправляем его в стек операндов.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операция, то читаем элемент с вершины стека операций, из списка действий для арифметических операторов выбираем действие, соответствующее паре (элемент c вершины стека, символ входного потока). Выполняем выбранное действие.</a:t>
            </a: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84" y="4208947"/>
            <a:ext cx="6913805" cy="21033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1"/>
            <a:ext cx="12192000" cy="104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успешного завершения работы синтаксического анализатора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3FC49E-006E-486B-B6C1-D6209726B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944" y="1825625"/>
            <a:ext cx="7210111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82296"/>
            <a:ext cx="12192000" cy="104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завершения работы синтаксического анализатора с выводом ошибки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20" y="1924664"/>
            <a:ext cx="6919560" cy="415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9DD9F-BE16-E8ED-ED3F-84B739AC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966787"/>
            <a:ext cx="85915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0"/>
            <a:ext cx="12192000" cy="9966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7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вывода ошибки в разборе арифметического выражения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61" y="1943715"/>
            <a:ext cx="6889077" cy="411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E86169-B5C6-504D-B17D-4059CB6D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23912"/>
            <a:ext cx="86868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данной курсовой работы разработан транслятор с подмножества языка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Pascal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выполнения были решены следующие задачи: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анализ предметной области;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описание грамматики языка;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 реализация лексического анализа;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синтаксического анализа на основе L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метода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для разбора сложных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мат. выражений;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тестирование программы.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Таким образом, в курсовой работе были реализованы все пункты технического задания.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курсовой 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Целью курсовой работы является разработка транслятора с подмножества языка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Pascal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Задачи курсовой работы: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проанализировать предметную область;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описать грамматику языка;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разработать архитектуру системы и алгоритмов и реализовать их;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протестировать разработанное приложение.</a:t>
            </a: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316736"/>
            <a:ext cx="11521440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разработанной программе должны быть реализованы: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лексический анализ;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синтаксический анализ на основе L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разбор сложных выражений, выполняемый методом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развёрнутая диагностика ошибок;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Требования к используемому подмножеству языка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Pascal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у идентификатора 8 символов значащие;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не менее 3-х директив описания переменных;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сложный арифметический;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просто выражение выбора значения в операторе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оператор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case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…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…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else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…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end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языка </a:t>
            </a:r>
            <a:r>
              <a:rPr lang="en-US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kumimoji="0" lang="en-US" alt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94" y="1332421"/>
            <a:ext cx="10981651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Выполнение программы всегда выполняется построчно. 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Программа состоит из операторов.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Применяются латинские прописные и строчные буквы, цифры и специальные знаки.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i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nt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eger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– базовый тип.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Переменные могут быть инициализированы следующим образом в начале 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var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название переменной :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тип переменной, при желании можно добавить несколько переменных, добавляя из через запятую, перед «:»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Оператор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case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формально записывается в таком виде: </a:t>
            </a:r>
            <a:r>
              <a:rPr lang="en-US" sz="2400" dirty="0"/>
              <a:t>case</a:t>
            </a:r>
            <a:r>
              <a:rPr lang="ru-RU" sz="2400" dirty="0"/>
              <a:t> переменная </a:t>
            </a:r>
            <a:r>
              <a:rPr lang="en-US" sz="2400" dirty="0"/>
              <a:t>of</a:t>
            </a:r>
            <a:r>
              <a:rPr lang="ru-RU" sz="2400" dirty="0"/>
              <a:t> </a:t>
            </a:r>
            <a:r>
              <a:rPr lang="ru-RU" altLang="ru-RU" sz="2400" dirty="0" err="1">
                <a:latin typeface="Times New Roman" panose="02020603050405020304"/>
                <a:ea typeface="+mn-lt"/>
                <a:cs typeface="+mn-lt"/>
              </a:rPr>
              <a:t>разветляющие</a:t>
            </a:r>
            <a:r>
              <a:rPr lang="ru-RU" altLang="ru-RU" sz="2400" dirty="0">
                <a:latin typeface="Times New Roman" panose="02020603050405020304"/>
                <a:ea typeface="+mn-lt"/>
                <a:cs typeface="+mn-lt"/>
              </a:rPr>
              <a:t> блоки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/>
              <a:t>else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оператор</a:t>
            </a:r>
            <a:r>
              <a:rPr lang="ru-RU" sz="2400" dirty="0"/>
              <a:t> </a:t>
            </a:r>
            <a:r>
              <a:rPr lang="en-US" sz="2400" dirty="0"/>
              <a:t>end</a:t>
            </a:r>
            <a:r>
              <a:rPr lang="ru-RU" sz="2400" dirty="0"/>
              <a:t>.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Тело блоков составляет либо один оператор, либо несколько. Допускаются вложенные конструкции, т.е. в теле некоторого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могут встречаться другие операторы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</a:p>
          <a:p>
            <a:pPr algn="just"/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грамматика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38" y="1195261"/>
            <a:ext cx="10981651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190500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{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&lt;программа&gt;}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0500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 = {var, integer, real, double, begin, end, if, else, case, of, them, :, ;, ., &lt;, &gt;, -, +, /, *, lit, :=, expr}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0500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{&lt;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&gt;, &lt;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спис_перем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&gt;,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&lt;спис_перем2&gt;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&lt;спис_перем3&gt;,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тип_и_перем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&lt;тип&gt;, &lt;спис_опер2&gt;, &lt;спис_опер3&gt;, &lt;опер&gt;,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опер_инт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спис_интерв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&lt;итер2&gt;, &lt;число&gt;,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нач_присв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&lt;2спис_опер&gt;, &lt;2спис_опер2&gt;, &lt;2спис_опер3&gt;,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спис_операндов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&lt;спис_операндов2&gt;, &lt;спис_операндов3&gt;, &lt;знак&gt;, &lt;операнд&gt;, &lt;иначе&gt;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marR="190500">
              <a:lnSpc>
                <a:spcPct val="150000"/>
              </a:lnSpc>
              <a:spcAft>
                <a:spcPts val="0"/>
              </a:spcAft>
            </a:pPr>
            <a:br>
              <a:rPr lang="ru-RU" dirty="0"/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= {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&lt;спис_перем2&gt;</a:t>
            </a:r>
          </a:p>
          <a:p>
            <a:pPr marL="630555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&lt;спис_перем2&gt; ::= &lt;спис_перем3&gt; |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тип_и_перем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630555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&lt;спис_перем3&gt; ::= ,&lt;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&gt;&lt;спис_перем2&gt;</a:t>
            </a:r>
          </a:p>
          <a:p>
            <a:pPr marL="630555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тип_и_перем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&lt;тип&gt;;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F301DB-08C8-8B09-2FC4-BE433672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>
            <a:normAutofit fontScale="25000" lnSpcReduction="20000"/>
          </a:bodyPr>
          <a:lstStyle/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прод</a:t>
            </a:r>
            <a:r>
              <a:rPr lang="ru-RU" sz="7200" dirty="0">
                <a:latin typeface="Times New Roman" panose="02020603050405020304" pitchFamily="18" charset="0"/>
              </a:rPr>
              <a:t>&gt; ::= &lt;</a:t>
            </a:r>
            <a:r>
              <a:rPr lang="ru-RU" sz="7200" dirty="0" err="1">
                <a:latin typeface="Times New Roman" panose="02020603050405020304" pitchFamily="18" charset="0"/>
              </a:rPr>
              <a:t>перем</a:t>
            </a:r>
            <a:r>
              <a:rPr lang="ru-RU" sz="7200" dirty="0">
                <a:latin typeface="Times New Roman" panose="02020603050405020304" pitchFamily="18" charset="0"/>
              </a:rPr>
              <a:t>&gt;&lt;</a:t>
            </a:r>
            <a:r>
              <a:rPr lang="ru-RU" sz="7200" dirty="0" err="1">
                <a:latin typeface="Times New Roman" panose="02020603050405020304" pitchFamily="18" charset="0"/>
              </a:rPr>
              <a:t>спис_перем</a:t>
            </a:r>
            <a:r>
              <a:rPr lang="ru-RU" sz="7200" dirty="0">
                <a:latin typeface="Times New Roman" panose="02020603050405020304" pitchFamily="18" charset="0"/>
              </a:rPr>
              <a:t>&gt; | $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&lt;тип&gt; ::= </a:t>
            </a:r>
            <a:r>
              <a:rPr lang="en-US" sz="7200" dirty="0">
                <a:latin typeface="Times New Roman" panose="02020603050405020304" pitchFamily="18" charset="0"/>
              </a:rPr>
              <a:t>integer</a:t>
            </a:r>
            <a:r>
              <a:rPr lang="ru-RU" sz="7200" dirty="0">
                <a:latin typeface="Times New Roman" panose="02020603050405020304" pitchFamily="18" charset="0"/>
              </a:rPr>
              <a:t> | </a:t>
            </a:r>
            <a:r>
              <a:rPr lang="en-US" sz="7200" dirty="0">
                <a:latin typeface="Times New Roman" panose="02020603050405020304" pitchFamily="18" charset="0"/>
              </a:rPr>
              <a:t>real</a:t>
            </a:r>
            <a:r>
              <a:rPr lang="ru-RU" sz="7200" dirty="0">
                <a:latin typeface="Times New Roman" panose="02020603050405020304" pitchFamily="18" charset="0"/>
              </a:rPr>
              <a:t> | </a:t>
            </a:r>
            <a:r>
              <a:rPr lang="en-US" sz="7200" dirty="0">
                <a:latin typeface="Times New Roman" panose="02020603050405020304" pitchFamily="18" charset="0"/>
              </a:rPr>
              <a:t>double</a:t>
            </a:r>
            <a:endParaRPr lang="ru-RU" sz="7200" dirty="0">
              <a:latin typeface="Times New Roman" panose="02020603050405020304" pitchFamily="18" charset="0"/>
            </a:endParaRP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спис_опер</a:t>
            </a:r>
            <a:r>
              <a:rPr lang="ru-RU" sz="7200" dirty="0">
                <a:latin typeface="Times New Roman" panose="02020603050405020304" pitchFamily="18" charset="0"/>
              </a:rPr>
              <a:t>&gt; ::= &lt;спис_опер2&gt;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&lt;спис_опер2&gt; ::= &lt;спис_опер3&gt; | $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&lt;спис_опер3&gt; ::= &lt;опер&gt;&lt;спис_опер2&gt;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&lt;опер&gt; ::= &lt;</a:t>
            </a:r>
            <a:r>
              <a:rPr lang="ru-RU" sz="7200" dirty="0" err="1">
                <a:latin typeface="Times New Roman" panose="02020603050405020304" pitchFamily="18" charset="0"/>
              </a:rPr>
              <a:t>интерв</a:t>
            </a:r>
            <a:r>
              <a:rPr lang="ru-RU" sz="7200" dirty="0">
                <a:latin typeface="Times New Roman" panose="02020603050405020304" pitchFamily="18" charset="0"/>
              </a:rPr>
              <a:t>&gt; | &lt;</a:t>
            </a:r>
            <a:r>
              <a:rPr lang="ru-RU" sz="7200" dirty="0" err="1">
                <a:latin typeface="Times New Roman" panose="02020603050405020304" pitchFamily="18" charset="0"/>
              </a:rPr>
              <a:t>присв</a:t>
            </a:r>
            <a:r>
              <a:rPr lang="ru-RU" sz="7200" dirty="0">
                <a:latin typeface="Times New Roman" panose="02020603050405020304" pitchFamily="18" charset="0"/>
              </a:rPr>
              <a:t>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интерв</a:t>
            </a:r>
            <a:r>
              <a:rPr lang="ru-RU" sz="7200" dirty="0">
                <a:latin typeface="Times New Roman" panose="02020603050405020304" pitchFamily="18" charset="0"/>
              </a:rPr>
              <a:t>&gt; ::= </a:t>
            </a:r>
            <a:r>
              <a:rPr lang="en-US" sz="7200" dirty="0">
                <a:latin typeface="Times New Roman" panose="02020603050405020304" pitchFamily="18" charset="0"/>
              </a:rPr>
              <a:t>case </a:t>
            </a: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перем</a:t>
            </a:r>
            <a:r>
              <a:rPr lang="ru-RU" sz="7200" dirty="0">
                <a:latin typeface="Times New Roman" panose="02020603050405020304" pitchFamily="18" charset="0"/>
              </a:rPr>
              <a:t>&gt;  </a:t>
            </a:r>
            <a:r>
              <a:rPr lang="en-US" sz="7200" dirty="0">
                <a:latin typeface="Times New Roman" panose="02020603050405020304" pitchFamily="18" charset="0"/>
              </a:rPr>
              <a:t>of </a:t>
            </a: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опер_инт</a:t>
            </a:r>
            <a:r>
              <a:rPr lang="ru-RU" sz="7200" dirty="0">
                <a:latin typeface="Times New Roman" panose="02020603050405020304" pitchFamily="18" charset="0"/>
              </a:rPr>
              <a:t>&gt; &lt;иначе&gt; </a:t>
            </a:r>
            <a:r>
              <a:rPr lang="en-US" sz="7200" dirty="0">
                <a:latin typeface="Times New Roman" panose="02020603050405020304" pitchFamily="18" charset="0"/>
              </a:rPr>
              <a:t>end</a:t>
            </a:r>
            <a:r>
              <a:rPr lang="ru-RU" sz="7200" dirty="0">
                <a:latin typeface="Times New Roman" panose="02020603050405020304" pitchFamily="18" charset="0"/>
              </a:rPr>
              <a:t>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опер_инт</a:t>
            </a:r>
            <a:r>
              <a:rPr lang="ru-RU" sz="7200" dirty="0">
                <a:latin typeface="Times New Roman" panose="02020603050405020304" pitchFamily="18" charset="0"/>
              </a:rPr>
              <a:t>&gt; ::= &lt;</a:t>
            </a:r>
            <a:r>
              <a:rPr lang="ru-RU" sz="7200" dirty="0" err="1">
                <a:latin typeface="Times New Roman" panose="02020603050405020304" pitchFamily="18" charset="0"/>
              </a:rPr>
              <a:t>спис_интерв</a:t>
            </a:r>
            <a:r>
              <a:rPr lang="ru-RU" sz="7200" dirty="0">
                <a:latin typeface="Times New Roman" panose="02020603050405020304" pitchFamily="18" charset="0"/>
              </a:rPr>
              <a:t>&gt; &lt;</a:t>
            </a:r>
            <a:r>
              <a:rPr lang="ru-RU" sz="7200" dirty="0" err="1">
                <a:latin typeface="Times New Roman" panose="02020603050405020304" pitchFamily="18" charset="0"/>
              </a:rPr>
              <a:t>нач_присв</a:t>
            </a:r>
            <a:r>
              <a:rPr lang="ru-RU" sz="7200" dirty="0">
                <a:latin typeface="Times New Roman" panose="02020603050405020304" pitchFamily="18" charset="0"/>
              </a:rPr>
              <a:t>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спис_интерв</a:t>
            </a:r>
            <a:r>
              <a:rPr lang="ru-RU" sz="7200" dirty="0">
                <a:latin typeface="Times New Roman" panose="02020603050405020304" pitchFamily="18" charset="0"/>
              </a:rPr>
              <a:t>&gt; ::= &lt;число&gt; &lt;интер2&gt;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&lt;итер2&gt; ::= ..&lt;число&gt;: | :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&lt;число&gt; ::= </a:t>
            </a:r>
            <a:r>
              <a:rPr lang="en-US" sz="7200" dirty="0">
                <a:latin typeface="Times New Roman" panose="02020603050405020304" pitchFamily="18" charset="0"/>
              </a:rPr>
              <a:t>lit</a:t>
            </a:r>
            <a:endParaRPr lang="ru-RU" sz="7200" dirty="0">
              <a:latin typeface="Times New Roman" panose="02020603050405020304" pitchFamily="18" charset="0"/>
            </a:endParaRP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нач_присв</a:t>
            </a:r>
            <a:r>
              <a:rPr lang="ru-RU" sz="7200" dirty="0">
                <a:latin typeface="Times New Roman" panose="02020603050405020304" pitchFamily="18" charset="0"/>
              </a:rPr>
              <a:t>&gt; ::= &lt;опер&gt;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нач_присв</a:t>
            </a:r>
            <a:r>
              <a:rPr lang="ru-RU" sz="7200" dirty="0">
                <a:latin typeface="Times New Roman" panose="02020603050405020304" pitchFamily="18" charset="0"/>
              </a:rPr>
              <a:t>&gt; ::= </a:t>
            </a:r>
            <a:r>
              <a:rPr lang="en-US" sz="7200" dirty="0">
                <a:latin typeface="Times New Roman" panose="02020603050405020304" pitchFamily="18" charset="0"/>
              </a:rPr>
              <a:t>begin</a:t>
            </a:r>
            <a:r>
              <a:rPr lang="ru-RU" sz="7200" dirty="0">
                <a:latin typeface="Times New Roman" panose="02020603050405020304" pitchFamily="18" charset="0"/>
              </a:rPr>
              <a:t> &lt;2спис_опер&gt; </a:t>
            </a:r>
            <a:r>
              <a:rPr lang="en-US" sz="7200" dirty="0">
                <a:latin typeface="Times New Roman" panose="02020603050405020304" pitchFamily="18" charset="0"/>
              </a:rPr>
              <a:t>end</a:t>
            </a:r>
            <a:r>
              <a:rPr lang="ru-RU" sz="7200" dirty="0">
                <a:latin typeface="Times New Roman" panose="02020603050405020304" pitchFamily="18" charset="0"/>
              </a:rPr>
              <a:t>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&lt;2спис_опер&gt; ::= &lt;2спис_опер2&gt;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&lt;2спис_опер2&gt; ::= &lt;2спис_опер3&gt; | $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&lt;2спис_опер3&gt; ::= &lt;опер&gt;&lt;2спис_опер2&gt;</a:t>
            </a:r>
          </a:p>
          <a:p>
            <a:pPr marL="401955" indent="0">
              <a:buNone/>
            </a:pPr>
            <a:r>
              <a:rPr lang="ru-RU" sz="7200" dirty="0">
                <a:latin typeface="Times New Roman" panose="02020603050405020304" pitchFamily="18" charset="0"/>
              </a:rPr>
              <a:t>&lt;</a:t>
            </a:r>
            <a:r>
              <a:rPr lang="ru-RU" sz="7200" dirty="0" err="1">
                <a:latin typeface="Times New Roman" panose="02020603050405020304" pitchFamily="18" charset="0"/>
              </a:rPr>
              <a:t>присв</a:t>
            </a:r>
            <a:r>
              <a:rPr lang="ru-RU" sz="7200" dirty="0">
                <a:latin typeface="Times New Roman" panose="02020603050405020304" pitchFamily="18" charset="0"/>
              </a:rPr>
              <a:t>&gt; ::= &lt;</a:t>
            </a:r>
            <a:r>
              <a:rPr lang="ru-RU" sz="7200" dirty="0" err="1">
                <a:latin typeface="Times New Roman" panose="02020603050405020304" pitchFamily="18" charset="0"/>
              </a:rPr>
              <a:t>перем</a:t>
            </a:r>
            <a:r>
              <a:rPr lang="ru-RU" sz="7200" dirty="0">
                <a:latin typeface="Times New Roman" panose="02020603050405020304" pitchFamily="18" charset="0"/>
              </a:rPr>
              <a:t>&gt;:= &lt;</a:t>
            </a:r>
            <a:r>
              <a:rPr lang="ru-RU" sz="7200" dirty="0" err="1">
                <a:latin typeface="Times New Roman" panose="02020603050405020304" pitchFamily="18" charset="0"/>
              </a:rPr>
              <a:t>перем</a:t>
            </a:r>
            <a:r>
              <a:rPr lang="ru-RU" sz="7200" dirty="0">
                <a:latin typeface="Times New Roman" panose="02020603050405020304" pitchFamily="18" charset="0"/>
              </a:rPr>
              <a:t>&gt; &lt;</a:t>
            </a:r>
            <a:r>
              <a:rPr lang="ru-RU" sz="7200" dirty="0" err="1">
                <a:latin typeface="Times New Roman" panose="02020603050405020304" pitchFamily="18" charset="0"/>
              </a:rPr>
              <a:t>спис_операндов</a:t>
            </a:r>
            <a:r>
              <a:rPr lang="ru-RU" sz="7200" dirty="0">
                <a:latin typeface="Times New Roman" panose="02020603050405020304" pitchFamily="18" charset="0"/>
              </a:rPr>
              <a:t>&gt;;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E3146E-B13C-5D92-BC1C-40711FC4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0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892CC6-305B-0701-E00B-1149A292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</a:t>
            </a:r>
            <a:r>
              <a:rPr lang="ru-RU" sz="1800" dirty="0" err="1">
                <a:latin typeface="Times New Roman" panose="02020603050405020304" pitchFamily="18" charset="0"/>
              </a:rPr>
              <a:t>спис_операндов</a:t>
            </a:r>
            <a:r>
              <a:rPr lang="ru-RU" sz="1800" dirty="0">
                <a:latin typeface="Times New Roman" panose="02020603050405020304" pitchFamily="18" charset="0"/>
              </a:rPr>
              <a:t>&gt; ::= &lt;спис_операндов2&gt;</a:t>
            </a: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&lt;спис_операндов2&gt; ::= &lt;знак&gt; &lt;операнд&gt;&lt;спис_операндов3&gt; | $</a:t>
            </a: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&lt;спис_операндов3&gt; ::= &lt;спис_операндов2&gt;</a:t>
            </a: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&lt;знак&gt; ::= +|-|*|/</a:t>
            </a: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&lt;операнд&gt; ::= </a:t>
            </a:r>
            <a:r>
              <a:rPr lang="en-US" sz="1800" dirty="0">
                <a:latin typeface="Times New Roman" panose="02020603050405020304" pitchFamily="18" charset="0"/>
              </a:rPr>
              <a:t>id</a:t>
            </a:r>
            <a:r>
              <a:rPr lang="ru-RU" sz="1800" dirty="0">
                <a:latin typeface="Times New Roman" panose="02020603050405020304" pitchFamily="18" charset="0"/>
              </a:rPr>
              <a:t> | </a:t>
            </a:r>
            <a:r>
              <a:rPr lang="en-US" sz="1800" dirty="0">
                <a:latin typeface="Times New Roman" panose="02020603050405020304" pitchFamily="18" charset="0"/>
              </a:rPr>
              <a:t>lit</a:t>
            </a:r>
            <a:endParaRPr lang="ru-RU" sz="1800" dirty="0">
              <a:latin typeface="Times New Roman" panose="02020603050405020304" pitchFamily="18" charset="0"/>
            </a:endParaRP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&lt;иначе&gt; ::= &lt;2спис_опер&gt;</a:t>
            </a:r>
          </a:p>
          <a:p>
            <a:pPr marL="401955" indent="0">
              <a:buNone/>
            </a:pPr>
            <a:r>
              <a:rPr lang="ru-RU" sz="1800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C7099C-C253-F06A-DDB1-71DFD10C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098165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Первая задача лексического анализатора заключается в том, чтобы разбить исходный текст на лексемы. Выделение лексемы сопровождается проверкой её правильности, в результате выводятся такие ошибки, как: использование букв не латинского алфавита, ввод идентификаторов длиной больше 8 символов, использование недопустимого символа. Полученный список выделенных лексем с их предварительным типом выводится в виде таблицы на окно приложения. </a:t>
            </a: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Затем полученные лексемы классифицируются в виде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токенов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 каждой выделенной из текста лексеме сканер ставит в соответствие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.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Имя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представляет собой абстрактный символ, использующийся во время синтаксического анализа. </a:t>
            </a: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лексического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B396807-C459-F85B-72B6-C745DACD14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4727" y="1825625"/>
            <a:ext cx="4628546" cy="4351338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5E0128F-54A9-B853-2F51-56F5614C3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4652" y="1825625"/>
            <a:ext cx="4656695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1403</Words>
  <Application>Microsoft Office PowerPoint</Application>
  <PresentationFormat>Широкоэкранный</PresentationFormat>
  <Paragraphs>158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Century Gothic</vt:lpstr>
      <vt:lpstr>Consolas</vt:lpstr>
      <vt:lpstr>Times New Roman</vt:lpstr>
      <vt:lpstr>Wingdings 3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Owner</dc:creator>
  <cp:lastModifiedBy>georgiireshenskov@dnevnik.ru</cp:lastModifiedBy>
  <cp:revision>50</cp:revision>
  <dcterms:created xsi:type="dcterms:W3CDTF">2023-05-30T04:32:00Z</dcterms:created>
  <dcterms:modified xsi:type="dcterms:W3CDTF">2023-10-15T23:56:55Z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7AAA31C94F814A11A7B769FBFCB9E596_12</vt:lpwstr>
  </property>
  <property fmtid="{D5CDD505-2E9C-101B-9397-08002B2CF9AE}" pid="3" name="KSOProductBuildVer">
    <vt:lpwstr>1049-12.2.0.13215</vt:lpwstr>
  </property>
</Properties>
</file>