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223FF-4E29-4EC0-9EF1-C7665E790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96CB50-BBE4-428F-A2BC-23D0253B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8C595-2076-4DFC-92F2-2195D4E6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B20C0-1F66-4D35-92E8-0AC1A660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CAF757-AEBF-4657-8DB5-B0E3FA5B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BC2EB-A888-4F1A-9F6A-9E71A821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D705D-FF02-46E6-B934-03FDC628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1CEEC-0F38-49D4-BADB-D127C92A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8B4E2-8CDF-4363-9405-8CC5C4A2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4FE4A-935B-48AB-BAA6-EC357D22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CB0995-BCB7-4740-A2A8-5AA7B36D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B4DC1-7B64-481E-8259-361FC174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401DD-1FC3-4FDC-AB28-E8BA1E8C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C3DE-3B6D-4AEE-B50E-C9D0C66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BBC5F-FB67-4DEE-9C90-7B2E9CB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7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97E4-C70E-4F04-B6C9-0B49757F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60065-C6B9-4A55-B0BA-0BCF301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1689F-CE6E-4C6B-9ED1-62CDA0D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45BFB-3B4A-4CF5-A5CC-347EBE5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58304-4FD7-466A-903D-571BCF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0AC83-2804-4F2E-8D96-E586B4D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3C3BB-24F8-45AA-BA44-6C6BFC33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FC32D-CF74-4799-AB16-AB2F2EA0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5559C-E4E7-49B4-A63E-D9F352BB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B806A-6A4A-4A54-92FE-E2A93EE8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6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B1DA-3A67-455A-8487-1B975593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F818A-C0D5-4FA7-8F9D-A2C73136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EA850-BCA4-42D4-96EB-20019C251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64B-4E96-477E-852F-7803C711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C7170-0DB6-431F-AEC1-010F9E4B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01C4DC-09AC-4E24-9237-CA662FA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24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03D907-A164-4889-9989-E9965418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3FF75-3081-483B-870E-32D71775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B1719-F368-438B-B872-D875AE335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3E0C0D-668E-4FD3-AF74-7776C45C1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D98008-6CD3-43DB-A965-5D65110E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C378F7-7A58-44B5-8290-0D4311A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2826CE-9C98-46F8-9357-4658FFEC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1473A0-A27C-4AB0-A6A9-7C67D48F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6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99B-2987-469E-B79E-E87703E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603A60-7E5A-496B-8683-C0D5132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61D01-63B0-46CD-84F3-85A397D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232761-1CD5-4772-8E90-7CBB7D78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93C74F-3633-4462-BB73-965A94FC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91C53-DCE0-427D-A50B-68E2D1C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2D4E3B-5CFB-4B7B-8637-C42E1D9C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50500-9089-4092-95DE-C4452E2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2DCD-6D22-409D-96BD-49B443D2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279F4-A12C-4EFD-A595-8616C2E97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F101DA-685C-423E-987C-2F8DCFA7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38BEA8-A94A-4069-9173-005270E4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0BD1E-DD3B-45D7-8038-FB335CC3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8C40A-56BC-49AB-ABA9-F3DCF24D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43A331-FC5F-4939-B4F7-8F99BD769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1A98F-E4EF-4DB9-A9C6-FAB1F3DC6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0B2C05-8272-4979-AB74-9897E4FF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763E-4F72-4D5D-AF6D-5634DD04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7BB62-C314-4A6D-928E-A0B62CAC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0135-3B1F-44D8-9381-BE595961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53336-06DB-4C06-B4C8-3A3DB22F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B570-6115-4031-B71B-4E62671C1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CE8D-6A8D-4A51-9A58-657A5970637E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3083D-14C1-479F-A4AE-ED5E9CCC3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88C869-F52A-41B6-AF02-8ECD068DF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3EBA-D587-4E4D-8B40-2186A26A6D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7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hats-cooking/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A6F47-2E72-46FB-96D6-4E651E51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8" y="1651248"/>
            <a:ext cx="7592180" cy="4745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6903-5DD0-4F2E-81C6-E25341E0C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98" y="461639"/>
            <a:ext cx="11117204" cy="99429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What’s Cooking?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CE23D-DC18-474A-8EA6-4CD19FE08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1" y="4798382"/>
            <a:ext cx="3353981" cy="1597979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Группа 8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Виктория Демкина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Наталья Беликова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Александр Зубков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759F7-EB1D-44C1-BE74-724512FA8D81}"/>
              </a:ext>
            </a:extLst>
          </p:cNvPr>
          <p:cNvSpPr txBox="1"/>
          <p:nvPr/>
        </p:nvSpPr>
        <p:spPr>
          <a:xfrm>
            <a:off x="8324055" y="2384787"/>
            <a:ext cx="359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https://www.kaggle.com/c/whats-cooking/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E5C737-9160-4131-9517-3828BBB1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55" y="1829183"/>
            <a:ext cx="3735368" cy="5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82" y="365125"/>
            <a:ext cx="9081117" cy="1325563"/>
          </a:xfrm>
        </p:spPr>
        <p:txBody>
          <a:bodyPr/>
          <a:lstStyle/>
          <a:p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Датасет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3CA-C2F2-46AD-943F-0787FB5B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5" y="365125"/>
            <a:ext cx="1725473" cy="1152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329D4-AB7B-43AF-923B-16F4C6895BB9}"/>
              </a:ext>
            </a:extLst>
          </p:cNvPr>
          <p:cNvSpPr txBox="1"/>
          <p:nvPr/>
        </p:nvSpPr>
        <p:spPr>
          <a:xfrm flipH="1">
            <a:off x="414044" y="1766657"/>
            <a:ext cx="113577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Train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39974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объекта, включающих от 1 до 65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категорий – кухни мира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(target)</a:t>
            </a:r>
          </a:p>
          <a:p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Test set: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9944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объектов, включающих от 1 до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ингредиентов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EC92E363-BB0A-42AE-98F3-2BFAFD6D4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11744"/>
              </p:ext>
            </p:extLst>
          </p:nvPr>
        </p:nvGraphicFramePr>
        <p:xfrm>
          <a:off x="414044" y="2685939"/>
          <a:ext cx="931267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379">
                  <a:extLst>
                    <a:ext uri="{9D8B030D-6E8A-4147-A177-3AD203B41FA5}">
                      <a16:colId xmlns:a16="http://schemas.microsoft.com/office/drawing/2014/main" val="1187419367"/>
                    </a:ext>
                  </a:extLst>
                </a:gridCol>
                <a:gridCol w="8469297">
                  <a:extLst>
                    <a:ext uri="{9D8B030D-6E8A-4147-A177-3AD203B41FA5}">
                      <a16:colId xmlns:a16="http://schemas.microsoft.com/office/drawing/2014/main" val="3380421931"/>
                    </a:ext>
                  </a:extLst>
                </a:gridCol>
              </a:tblGrid>
              <a:tr h="293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russian</a:t>
                      </a:r>
                      <a:endParaRPr lang="ru-RU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potatoes, onions, butter, bacon, mozzarella cheese, cream cheese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22613"/>
                  </a:ext>
                </a:extLst>
              </a:tr>
              <a:tr h="49868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</a:rPr>
                        <a:t>greek</a:t>
                      </a:r>
                      <a:endParaRPr lang="ru-RU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olive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oil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chopped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onion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parsley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white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bread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red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wine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vinegar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parsley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leaves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eggplant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kumimoji="0" lang="en-US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garlic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cloves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plum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tomatoes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whole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wheat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pita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salt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fresh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lemon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ru-RU" altLang="ru-RU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juice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25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FDC418-473C-479D-8054-0058779EE0C2}"/>
              </a:ext>
            </a:extLst>
          </p:cNvPr>
          <p:cNvSpPr txBox="1"/>
          <p:nvPr/>
        </p:nvSpPr>
        <p:spPr>
          <a:xfrm>
            <a:off x="380137" y="4764798"/>
            <a:ext cx="11357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Baseline model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Kaggle score: 0.69046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6F7723-152A-4973-B3D5-F6714FF5C360}"/>
              </a:ext>
            </a:extLst>
          </p:cNvPr>
          <p:cNvCxnSpPr/>
          <p:nvPr/>
        </p:nvCxnSpPr>
        <p:spPr>
          <a:xfrm flipV="1">
            <a:off x="497150" y="4492101"/>
            <a:ext cx="11123720" cy="7102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7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45" y="0"/>
            <a:ext cx="8758559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Признаки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F63D-B2E3-4DBB-A378-BAA0C7908FCB}"/>
              </a:ext>
            </a:extLst>
          </p:cNvPr>
          <p:cNvSpPr txBox="1"/>
          <p:nvPr/>
        </p:nvSpPr>
        <p:spPr>
          <a:xfrm flipH="1">
            <a:off x="241633" y="1047850"/>
            <a:ext cx="95575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Было проведено большое количество экспериментов с целью найти признаки, которые лучше всего представляют объект.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Неязыковые признаки: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количество ингредиентов в рецепте, кластер рецепта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Работа с языковыми признаками:</a:t>
            </a:r>
          </a:p>
          <a:p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языковые единицы: ингредиенты, слова, символы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нормализация и очистка: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регистру, очистка от незначимых символов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стоп-слов / использование сокращенного словаря / 2 последних слова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удаление частотных ингредиентов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       построение итоговой матрицы признаков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 учет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n-grams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CountVectorizer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TfidfVectorizer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word2vec</a:t>
            </a:r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B8F4E6-8D5F-4FEF-BBB7-C55E41B27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" y="51421"/>
            <a:ext cx="1688592" cy="950976"/>
          </a:xfrm>
          <a:prstGeom prst="rect">
            <a:avLst/>
          </a:prstGeom>
        </p:spPr>
      </p:pic>
      <p:pic>
        <p:nvPicPr>
          <p:cNvPr id="9" name="Рисунок 8" descr="Рабочий процесс">
            <a:extLst>
              <a:ext uri="{FF2B5EF4-FFF2-40B4-BE49-F238E27FC236}">
                <a16:creationId xmlns:a16="http://schemas.microsoft.com/office/drawing/2014/main" id="{4D614766-4824-4086-853C-AF72A485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723" y="2962922"/>
            <a:ext cx="313962" cy="313962"/>
          </a:xfrm>
          <a:prstGeom prst="rect">
            <a:avLst/>
          </a:prstGeom>
        </p:spPr>
      </p:pic>
      <p:pic>
        <p:nvPicPr>
          <p:cNvPr id="11" name="Рисунок 10" descr="Швабра и ведро">
            <a:extLst>
              <a:ext uri="{FF2B5EF4-FFF2-40B4-BE49-F238E27FC236}">
                <a16:creationId xmlns:a16="http://schemas.microsoft.com/office/drawing/2014/main" id="{5CA84FB4-E90D-4BC7-80D2-AF7E7A6FA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23" y="3550043"/>
            <a:ext cx="313962" cy="313962"/>
          </a:xfrm>
          <a:prstGeom prst="rect">
            <a:avLst/>
          </a:prstGeom>
        </p:spPr>
      </p:pic>
      <p:pic>
        <p:nvPicPr>
          <p:cNvPr id="13" name="Рисунок 12" descr="Лабиринт">
            <a:extLst>
              <a:ext uri="{FF2B5EF4-FFF2-40B4-BE49-F238E27FC236}">
                <a16:creationId xmlns:a16="http://schemas.microsoft.com/office/drawing/2014/main" id="{07A26D0A-2681-4C1F-973D-CE81B16112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0601" y="5191956"/>
            <a:ext cx="305084" cy="3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080" y="365125"/>
            <a:ext cx="4583837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9E679F-8A00-40EB-ACDE-9FCE8DC1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365125"/>
            <a:ext cx="900113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4C5E-2427-449B-A64D-D1F243C53A9F}"/>
              </a:ext>
            </a:extLst>
          </p:cNvPr>
          <p:cNvSpPr txBox="1"/>
          <p:nvPr/>
        </p:nvSpPr>
        <p:spPr>
          <a:xfrm>
            <a:off x="6096000" y="1078660"/>
            <a:ext cx="420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accent2">
                    <a:lumMod val="50000"/>
                  </a:schemeClr>
                </a:solidFill>
              </a:rPr>
              <a:t>Признаки и их преобразование: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приведение к нижнему регистру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очистка от всех символов, кроме букв</a:t>
            </a:r>
          </a:p>
          <a:p>
            <a:pPr marL="285750" indent="-285750">
              <a:buFontTx/>
              <a:buChar char="-"/>
            </a:pP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лемматизация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SpaCy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склейка в один текст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TdidfVectorizer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(binary=True)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F0250C28-C118-4100-8695-A5E3C88F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82329"/>
              </p:ext>
            </p:extLst>
          </p:nvPr>
        </p:nvGraphicFramePr>
        <p:xfrm>
          <a:off x="597255" y="3356335"/>
          <a:ext cx="1112126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02">
                  <a:extLst>
                    <a:ext uri="{9D8B030D-6E8A-4147-A177-3AD203B41FA5}">
                      <a16:colId xmlns:a16="http://schemas.microsoft.com/office/drawing/2014/main" val="1851153114"/>
                    </a:ext>
                  </a:extLst>
                </a:gridCol>
                <a:gridCol w="3002683">
                  <a:extLst>
                    <a:ext uri="{9D8B030D-6E8A-4147-A177-3AD203B41FA5}">
                      <a16:colId xmlns:a16="http://schemas.microsoft.com/office/drawing/2014/main" val="2480650698"/>
                    </a:ext>
                  </a:extLst>
                </a:gridCol>
                <a:gridCol w="3468042">
                  <a:extLst>
                    <a:ext uri="{9D8B030D-6E8A-4147-A177-3AD203B41FA5}">
                      <a16:colId xmlns:a16="http://schemas.microsoft.com/office/drawing/2014/main" val="3705659127"/>
                    </a:ext>
                  </a:extLst>
                </a:gridCol>
                <a:gridCol w="3080242">
                  <a:extLst>
                    <a:ext uri="{9D8B030D-6E8A-4147-A177-3AD203B41FA5}">
                      <a16:colId xmlns:a16="http://schemas.microsoft.com/office/drawing/2014/main" val="2160169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endParaRPr lang="ru-RU" dirty="0"/>
                    </a:p>
                    <a:p>
                      <a:pPr algn="ctr"/>
                      <a:r>
                        <a:rPr lang="ru-RU" b="0" dirty="0"/>
                        <a:t>(С=10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multi_class</a:t>
                      </a:r>
                      <a:r>
                        <a:rPr lang="en-US" b="0" dirty="0"/>
                        <a:t>=‘</a:t>
                      </a:r>
                      <a:r>
                        <a:rPr lang="en-US" b="0" dirty="0" err="1"/>
                        <a:t>ovr</a:t>
                      </a:r>
                      <a:r>
                        <a:rPr lang="en-US" b="0" dirty="0"/>
                        <a:t>’</a:t>
                      </a:r>
                      <a:r>
                        <a:rPr lang="ru-RU" b="0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  <a:p>
                      <a:pPr algn="ctr"/>
                      <a:r>
                        <a:rPr lang="en-US" b="0" dirty="0"/>
                        <a:t>(C=3)</a:t>
                      </a:r>
                      <a:endParaRPr lang="ru-RU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Train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0.857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0.995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Validation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7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Cross-</a:t>
                      </a:r>
                      <a:r>
                        <a:rPr lang="en-US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val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0.789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0.810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9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Kaggle</a:t>
                      </a:r>
                      <a:endParaRPr lang="ru-RU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0.69046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0.78569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0.81114</a:t>
                      </a:r>
                      <a:endParaRPr lang="ru-RU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87313"/>
                  </a:ext>
                </a:extLst>
              </a:tr>
            </a:tbl>
          </a:graphicData>
        </a:graphic>
      </p:graphicFrame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441F8DFA-D55A-4404-A1AC-076914CAD0E2}"/>
              </a:ext>
            </a:extLst>
          </p:cNvPr>
          <p:cNvSpPr/>
          <p:nvPr/>
        </p:nvSpPr>
        <p:spPr>
          <a:xfrm rot="16200000">
            <a:off x="8317585" y="-61350"/>
            <a:ext cx="294552" cy="6312021"/>
          </a:xfrm>
          <a:prstGeom prst="rightBrace">
            <a:avLst>
              <a:gd name="adj1" fmla="val 8333"/>
              <a:gd name="adj2" fmla="val 5024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pic>
        <p:nvPicPr>
          <p:cNvPr id="12" name="Рисунок 11" descr="Кубок">
            <a:extLst>
              <a:ext uri="{FF2B5EF4-FFF2-40B4-BE49-F238E27FC236}">
                <a16:creationId xmlns:a16="http://schemas.microsoft.com/office/drawing/2014/main" id="{00BAF403-B8BA-46B4-A9E8-A43BCE1C1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6008" y="45091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20AF-408E-45A1-B4D6-35BDBB35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90" y="365125"/>
            <a:ext cx="956051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DED4EE-71F7-4197-8B89-6E7AE67B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5" y="257452"/>
            <a:ext cx="1352119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0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263</Words>
  <Application>Microsoft Office PowerPoint</Application>
  <PresentationFormat>Широкоэкранный</PresentationFormat>
  <Paragraphs>69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What’s Cooking?</vt:lpstr>
      <vt:lpstr>Датасет</vt:lpstr>
      <vt:lpstr>Признаки</vt:lpstr>
      <vt:lpstr>Модели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Natalia Belikova</dc:creator>
  <cp:lastModifiedBy>Natalia Belikova</cp:lastModifiedBy>
  <cp:revision>45</cp:revision>
  <dcterms:created xsi:type="dcterms:W3CDTF">2021-12-21T11:30:44Z</dcterms:created>
  <dcterms:modified xsi:type="dcterms:W3CDTF">2021-12-21T15:03:27Z</dcterms:modified>
</cp:coreProperties>
</file>