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BA11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9023B90-DED8-47E9-B1E8-3C2AFB373F65}" v="1" dt="2021-12-21T19:38:12.88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ctoria Demkina/RUS" userId="5ba6c104-860d-483d-b99e-fd7d4aec1ae9" providerId="ADAL" clId="{9C21B1B4-E537-4684-8458-8CA6A92F652B}"/>
    <pc:docChg chg="modSld">
      <pc:chgData name="Victoria Demkina/RUS" userId="5ba6c104-860d-483d-b99e-fd7d4aec1ae9" providerId="ADAL" clId="{9C21B1B4-E537-4684-8458-8CA6A92F652B}" dt="2021-12-21T19:39:15.038" v="42" actId="20577"/>
      <pc:docMkLst>
        <pc:docMk/>
      </pc:docMkLst>
      <pc:sldChg chg="addSp modSp">
        <pc:chgData name="Victoria Demkina/RUS" userId="5ba6c104-860d-483d-b99e-fd7d4aec1ae9" providerId="ADAL" clId="{9C21B1B4-E537-4684-8458-8CA6A92F652B}" dt="2021-12-21T19:39:15.038" v="42" actId="20577"/>
        <pc:sldMkLst>
          <pc:docMk/>
          <pc:sldMk cId="267577766" sldId="261"/>
        </pc:sldMkLst>
        <pc:spChg chg="mod">
          <ac:chgData name="Victoria Demkina/RUS" userId="5ba6c104-860d-483d-b99e-fd7d4aec1ae9" providerId="ADAL" clId="{9C21B1B4-E537-4684-8458-8CA6A92F652B}" dt="2021-12-21T19:37:58.353" v="5" actId="14100"/>
          <ac:spMkLst>
            <pc:docMk/>
            <pc:sldMk cId="267577766" sldId="261"/>
            <ac:spMk id="2" creationId="{BE7D95CF-9CD9-43BF-A26D-589B5CD4689A}"/>
          </ac:spMkLst>
        </pc:spChg>
        <pc:spChg chg="mod">
          <ac:chgData name="Victoria Demkina/RUS" userId="5ba6c104-860d-483d-b99e-fd7d4aec1ae9" providerId="ADAL" clId="{9C21B1B4-E537-4684-8458-8CA6A92F652B}" dt="2021-12-21T19:39:15.038" v="42" actId="20577"/>
          <ac:spMkLst>
            <pc:docMk/>
            <pc:sldMk cId="267577766" sldId="261"/>
            <ac:spMk id="12" creationId="{51F4B785-FB5F-4472-8FBE-1ADB4613ACDA}"/>
          </ac:spMkLst>
        </pc:spChg>
        <pc:picChg chg="mod">
          <ac:chgData name="Victoria Demkina/RUS" userId="5ba6c104-860d-483d-b99e-fd7d4aec1ae9" providerId="ADAL" clId="{9C21B1B4-E537-4684-8458-8CA6A92F652B}" dt="2021-12-21T19:38:03.144" v="6" actId="1076"/>
          <ac:picMkLst>
            <pc:docMk/>
            <pc:sldMk cId="267577766" sldId="261"/>
            <ac:picMk id="3" creationId="{BBBA4AFF-22CE-4375-B2B1-B6448E3DAA57}"/>
          </ac:picMkLst>
        </pc:picChg>
        <pc:picChg chg="add mod">
          <ac:chgData name="Victoria Demkina/RUS" userId="5ba6c104-860d-483d-b99e-fd7d4aec1ae9" providerId="ADAL" clId="{9C21B1B4-E537-4684-8458-8CA6A92F652B}" dt="2021-12-21T19:38:19.089" v="9" actId="1076"/>
          <ac:picMkLst>
            <pc:docMk/>
            <pc:sldMk cId="267577766" sldId="261"/>
            <ac:picMk id="13" creationId="{CEAC49D9-A206-4CD2-81AB-EB4E6AC28E4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6223FF-4E29-4EC0-9EF1-C7665E7907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596CB50-BBE4-428F-A2BC-23D0253B9B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CC8C595-2076-4DFC-92F2-2195D4E6D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DCE8D-6A8D-4A51-9A58-657A5970637E}" type="datetimeFigureOut">
              <a:rPr lang="ru-RU" smtClean="0"/>
              <a:t>21.12.2021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12B20C0-1F66-4D35-92E8-0AC1A660F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8CAF757-AEBF-4657-8DB5-B0E3FA5B6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03EBA-D587-4E4D-8B40-2186A26A6D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9926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2BC2EB-A888-4F1A-9F6A-9E71A8211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5CD705D-FF02-46E6-B934-03FDC62899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281CEEC-0F38-49D4-BADB-D127C92A0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DCE8D-6A8D-4A51-9A58-657A5970637E}" type="datetimeFigureOut">
              <a:rPr lang="ru-RU" smtClean="0"/>
              <a:t>21.12.2021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D08B4E2-8CDF-4363-9405-8CC5C4A2D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EA4FE4A-935B-48AB-BAA6-EC357D22E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03EBA-D587-4E4D-8B40-2186A26A6D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1460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CCCB0995-BCB7-4740-A2A8-5AA7B36D0A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65B4DC1-7B64-481E-8259-361FC17487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B2401DD-1FC3-4FDC-AB28-E8BA1E8C2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DCE8D-6A8D-4A51-9A58-657A5970637E}" type="datetimeFigureOut">
              <a:rPr lang="ru-RU" smtClean="0"/>
              <a:t>21.12.2021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737C3DE-3B6D-4AEE-B50E-C9D0C66F3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14BBC5F-FB67-4DEE-9C90-7B2E9CB15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03EBA-D587-4E4D-8B40-2186A26A6D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8778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CA97E4-C70E-4F04-B6C9-0B49757F9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8A60065-C6B9-4A55-B0BA-0BCF301F69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FB1689F-CE6E-4C6B-9ED1-62CDA0DA8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DCE8D-6A8D-4A51-9A58-657A5970637E}" type="datetimeFigureOut">
              <a:rPr lang="ru-RU" smtClean="0"/>
              <a:t>21.12.2021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AE45BFB-3B4A-4CF5-A5CC-347EBE5ED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0D58304-4FD7-466A-903D-571BCF9DB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03EBA-D587-4E4D-8B40-2186A26A6D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358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50AC83-2804-4F2E-8D96-E586B4DCA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1A3C3BB-24F8-45AA-BA44-6C6BFC3395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8CFC32D-CF74-4799-AB16-AB2F2EA04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DCE8D-6A8D-4A51-9A58-657A5970637E}" type="datetimeFigureOut">
              <a:rPr lang="ru-RU" smtClean="0"/>
              <a:t>21.12.2021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375559C-E4E7-49B4-A63E-D9F352BB5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E3B806A-6A4A-4A54-92FE-E2A93EE8D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03EBA-D587-4E4D-8B40-2186A26A6D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7767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E0B1DA-3A67-455A-8487-1B9755938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67F818A-C0D5-4FA7-8F9D-A2C73136A0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EBEA850-BCA4-42D4-96EB-20019C251B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115264B-4E96-477E-852F-7803C7113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DCE8D-6A8D-4A51-9A58-657A5970637E}" type="datetimeFigureOut">
              <a:rPr lang="ru-RU" smtClean="0"/>
              <a:t>21.12.2021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3FC7170-0DB6-431F-AEC1-010F9E4BA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F01C4DC-09AC-4E24-9237-CA662FA0A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03EBA-D587-4E4D-8B40-2186A26A6D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1245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03D907-A164-4889-9989-E9965418C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203FF75-3081-483B-870E-32D7177515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0CB1719-F368-438B-B872-D875AE335A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13E0C0D-668E-4FD3-AF74-7776C45C13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AD98008-6CD3-43DB-A965-5D65110E2C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0C378F7-7A58-44B5-8290-0D4311A26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DCE8D-6A8D-4A51-9A58-657A5970637E}" type="datetimeFigureOut">
              <a:rPr lang="ru-RU" smtClean="0"/>
              <a:t>21.12.2021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E12826CE-9C98-46F8-9357-4658FFECE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461473A0-A27C-4AB0-A6A9-7C67D48F3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03EBA-D587-4E4D-8B40-2186A26A6D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0698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B0F99B-2987-469E-B79E-E87703EB4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F603A60-7E5A-496B-8683-C0D513213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DCE8D-6A8D-4A51-9A58-657A5970637E}" type="datetimeFigureOut">
              <a:rPr lang="ru-RU" smtClean="0"/>
              <a:t>21.12.2021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7B61D01-63B0-46CD-84F3-85A397DA5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A232761-1CD5-4772-8E90-7CBB7D78A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03EBA-D587-4E4D-8B40-2186A26A6D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8167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B293C74F-3633-4462-BB73-965A94FC3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DCE8D-6A8D-4A51-9A58-657A5970637E}" type="datetimeFigureOut">
              <a:rPr lang="ru-RU" smtClean="0"/>
              <a:t>21.12.2021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E5391C53-DCE0-427D-A50B-68E2D1C3C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92D4E3B-5CFB-4B7B-8637-C42E1D9C2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03EBA-D587-4E4D-8B40-2186A26A6D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2423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550500-9089-4092-95DE-C4452E2B0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4022DCD-6D22-409D-96BD-49B443D2F3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0C279F4-A12C-4EFD-A595-8616C2E978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BF101DA-685C-423E-987C-2F8DCFA76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DCE8D-6A8D-4A51-9A58-657A5970637E}" type="datetimeFigureOut">
              <a:rPr lang="ru-RU" smtClean="0"/>
              <a:t>21.12.2021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338BEA8-A94A-4069-9173-005270E42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E00BD1E-DD3B-45D7-8038-FB335CC3D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03EBA-D587-4E4D-8B40-2186A26A6D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3586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A8C40A-56BC-49AB-ABA9-F3DCF24DD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2743A331-FC5F-4939-B4F7-8F99BD7690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4C1A98F-E4EF-4DB9-A9C6-FAB1F3DC6B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C0B2C05-8272-4979-AB74-9897E4FF4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DCE8D-6A8D-4A51-9A58-657A5970637E}" type="datetimeFigureOut">
              <a:rPr lang="ru-RU" smtClean="0"/>
              <a:t>21.12.2021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147763E-4F72-4D5D-AF6D-5634DD043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537BB62-C314-4A6D-928E-A0B62CAC0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03EBA-D587-4E4D-8B40-2186A26A6D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7943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370135-3B1F-44D8-9381-BE5959613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F553336-06DB-4C06-B4C8-3A3DB22FDE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9A8B570-6115-4031-B71B-4E62671C14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ADCE8D-6A8D-4A51-9A58-657A5970637E}" type="datetimeFigureOut">
              <a:rPr lang="ru-RU" smtClean="0"/>
              <a:t>21.12.2021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803083D-14C1-479F-A4AE-ED5E9CCC37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688C869-F52A-41B6-AF02-8ECD068DF2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603EBA-D587-4E4D-8B40-2186A26A6D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1760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/whats-cooking/" TargetMode="External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sv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6.jfi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93A6F47-2E72-46FB-96D6-4E651E517E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398" y="1651248"/>
            <a:ext cx="7592180" cy="4745114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BB6903-5DD0-4F2E-81C6-E25341E0C4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7398" y="461639"/>
            <a:ext cx="11117204" cy="994299"/>
          </a:xfrm>
        </p:spPr>
        <p:txBody>
          <a:bodyPr/>
          <a:lstStyle/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What’s Cooking?</a:t>
            </a:r>
            <a:endParaRPr lang="ru-RU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CBCE23D-DC18-474A-8EA6-4CD19FE083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00621" y="4798382"/>
            <a:ext cx="3353981" cy="1597979"/>
          </a:xfrm>
        </p:spPr>
        <p:txBody>
          <a:bodyPr>
            <a:normAutofit/>
          </a:bodyPr>
          <a:lstStyle/>
          <a:p>
            <a:pPr algn="r"/>
            <a:r>
              <a:rPr lang="ru-RU" sz="1800" dirty="0">
                <a:solidFill>
                  <a:schemeClr val="accent2">
                    <a:lumMod val="50000"/>
                  </a:schemeClr>
                </a:solidFill>
              </a:rPr>
              <a:t>Группа 8</a:t>
            </a:r>
            <a:endParaRPr lang="en-US" sz="1800" dirty="0">
              <a:solidFill>
                <a:schemeClr val="accent2">
                  <a:lumMod val="50000"/>
                </a:schemeClr>
              </a:solidFill>
            </a:endParaRPr>
          </a:p>
          <a:p>
            <a:pPr algn="r"/>
            <a:r>
              <a:rPr lang="ru-RU" sz="1800" dirty="0">
                <a:solidFill>
                  <a:schemeClr val="accent2">
                    <a:lumMod val="50000"/>
                  </a:schemeClr>
                </a:solidFill>
              </a:rPr>
              <a:t>Виктория Демкина</a:t>
            </a:r>
            <a:endParaRPr lang="en-US" sz="1800" dirty="0">
              <a:solidFill>
                <a:schemeClr val="accent2">
                  <a:lumMod val="50000"/>
                </a:schemeClr>
              </a:solidFill>
            </a:endParaRPr>
          </a:p>
          <a:p>
            <a:pPr algn="r"/>
            <a:r>
              <a:rPr lang="ru-RU" sz="1800" dirty="0">
                <a:solidFill>
                  <a:schemeClr val="accent2">
                    <a:lumMod val="50000"/>
                  </a:schemeClr>
                </a:solidFill>
              </a:rPr>
              <a:t>Наталья Беликова</a:t>
            </a:r>
            <a:endParaRPr lang="en-US" sz="1800" dirty="0">
              <a:solidFill>
                <a:schemeClr val="accent2">
                  <a:lumMod val="50000"/>
                </a:schemeClr>
              </a:solidFill>
            </a:endParaRPr>
          </a:p>
          <a:p>
            <a:pPr algn="r"/>
            <a:r>
              <a:rPr lang="ru-RU" sz="1800" dirty="0">
                <a:solidFill>
                  <a:schemeClr val="accent2">
                    <a:lumMod val="50000"/>
                  </a:schemeClr>
                </a:solidFill>
              </a:rPr>
              <a:t>Александр Зубков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C759F7-EB1D-44C1-BE74-724512FA8D81}"/>
              </a:ext>
            </a:extLst>
          </p:cNvPr>
          <p:cNvSpPr txBox="1"/>
          <p:nvPr/>
        </p:nvSpPr>
        <p:spPr>
          <a:xfrm>
            <a:off x="8324055" y="2384787"/>
            <a:ext cx="359572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https://www.kaggle.com/c/whats-cooking/</a:t>
            </a:r>
            <a:endParaRPr lang="ru-RU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23E5C737-9160-4131-9517-3828BBB1F3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4055" y="1829183"/>
            <a:ext cx="3735368" cy="555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293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4C20AF-408E-45A1-B4D6-35BDBB35C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2682" y="365125"/>
            <a:ext cx="9081117" cy="1325563"/>
          </a:xfrm>
        </p:spPr>
        <p:txBody>
          <a:bodyPr/>
          <a:lstStyle/>
          <a:p>
            <a:r>
              <a:rPr lang="ru-RU" b="1" dirty="0" err="1">
                <a:solidFill>
                  <a:schemeClr val="accent2">
                    <a:lumMod val="50000"/>
                  </a:schemeClr>
                </a:solidFill>
              </a:rPr>
              <a:t>Датасет</a:t>
            </a:r>
            <a:endParaRPr lang="ru-RU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1F673CA-C2F2-46AD-943F-0787FB5B7B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45" y="365125"/>
            <a:ext cx="1725473" cy="115261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50329D4-AB7B-43AF-923B-16F4C6895BB9}"/>
              </a:ext>
            </a:extLst>
          </p:cNvPr>
          <p:cNvSpPr txBox="1"/>
          <p:nvPr/>
        </p:nvSpPr>
        <p:spPr>
          <a:xfrm flipH="1">
            <a:off x="414044" y="1766657"/>
            <a:ext cx="11357745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chemeClr val="accent2">
                    <a:lumMod val="50000"/>
                  </a:schemeClr>
                </a:solidFill>
              </a:rPr>
              <a:t>Train set:</a:t>
            </a:r>
          </a:p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39974 </a:t>
            </a:r>
            <a:r>
              <a:rPr lang="ru-RU" dirty="0">
                <a:solidFill>
                  <a:schemeClr val="accent2">
                    <a:lumMod val="50000"/>
                  </a:schemeClr>
                </a:solidFill>
              </a:rPr>
              <a:t>объекта, включающих от 1 до 65 ингредиентов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20 </a:t>
            </a:r>
            <a:r>
              <a:rPr lang="ru-RU" dirty="0">
                <a:solidFill>
                  <a:schemeClr val="accent2">
                    <a:lumMod val="50000"/>
                  </a:schemeClr>
                </a:solidFill>
              </a:rPr>
              <a:t>категорий – кухни мира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(target)</a:t>
            </a:r>
            <a:r>
              <a:rPr lang="ru-RU" dirty="0">
                <a:solidFill>
                  <a:schemeClr val="accent2">
                    <a:lumMod val="50000"/>
                  </a:schemeClr>
                </a:solidFill>
              </a:rPr>
              <a:t>, задача – максимизация</a:t>
            </a:r>
            <a:r>
              <a:rPr lang="de-DE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accent2">
                    <a:lumMod val="50000"/>
                  </a:schemeClr>
                </a:solidFill>
              </a:rPr>
              <a:t>accuracy</a:t>
            </a:r>
            <a:r>
              <a:rPr lang="ru-RU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  <a:p>
            <a:endParaRPr lang="ru-RU" sz="1400" dirty="0">
              <a:solidFill>
                <a:schemeClr val="accent2">
                  <a:lumMod val="50000"/>
                </a:schemeClr>
              </a:solidFill>
            </a:endParaRPr>
          </a:p>
          <a:p>
            <a:endParaRPr lang="en-US" dirty="0">
              <a:solidFill>
                <a:schemeClr val="accent2">
                  <a:lumMod val="50000"/>
                </a:schemeClr>
              </a:solidFill>
            </a:endParaRPr>
          </a:p>
          <a:p>
            <a:endParaRPr lang="en-US" dirty="0">
              <a:solidFill>
                <a:schemeClr val="accent2">
                  <a:lumMod val="50000"/>
                </a:schemeClr>
              </a:solidFill>
            </a:endParaRPr>
          </a:p>
          <a:p>
            <a:endParaRPr lang="ru-RU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 u="sng" dirty="0">
                <a:solidFill>
                  <a:schemeClr val="accent2">
                    <a:lumMod val="50000"/>
                  </a:schemeClr>
                </a:solidFill>
              </a:rPr>
              <a:t>Test set:</a:t>
            </a:r>
          </a:p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9944 </a:t>
            </a:r>
            <a:r>
              <a:rPr lang="ru-RU" dirty="0">
                <a:solidFill>
                  <a:schemeClr val="accent2">
                    <a:lumMod val="50000"/>
                  </a:schemeClr>
                </a:solidFill>
              </a:rPr>
              <a:t>объектов, включающих от 1 до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 50</a:t>
            </a:r>
            <a:r>
              <a:rPr lang="ru-RU" dirty="0">
                <a:solidFill>
                  <a:schemeClr val="accent2">
                    <a:lumMod val="50000"/>
                  </a:schemeClr>
                </a:solidFill>
              </a:rPr>
              <a:t> ингредиентов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graphicFrame>
        <p:nvGraphicFramePr>
          <p:cNvPr id="9" name="Таблица 9">
            <a:extLst>
              <a:ext uri="{FF2B5EF4-FFF2-40B4-BE49-F238E27FC236}">
                <a16:creationId xmlns:a16="http://schemas.microsoft.com/office/drawing/2014/main" id="{EC92E363-BB0A-42AE-98F3-2BFAFD6D49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5411744"/>
              </p:ext>
            </p:extLst>
          </p:nvPr>
        </p:nvGraphicFramePr>
        <p:xfrm>
          <a:off x="414044" y="2685939"/>
          <a:ext cx="9312676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379">
                  <a:extLst>
                    <a:ext uri="{9D8B030D-6E8A-4147-A177-3AD203B41FA5}">
                      <a16:colId xmlns:a16="http://schemas.microsoft.com/office/drawing/2014/main" val="1187419367"/>
                    </a:ext>
                  </a:extLst>
                </a:gridCol>
                <a:gridCol w="8469297">
                  <a:extLst>
                    <a:ext uri="{9D8B030D-6E8A-4147-A177-3AD203B41FA5}">
                      <a16:colId xmlns:a16="http://schemas.microsoft.com/office/drawing/2014/main" val="3380421931"/>
                    </a:ext>
                  </a:extLst>
                </a:gridCol>
              </a:tblGrid>
              <a:tr h="293347">
                <a:tc>
                  <a:txBody>
                    <a:bodyPr/>
                    <a:lstStyle/>
                    <a:p>
                      <a:r>
                        <a:rPr lang="en-US" sz="1400" b="1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+mn-lt"/>
                        </a:rPr>
                        <a:t>russian</a:t>
                      </a:r>
                      <a:endParaRPr lang="ru-RU" sz="1400" b="1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+mn-lt"/>
                        </a:rPr>
                        <a:t>potatoes, onions, butter, bacon, mozzarella cheese, cream cheese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2422613"/>
                  </a:ext>
                </a:extLst>
              </a:tr>
              <a:tr h="498689">
                <a:tc>
                  <a:txBody>
                    <a:bodyPr/>
                    <a:lstStyle/>
                    <a:p>
                      <a:r>
                        <a:rPr lang="en-US" sz="1400" b="1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+mn-lt"/>
                        </a:rPr>
                        <a:t>greek</a:t>
                      </a:r>
                      <a:endParaRPr lang="ru-RU" sz="1400" b="1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alt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olive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kumimoji="0" lang="ru-RU" alt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oil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, </a:t>
                      </a:r>
                      <a:r>
                        <a:rPr kumimoji="0" lang="ru-RU" alt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chopped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kumimoji="0" lang="ru-RU" alt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onion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, </a:t>
                      </a:r>
                      <a:r>
                        <a:rPr kumimoji="0" lang="ru-RU" alt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fresh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kumimoji="0" lang="ru-RU" alt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parsley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, </a:t>
                      </a:r>
                      <a:r>
                        <a:rPr kumimoji="0" lang="ru-RU" alt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white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kumimoji="0" lang="ru-RU" alt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bread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, </a:t>
                      </a:r>
                      <a:r>
                        <a:rPr kumimoji="0" lang="ru-RU" alt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red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kumimoji="0" lang="ru-RU" alt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wine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kumimoji="0" lang="ru-RU" alt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vinegar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, </a:t>
                      </a:r>
                      <a:r>
                        <a:rPr kumimoji="0" lang="ru-RU" alt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fresh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kumimoji="0" lang="ru-RU" alt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parsley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kumimoji="0" lang="ru-RU" alt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leaves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, </a:t>
                      </a:r>
                      <a:r>
                        <a:rPr kumimoji="0" lang="ru-RU" alt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eggplant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,</a:t>
                      </a:r>
                      <a:r>
                        <a:rPr kumimoji="0" lang="en-US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kumimoji="0" lang="ru-RU" alt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garlic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kumimoji="0" lang="ru-RU" alt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cloves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, </a:t>
                      </a:r>
                      <a:r>
                        <a:rPr kumimoji="0" lang="ru-RU" alt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plum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kumimoji="0" lang="ru-RU" alt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tomatoes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, </a:t>
                      </a:r>
                      <a:r>
                        <a:rPr kumimoji="0" lang="ru-RU" alt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whole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kumimoji="0" lang="ru-RU" alt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wheat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kumimoji="0" lang="ru-RU" alt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pita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, </a:t>
                      </a:r>
                      <a:r>
                        <a:rPr kumimoji="0" lang="ru-RU" alt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salt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, </a:t>
                      </a:r>
                      <a:r>
                        <a:rPr kumimoji="0" lang="ru-RU" alt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fresh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kumimoji="0" lang="ru-RU" alt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lemon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kumimoji="0" lang="ru-RU" alt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juice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 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7325027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86FDC418-473C-479D-8054-0058779EE0C2}"/>
              </a:ext>
            </a:extLst>
          </p:cNvPr>
          <p:cNvSpPr txBox="1"/>
          <p:nvPr/>
        </p:nvSpPr>
        <p:spPr>
          <a:xfrm>
            <a:off x="380137" y="4764798"/>
            <a:ext cx="113577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Baseline model</a:t>
            </a:r>
          </a:p>
          <a:p>
            <a:endParaRPr lang="en-US" b="1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Kaggle score: 0.69046</a:t>
            </a:r>
            <a:endParaRPr lang="ru-RU" dirty="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5F6F7723-152A-4973-B3D5-F6714FF5C360}"/>
              </a:ext>
            </a:extLst>
          </p:cNvPr>
          <p:cNvCxnSpPr/>
          <p:nvPr/>
        </p:nvCxnSpPr>
        <p:spPr>
          <a:xfrm flipV="1">
            <a:off x="497150" y="4492101"/>
            <a:ext cx="11123720" cy="71021"/>
          </a:xfrm>
          <a:prstGeom prst="line">
            <a:avLst/>
          </a:prstGeom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2755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4C20AF-408E-45A1-B4D6-35BDBB35C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5745" y="0"/>
            <a:ext cx="8758559" cy="1325563"/>
          </a:xfrm>
        </p:spPr>
        <p:txBody>
          <a:bodyPr/>
          <a:lstStyle/>
          <a:p>
            <a:r>
              <a:rPr lang="ru-RU" b="1" dirty="0">
                <a:solidFill>
                  <a:schemeClr val="accent2">
                    <a:lumMod val="50000"/>
                  </a:schemeClr>
                </a:solidFill>
              </a:rPr>
              <a:t>Признаки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9FF63D-B2E3-4DBB-A378-BAA0C7908FCB}"/>
              </a:ext>
            </a:extLst>
          </p:cNvPr>
          <p:cNvSpPr txBox="1"/>
          <p:nvPr/>
        </p:nvSpPr>
        <p:spPr>
          <a:xfrm flipH="1">
            <a:off x="241632" y="1047850"/>
            <a:ext cx="1166864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accent2">
                    <a:lumMod val="50000"/>
                  </a:schemeClr>
                </a:solidFill>
              </a:rPr>
              <a:t>Было проведено большое количество экспериментов с целью найти признаки, которые лучше всего представляют объект.</a:t>
            </a:r>
          </a:p>
          <a:p>
            <a:endParaRPr lang="ru-RU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ru-RU" u="sng" dirty="0">
                <a:solidFill>
                  <a:schemeClr val="accent2">
                    <a:lumMod val="50000"/>
                  </a:schemeClr>
                </a:solidFill>
              </a:rPr>
              <a:t>Неязыковые признаки:</a:t>
            </a:r>
            <a:r>
              <a:rPr lang="ru-RU" dirty="0">
                <a:solidFill>
                  <a:schemeClr val="accent2">
                    <a:lumMod val="50000"/>
                  </a:schemeClr>
                </a:solidFill>
              </a:rPr>
              <a:t> количество ингредиентов в рецепте, кластер рецепта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 – </a:t>
            </a:r>
            <a:r>
              <a:rPr lang="ru-RU" dirty="0">
                <a:solidFill>
                  <a:schemeClr val="accent2">
                    <a:lumMod val="50000"/>
                  </a:schemeClr>
                </a:solidFill>
              </a:rPr>
              <a:t>не дали качественного прироста</a:t>
            </a:r>
          </a:p>
          <a:p>
            <a:endParaRPr lang="ru-RU" u="sng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ru-RU" u="sng" dirty="0">
                <a:solidFill>
                  <a:schemeClr val="accent2">
                    <a:lumMod val="50000"/>
                  </a:schemeClr>
                </a:solidFill>
              </a:rPr>
              <a:t>Работа с языковыми признаками:</a:t>
            </a:r>
          </a:p>
          <a:p>
            <a:endParaRPr lang="ru-RU" u="sng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ru-RU" dirty="0">
                <a:solidFill>
                  <a:schemeClr val="accent2">
                    <a:lumMod val="50000"/>
                  </a:schemeClr>
                </a:solidFill>
              </a:rPr>
              <a:t>        языковые единицы: ингредиенты, слова, символы </a:t>
            </a:r>
          </a:p>
          <a:p>
            <a:endParaRPr lang="ru-RU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ru-RU" dirty="0">
                <a:solidFill>
                  <a:schemeClr val="accent2">
                    <a:lumMod val="50000"/>
                  </a:schemeClr>
                </a:solidFill>
              </a:rPr>
              <a:t>        нормализация и очистка:</a:t>
            </a:r>
          </a:p>
          <a:p>
            <a:pPr marL="285750" indent="-285750">
              <a:buFontTx/>
              <a:buChar char="-"/>
            </a:pPr>
            <a:r>
              <a:rPr lang="ru-RU" dirty="0">
                <a:solidFill>
                  <a:schemeClr val="accent2">
                    <a:lumMod val="50000"/>
                  </a:schemeClr>
                </a:solidFill>
              </a:rPr>
              <a:t>приведение к нижнему регистру, очистка от незначимых символов </a:t>
            </a:r>
          </a:p>
          <a:p>
            <a:pPr marL="285750" indent="-285750">
              <a:buFontTx/>
              <a:buChar char="-"/>
            </a:pPr>
            <a:r>
              <a:rPr lang="ru-RU" dirty="0" err="1">
                <a:solidFill>
                  <a:schemeClr val="accent2">
                    <a:lumMod val="50000"/>
                  </a:schemeClr>
                </a:solidFill>
              </a:rPr>
              <a:t>лемматизация</a:t>
            </a:r>
            <a:endParaRPr lang="ru-RU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ru-RU" dirty="0">
                <a:solidFill>
                  <a:schemeClr val="accent2">
                    <a:lumMod val="50000"/>
                  </a:schemeClr>
                </a:solidFill>
              </a:rPr>
              <a:t>–   сократили количество признаков примерно на 5 %</a:t>
            </a:r>
            <a:r>
              <a:rPr lang="de-DE" dirty="0">
                <a:solidFill>
                  <a:schemeClr val="accent2">
                    <a:lumMod val="50000"/>
                  </a:schemeClr>
                </a:solidFill>
              </a:rPr>
              <a:t>, </a:t>
            </a:r>
            <a:r>
              <a:rPr lang="ru-RU" dirty="0">
                <a:solidFill>
                  <a:schemeClr val="accent2">
                    <a:lumMod val="50000"/>
                  </a:schemeClr>
                </a:solidFill>
              </a:rPr>
              <a:t>дали незначительное улучшение качества</a:t>
            </a:r>
          </a:p>
          <a:p>
            <a:endParaRPr lang="ru-RU" dirty="0">
              <a:solidFill>
                <a:schemeClr val="accent2">
                  <a:lumMod val="50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ru-RU" dirty="0">
                <a:solidFill>
                  <a:schemeClr val="accent2">
                    <a:lumMod val="50000"/>
                  </a:schemeClr>
                </a:solidFill>
              </a:rPr>
              <a:t>удаление стоп-слов / использование сокращенного словаря / 2 последних слова</a:t>
            </a:r>
          </a:p>
          <a:p>
            <a:pPr marL="285750" indent="-285750">
              <a:buFontTx/>
              <a:buChar char="-"/>
            </a:pPr>
            <a:r>
              <a:rPr lang="ru-RU" dirty="0">
                <a:solidFill>
                  <a:schemeClr val="accent2">
                    <a:lumMod val="50000"/>
                  </a:schemeClr>
                </a:solidFill>
              </a:rPr>
              <a:t>удаление частотных ингредиентов</a:t>
            </a:r>
          </a:p>
          <a:p>
            <a:pPr marL="285750" indent="-285750">
              <a:buFontTx/>
              <a:buChar char="-"/>
            </a:pPr>
            <a:r>
              <a:rPr lang="ru-RU" dirty="0">
                <a:solidFill>
                  <a:schemeClr val="accent2">
                    <a:lumMod val="50000"/>
                  </a:schemeClr>
                </a:solidFill>
              </a:rPr>
              <a:t>дали незначительное падение качества.</a:t>
            </a:r>
          </a:p>
          <a:p>
            <a:endParaRPr lang="ru-RU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3B8F4E6-8D5F-4FEF-BBB7-C55E41B277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704" y="51421"/>
            <a:ext cx="1688592" cy="950976"/>
          </a:xfrm>
          <a:prstGeom prst="rect">
            <a:avLst/>
          </a:prstGeom>
        </p:spPr>
      </p:pic>
      <p:pic>
        <p:nvPicPr>
          <p:cNvPr id="9" name="Рисунок 8" descr="Рабочий процесс">
            <a:extLst>
              <a:ext uri="{FF2B5EF4-FFF2-40B4-BE49-F238E27FC236}">
                <a16:creationId xmlns:a16="http://schemas.microsoft.com/office/drawing/2014/main" id="{4D614766-4824-4086-853C-AF72A48513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1723" y="2962922"/>
            <a:ext cx="313962" cy="313962"/>
          </a:xfrm>
          <a:prstGeom prst="rect">
            <a:avLst/>
          </a:prstGeom>
        </p:spPr>
      </p:pic>
      <p:pic>
        <p:nvPicPr>
          <p:cNvPr id="11" name="Рисунок 10" descr="Швабра и ведро">
            <a:extLst>
              <a:ext uri="{FF2B5EF4-FFF2-40B4-BE49-F238E27FC236}">
                <a16:creationId xmlns:a16="http://schemas.microsoft.com/office/drawing/2014/main" id="{5CA84FB4-E90D-4BC7-80D2-AF7E7A6FAD5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81723" y="3550043"/>
            <a:ext cx="313962" cy="313962"/>
          </a:xfrm>
          <a:prstGeom prst="rect">
            <a:avLst/>
          </a:prstGeom>
        </p:spPr>
      </p:pic>
      <p:sp>
        <p:nvSpPr>
          <p:cNvPr id="3" name="Arrow: Right 2">
            <a:extLst>
              <a:ext uri="{FF2B5EF4-FFF2-40B4-BE49-F238E27FC236}">
                <a16:creationId xmlns:a16="http://schemas.microsoft.com/office/drawing/2014/main" id="{D19C9FBB-5C05-4D62-9315-320996545E85}"/>
              </a:ext>
            </a:extLst>
          </p:cNvPr>
          <p:cNvSpPr/>
          <p:nvPr/>
        </p:nvSpPr>
        <p:spPr>
          <a:xfrm>
            <a:off x="304791" y="4404526"/>
            <a:ext cx="232627" cy="305084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3A08C5FE-7FA1-45C7-9D48-63CA81AA62D3}"/>
              </a:ext>
            </a:extLst>
          </p:cNvPr>
          <p:cNvSpPr/>
          <p:nvPr/>
        </p:nvSpPr>
        <p:spPr>
          <a:xfrm>
            <a:off x="304790" y="5520236"/>
            <a:ext cx="232627" cy="305084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2032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D95CF-9CD9-43BF-A26D-589B5CD46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662" y="1270578"/>
            <a:ext cx="10515600" cy="3472762"/>
          </a:xfrm>
        </p:spPr>
        <p:txBody>
          <a:bodyPr>
            <a:norm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ru-RU" sz="1800" dirty="0">
                <a:solidFill>
                  <a:srgbClr val="ED7D31">
                    <a:lumMod val="50000"/>
                  </a:srgbClr>
                </a:solidFill>
                <a:latin typeface="Calibri" panose="020F0502020204030204"/>
                <a:ea typeface="+mn-ea"/>
                <a:cs typeface="+mn-cs"/>
              </a:rPr>
              <a:t> построение итоговой матрицы признаков</a:t>
            </a:r>
            <a:br>
              <a:rPr lang="de-DE" sz="1800" dirty="0">
                <a:solidFill>
                  <a:srgbClr val="ED7D31">
                    <a:lumMod val="50000"/>
                  </a:srgbClr>
                </a:solidFill>
                <a:latin typeface="Calibri" panose="020F0502020204030204"/>
                <a:ea typeface="+mn-ea"/>
                <a:cs typeface="+mn-cs"/>
              </a:rPr>
            </a:br>
            <a:br>
              <a:rPr lang="ru-RU" sz="1800" dirty="0">
                <a:solidFill>
                  <a:srgbClr val="ED7D31">
                    <a:lumMod val="50000"/>
                  </a:srgbClr>
                </a:solidFill>
                <a:latin typeface="Calibri" panose="020F0502020204030204"/>
                <a:ea typeface="+mn-ea"/>
                <a:cs typeface="+mn-cs"/>
              </a:rPr>
            </a:br>
            <a:r>
              <a:rPr lang="ru-RU" sz="1800" dirty="0">
                <a:solidFill>
                  <a:srgbClr val="ED7D31">
                    <a:lumMod val="50000"/>
                  </a:srgbClr>
                </a:solidFill>
                <a:latin typeface="Calibri" panose="020F0502020204030204"/>
                <a:ea typeface="+mn-ea"/>
                <a:cs typeface="+mn-cs"/>
              </a:rPr>
              <a:t>- учет </a:t>
            </a:r>
            <a:r>
              <a:rPr lang="en-US" sz="1800" dirty="0">
                <a:solidFill>
                  <a:srgbClr val="ED7D31">
                    <a:lumMod val="50000"/>
                  </a:srgbClr>
                </a:solidFill>
                <a:latin typeface="Calibri" panose="020F0502020204030204"/>
                <a:ea typeface="+mn-ea"/>
                <a:cs typeface="+mn-cs"/>
              </a:rPr>
              <a:t>n-grams</a:t>
            </a:r>
            <a:br>
              <a:rPr lang="en-US" sz="1800" dirty="0">
                <a:solidFill>
                  <a:srgbClr val="ED7D31">
                    <a:lumMod val="50000"/>
                  </a:srgbClr>
                </a:solidFill>
                <a:latin typeface="Calibri" panose="020F0502020204030204"/>
                <a:ea typeface="+mn-ea"/>
                <a:cs typeface="+mn-cs"/>
              </a:rPr>
            </a:br>
            <a:br>
              <a:rPr lang="ru-RU" sz="1800" dirty="0">
                <a:solidFill>
                  <a:srgbClr val="ED7D31">
                    <a:lumMod val="50000"/>
                  </a:srgbClr>
                </a:solidFill>
                <a:latin typeface="Calibri" panose="020F0502020204030204"/>
                <a:ea typeface="+mn-ea"/>
                <a:cs typeface="+mn-cs"/>
              </a:rPr>
            </a:br>
            <a:r>
              <a:rPr lang="ru-RU" sz="1800" dirty="0">
                <a:solidFill>
                  <a:srgbClr val="ED7D31">
                    <a:lumMod val="50000"/>
                  </a:srgbClr>
                </a:solidFill>
                <a:latin typeface="Calibri" panose="020F0502020204030204"/>
                <a:ea typeface="+mn-ea"/>
                <a:cs typeface="+mn-cs"/>
              </a:rPr>
              <a:t>- </a:t>
            </a:r>
            <a:r>
              <a:rPr lang="en-US" sz="1800" dirty="0" err="1">
                <a:solidFill>
                  <a:srgbClr val="ED7D31">
                    <a:lumMod val="50000"/>
                  </a:srgbClr>
                </a:solidFill>
                <a:latin typeface="Calibri" panose="020F0502020204030204"/>
                <a:ea typeface="+mn-ea"/>
                <a:cs typeface="+mn-cs"/>
              </a:rPr>
              <a:t>CountVectorizer</a:t>
            </a:r>
            <a:br>
              <a:rPr lang="en-US" sz="1800" dirty="0">
                <a:solidFill>
                  <a:srgbClr val="ED7D31">
                    <a:lumMod val="50000"/>
                  </a:srgbClr>
                </a:solidFill>
                <a:latin typeface="Calibri" panose="020F0502020204030204"/>
                <a:ea typeface="+mn-ea"/>
                <a:cs typeface="+mn-cs"/>
              </a:rPr>
            </a:br>
            <a:br>
              <a:rPr lang="ru-RU" sz="1800" dirty="0">
                <a:solidFill>
                  <a:srgbClr val="ED7D31">
                    <a:lumMod val="50000"/>
                  </a:srgbClr>
                </a:solidFill>
                <a:latin typeface="Calibri" panose="020F0502020204030204"/>
                <a:ea typeface="+mn-ea"/>
                <a:cs typeface="+mn-cs"/>
              </a:rPr>
            </a:br>
            <a:r>
              <a:rPr lang="ru-RU" sz="1800" dirty="0">
                <a:solidFill>
                  <a:srgbClr val="ED7D31">
                    <a:lumMod val="50000"/>
                  </a:srgbClr>
                </a:solidFill>
                <a:latin typeface="Calibri" panose="020F0502020204030204"/>
                <a:ea typeface="+mn-ea"/>
                <a:cs typeface="+mn-cs"/>
              </a:rPr>
              <a:t>- </a:t>
            </a:r>
            <a:r>
              <a:rPr lang="en-US" sz="1800" dirty="0" err="1">
                <a:solidFill>
                  <a:srgbClr val="ED7D31">
                    <a:lumMod val="50000"/>
                  </a:srgbClr>
                </a:solidFill>
                <a:latin typeface="Calibri" panose="020F0502020204030204"/>
                <a:ea typeface="+mn-ea"/>
                <a:cs typeface="+mn-cs"/>
              </a:rPr>
              <a:t>DictVectorizer</a:t>
            </a:r>
            <a:br>
              <a:rPr lang="en-US" sz="1800" dirty="0">
                <a:solidFill>
                  <a:srgbClr val="ED7D31">
                    <a:lumMod val="50000"/>
                  </a:srgbClr>
                </a:solidFill>
                <a:latin typeface="Calibri" panose="020F0502020204030204"/>
                <a:ea typeface="+mn-ea"/>
                <a:cs typeface="+mn-cs"/>
              </a:rPr>
            </a:br>
            <a:br>
              <a:rPr lang="en-US" sz="1800" dirty="0">
                <a:solidFill>
                  <a:srgbClr val="ED7D31">
                    <a:lumMod val="50000"/>
                  </a:srgbClr>
                </a:solidFill>
                <a:latin typeface="Calibri" panose="020F0502020204030204"/>
                <a:ea typeface="+mn-ea"/>
                <a:cs typeface="+mn-cs"/>
              </a:rPr>
            </a:br>
            <a:r>
              <a:rPr lang="ru-RU" sz="1800" dirty="0">
                <a:solidFill>
                  <a:srgbClr val="ED7D31">
                    <a:lumMod val="50000"/>
                  </a:srgbClr>
                </a:solidFill>
                <a:latin typeface="Calibri" panose="020F0502020204030204"/>
                <a:ea typeface="+mn-ea"/>
                <a:cs typeface="+mn-cs"/>
              </a:rPr>
              <a:t>- </a:t>
            </a:r>
            <a:r>
              <a:rPr lang="en-US" sz="1800" dirty="0" err="1">
                <a:solidFill>
                  <a:srgbClr val="ED7D31">
                    <a:lumMod val="50000"/>
                  </a:srgbClr>
                </a:solidFill>
                <a:latin typeface="Calibri" panose="020F0502020204030204"/>
                <a:ea typeface="+mn-ea"/>
                <a:cs typeface="+mn-cs"/>
              </a:rPr>
              <a:t>TfidfVectorizer</a:t>
            </a:r>
            <a:br>
              <a:rPr lang="en-US" sz="1800" dirty="0">
                <a:solidFill>
                  <a:srgbClr val="ED7D31">
                    <a:lumMod val="50000"/>
                  </a:srgbClr>
                </a:solidFill>
                <a:latin typeface="Calibri" panose="020F0502020204030204"/>
                <a:ea typeface="+mn-ea"/>
                <a:cs typeface="+mn-cs"/>
              </a:rPr>
            </a:br>
            <a:br>
              <a:rPr lang="en-US" sz="1800" dirty="0">
                <a:solidFill>
                  <a:srgbClr val="ED7D31">
                    <a:lumMod val="50000"/>
                  </a:srgbClr>
                </a:solidFill>
                <a:latin typeface="Calibri" panose="020F0502020204030204"/>
                <a:ea typeface="+mn-ea"/>
                <a:cs typeface="+mn-cs"/>
              </a:rPr>
            </a:br>
            <a:r>
              <a:rPr lang="ru-RU" sz="1800" dirty="0">
                <a:solidFill>
                  <a:srgbClr val="ED7D31">
                    <a:lumMod val="50000"/>
                  </a:srgbClr>
                </a:solidFill>
                <a:latin typeface="Calibri" panose="020F0502020204030204"/>
                <a:ea typeface="+mn-ea"/>
                <a:cs typeface="+mn-cs"/>
              </a:rPr>
              <a:t>- </a:t>
            </a:r>
            <a:r>
              <a:rPr lang="en-US" sz="1800" dirty="0">
                <a:solidFill>
                  <a:srgbClr val="ED7D31">
                    <a:lumMod val="50000"/>
                  </a:srgbClr>
                </a:solidFill>
                <a:latin typeface="Calibri" panose="020F0502020204030204"/>
                <a:ea typeface="+mn-ea"/>
                <a:cs typeface="+mn-cs"/>
              </a:rPr>
              <a:t>word2vec</a:t>
            </a:r>
            <a:endParaRPr lang="ru-RU" dirty="0"/>
          </a:p>
        </p:txBody>
      </p:sp>
      <p:pic>
        <p:nvPicPr>
          <p:cNvPr id="3" name="Рисунок 12" descr="Лабиринт">
            <a:extLst>
              <a:ext uri="{FF2B5EF4-FFF2-40B4-BE49-F238E27FC236}">
                <a16:creationId xmlns:a16="http://schemas.microsoft.com/office/drawing/2014/main" id="{BBBA4AFF-22CE-4375-B2B1-B6448E3DAA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3120" y="1499402"/>
            <a:ext cx="305084" cy="305084"/>
          </a:xfrm>
          <a:prstGeom prst="rect">
            <a:avLst/>
          </a:prstGeom>
        </p:spPr>
      </p:pic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7240FAC3-6F60-437B-8921-9B955D2E1D67}"/>
              </a:ext>
            </a:extLst>
          </p:cNvPr>
          <p:cNvSpPr txBox="1">
            <a:spLocks/>
          </p:cNvSpPr>
          <p:nvPr/>
        </p:nvSpPr>
        <p:spPr>
          <a:xfrm>
            <a:off x="2715034" y="0"/>
            <a:ext cx="875855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>
                <a:solidFill>
                  <a:schemeClr val="accent2">
                    <a:lumMod val="50000"/>
                  </a:schemeClr>
                </a:solidFill>
              </a:rPr>
              <a:t>  Признаки продолжение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96F899C-07E9-4D5F-92D8-38F9D9F488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200" y="250546"/>
            <a:ext cx="2602446" cy="8244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4DEE38F-B3FE-4986-BD26-2DB529F144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14906" y="1844863"/>
            <a:ext cx="4261432" cy="32944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AE144B6-D076-4EA2-9EE0-D1B70DBC5F1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63803" y="1844863"/>
            <a:ext cx="3881628" cy="3294415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89A264EA-86D0-4AC5-BB46-3174F12CE243}"/>
              </a:ext>
            </a:extLst>
          </p:cNvPr>
          <p:cNvSpPr/>
          <p:nvPr/>
        </p:nvSpPr>
        <p:spPr>
          <a:xfrm>
            <a:off x="3177309" y="4862279"/>
            <a:ext cx="1865746" cy="39593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1F4B785-FB5F-4472-8FBE-1ADB4613ACDA}"/>
              </a:ext>
            </a:extLst>
          </p:cNvPr>
          <p:cNvSpPr txBox="1"/>
          <p:nvPr/>
        </p:nvSpPr>
        <p:spPr>
          <a:xfrm>
            <a:off x="203014" y="5887263"/>
            <a:ext cx="10422469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7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ru-RU" sz="1700" dirty="0">
                <a:solidFill>
                  <a:schemeClr val="accent2">
                    <a:lumMod val="50000"/>
                  </a:schemeClr>
                </a:solidFill>
              </a:rPr>
              <a:t>Разряженная матрица </a:t>
            </a:r>
            <a:r>
              <a:rPr lang="de-DE" sz="1700" dirty="0" err="1">
                <a:solidFill>
                  <a:schemeClr val="accent2">
                    <a:lumMod val="50000"/>
                  </a:schemeClr>
                </a:solidFill>
              </a:rPr>
              <a:t>tfidf</a:t>
            </a:r>
            <a:r>
              <a:rPr lang="de-DE" sz="17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ru-RU" sz="1700" dirty="0">
                <a:solidFill>
                  <a:schemeClr val="accent2">
                    <a:lumMod val="50000"/>
                  </a:schemeClr>
                </a:solidFill>
              </a:rPr>
              <a:t>значений оказалась наилучшим балансом количества бинарных признаков (2682)</a:t>
            </a:r>
          </a:p>
          <a:p>
            <a:r>
              <a:rPr lang="ru-RU" sz="1700" dirty="0">
                <a:solidFill>
                  <a:schemeClr val="accent2">
                    <a:lumMod val="50000"/>
                  </a:schemeClr>
                </a:solidFill>
              </a:rPr>
              <a:t> и представления </a:t>
            </a:r>
            <a:r>
              <a:rPr lang="ru-RU" sz="1700" dirty="0" err="1">
                <a:solidFill>
                  <a:schemeClr val="accent2">
                    <a:lumMod val="50000"/>
                  </a:schemeClr>
                </a:solidFill>
              </a:rPr>
              <a:t>датасета</a:t>
            </a:r>
            <a:endParaRPr lang="ru-RU" sz="17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3" name="Рисунок 11" descr="Кубок">
            <a:extLst>
              <a:ext uri="{FF2B5EF4-FFF2-40B4-BE49-F238E27FC236}">
                <a16:creationId xmlns:a16="http://schemas.microsoft.com/office/drawing/2014/main" id="{CEAC49D9-A206-4CD2-81AB-EB4E6AC28E4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080917" y="3625570"/>
            <a:ext cx="440610" cy="440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77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4C20AF-408E-45A1-B4D6-35BDBB35C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3080" y="365125"/>
            <a:ext cx="4583837" cy="1325563"/>
          </a:xfrm>
        </p:spPr>
        <p:txBody>
          <a:bodyPr/>
          <a:lstStyle/>
          <a:p>
            <a:r>
              <a:rPr lang="ru-RU" b="1" dirty="0">
                <a:solidFill>
                  <a:schemeClr val="accent2">
                    <a:lumMod val="50000"/>
                  </a:schemeClr>
                </a:solidFill>
              </a:rPr>
              <a:t>Модели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B9E679F-8A00-40EB-ACDE-9FCE8DC1F5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967" y="365125"/>
            <a:ext cx="900113" cy="12668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3564C5E-2427-449B-A64D-D1F243C53A9F}"/>
              </a:ext>
            </a:extLst>
          </p:cNvPr>
          <p:cNvSpPr txBox="1"/>
          <p:nvPr/>
        </p:nvSpPr>
        <p:spPr>
          <a:xfrm>
            <a:off x="6096000" y="1078660"/>
            <a:ext cx="420679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u="sng" dirty="0">
                <a:solidFill>
                  <a:schemeClr val="accent2">
                    <a:lumMod val="50000"/>
                  </a:schemeClr>
                </a:solidFill>
              </a:rPr>
              <a:t>Признаки и их преобразование:</a:t>
            </a:r>
          </a:p>
          <a:p>
            <a:pPr marL="285750" indent="-285750">
              <a:buFontTx/>
              <a:buChar char="-"/>
            </a:pPr>
            <a:r>
              <a:rPr lang="ru-RU" dirty="0">
                <a:solidFill>
                  <a:schemeClr val="accent2">
                    <a:lumMod val="50000"/>
                  </a:schemeClr>
                </a:solidFill>
              </a:rPr>
              <a:t>приведение к нижнему регистру</a:t>
            </a:r>
          </a:p>
          <a:p>
            <a:pPr marL="285750" indent="-285750">
              <a:buFontTx/>
              <a:buChar char="-"/>
            </a:pPr>
            <a:r>
              <a:rPr lang="ru-RU" dirty="0">
                <a:solidFill>
                  <a:schemeClr val="accent2">
                    <a:lumMod val="50000"/>
                  </a:schemeClr>
                </a:solidFill>
              </a:rPr>
              <a:t>очистка от всех символов, кроме букв</a:t>
            </a:r>
          </a:p>
          <a:p>
            <a:pPr marL="285750" indent="-285750">
              <a:buFontTx/>
              <a:buChar char="-"/>
            </a:pPr>
            <a:r>
              <a:rPr lang="ru-RU" dirty="0" err="1">
                <a:solidFill>
                  <a:schemeClr val="accent2">
                    <a:lumMod val="50000"/>
                  </a:schemeClr>
                </a:solidFill>
              </a:rPr>
              <a:t>лемматизация</a:t>
            </a:r>
            <a:r>
              <a:rPr lang="ru-RU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(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</a:rPr>
              <a:t>SpaCy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)</a:t>
            </a:r>
          </a:p>
          <a:p>
            <a:pPr marL="285750" indent="-285750">
              <a:buFontTx/>
              <a:buChar char="-"/>
            </a:pPr>
            <a:r>
              <a:rPr lang="ru-RU" dirty="0">
                <a:solidFill>
                  <a:schemeClr val="accent2">
                    <a:lumMod val="50000"/>
                  </a:schemeClr>
                </a:solidFill>
              </a:rPr>
              <a:t>склейка в один текст</a:t>
            </a:r>
          </a:p>
          <a:p>
            <a:pPr marL="285750" indent="-285750">
              <a:buFontTx/>
              <a:buChar char="-"/>
            </a:pPr>
            <a:r>
              <a:rPr lang="en-US" b="1" dirty="0" err="1">
                <a:solidFill>
                  <a:schemeClr val="accent2">
                    <a:lumMod val="50000"/>
                  </a:schemeClr>
                </a:solidFill>
              </a:rPr>
              <a:t>TdidfVectorizer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(binary=True)</a:t>
            </a:r>
            <a:endParaRPr lang="ru-RU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graphicFrame>
        <p:nvGraphicFramePr>
          <p:cNvPr id="9" name="Таблица 9">
            <a:extLst>
              <a:ext uri="{FF2B5EF4-FFF2-40B4-BE49-F238E27FC236}">
                <a16:creationId xmlns:a16="http://schemas.microsoft.com/office/drawing/2014/main" id="{F0250C28-C118-4100-8695-A5E3C88F60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5482329"/>
              </p:ext>
            </p:extLst>
          </p:nvPr>
        </p:nvGraphicFramePr>
        <p:xfrm>
          <a:off x="597255" y="3356335"/>
          <a:ext cx="11121269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0302">
                  <a:extLst>
                    <a:ext uri="{9D8B030D-6E8A-4147-A177-3AD203B41FA5}">
                      <a16:colId xmlns:a16="http://schemas.microsoft.com/office/drawing/2014/main" val="1851153114"/>
                    </a:ext>
                  </a:extLst>
                </a:gridCol>
                <a:gridCol w="3002683">
                  <a:extLst>
                    <a:ext uri="{9D8B030D-6E8A-4147-A177-3AD203B41FA5}">
                      <a16:colId xmlns:a16="http://schemas.microsoft.com/office/drawing/2014/main" val="2480650698"/>
                    </a:ext>
                  </a:extLst>
                </a:gridCol>
                <a:gridCol w="3468042">
                  <a:extLst>
                    <a:ext uri="{9D8B030D-6E8A-4147-A177-3AD203B41FA5}">
                      <a16:colId xmlns:a16="http://schemas.microsoft.com/office/drawing/2014/main" val="3705659127"/>
                    </a:ext>
                  </a:extLst>
                </a:gridCol>
                <a:gridCol w="3080242">
                  <a:extLst>
                    <a:ext uri="{9D8B030D-6E8A-4147-A177-3AD203B41FA5}">
                      <a16:colId xmlns:a16="http://schemas.microsoft.com/office/drawing/2014/main" val="21601690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b="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Baseline:</a:t>
                      </a:r>
                      <a:endParaRPr lang="ru-RU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LogisticRegression</a:t>
                      </a:r>
                      <a:endParaRPr lang="ru-RU" dirty="0"/>
                    </a:p>
                    <a:p>
                      <a:pPr algn="ctr"/>
                      <a:r>
                        <a:rPr lang="ru-RU" b="0" dirty="0"/>
                        <a:t>(С=10</a:t>
                      </a:r>
                      <a:r>
                        <a:rPr lang="en-US" b="0" dirty="0"/>
                        <a:t>, </a:t>
                      </a:r>
                      <a:r>
                        <a:rPr lang="en-US" b="0" dirty="0" err="1"/>
                        <a:t>multi_class</a:t>
                      </a:r>
                      <a:r>
                        <a:rPr lang="en-US" b="0" dirty="0"/>
                        <a:t>=‘</a:t>
                      </a:r>
                      <a:r>
                        <a:rPr lang="en-US" b="0" dirty="0" err="1"/>
                        <a:t>ovr</a:t>
                      </a:r>
                      <a:r>
                        <a:rPr lang="en-US" b="0" dirty="0"/>
                        <a:t>’</a:t>
                      </a:r>
                      <a:r>
                        <a:rPr lang="ru-RU" b="0" dirty="0"/>
                        <a:t>)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SVC</a:t>
                      </a:r>
                    </a:p>
                    <a:p>
                      <a:pPr algn="ctr"/>
                      <a:r>
                        <a:rPr lang="en-US" b="0" dirty="0"/>
                        <a:t>(C=3)</a:t>
                      </a:r>
                      <a:endParaRPr lang="ru-RU" b="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08815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Train</a:t>
                      </a:r>
                      <a:endParaRPr lang="ru-RU" b="0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0.857</a:t>
                      </a:r>
                      <a:endParaRPr lang="ru-RU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0.995</a:t>
                      </a:r>
                      <a:endParaRPr lang="ru-RU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02572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Validation</a:t>
                      </a:r>
                      <a:endParaRPr lang="ru-RU" b="0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0.79</a:t>
                      </a:r>
                      <a:endParaRPr lang="ru-RU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0.811</a:t>
                      </a:r>
                      <a:endParaRPr lang="ru-RU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1775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Cross-</a:t>
                      </a:r>
                      <a:r>
                        <a:rPr lang="en-US" b="0" dirty="0" err="1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val</a:t>
                      </a:r>
                      <a:endParaRPr lang="ru-RU" b="0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0.789</a:t>
                      </a:r>
                      <a:endParaRPr lang="ru-RU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0.810</a:t>
                      </a:r>
                      <a:endParaRPr lang="ru-RU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9492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Kaggle</a:t>
                      </a:r>
                      <a:endParaRPr lang="ru-RU" b="0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0.69046</a:t>
                      </a:r>
                      <a:endParaRPr lang="ru-RU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i="0" kern="120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0.78569</a:t>
                      </a:r>
                      <a:endParaRPr lang="ru-RU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0.81114</a:t>
                      </a:r>
                      <a:endParaRPr lang="ru-RU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8087313"/>
                  </a:ext>
                </a:extLst>
              </a:tr>
            </a:tbl>
          </a:graphicData>
        </a:graphic>
      </p:graphicFrame>
      <p:sp>
        <p:nvSpPr>
          <p:cNvPr id="10" name="Правая фигурная скобка 9">
            <a:extLst>
              <a:ext uri="{FF2B5EF4-FFF2-40B4-BE49-F238E27FC236}">
                <a16:creationId xmlns:a16="http://schemas.microsoft.com/office/drawing/2014/main" id="{441F8DFA-D55A-4404-A1AC-076914CAD0E2}"/>
              </a:ext>
            </a:extLst>
          </p:cNvPr>
          <p:cNvSpPr/>
          <p:nvPr/>
        </p:nvSpPr>
        <p:spPr>
          <a:xfrm rot="16200000">
            <a:off x="8317585" y="-61350"/>
            <a:ext cx="294552" cy="6312021"/>
          </a:xfrm>
          <a:prstGeom prst="rightBrace">
            <a:avLst>
              <a:gd name="adj1" fmla="val 8333"/>
              <a:gd name="adj2" fmla="val 50247"/>
            </a:avLst>
          </a:prstGeom>
          <a:ln w="285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b="1" dirty="0"/>
          </a:p>
        </p:txBody>
      </p:sp>
      <p:pic>
        <p:nvPicPr>
          <p:cNvPr id="12" name="Рисунок 11" descr="Кубок">
            <a:extLst>
              <a:ext uri="{FF2B5EF4-FFF2-40B4-BE49-F238E27FC236}">
                <a16:creationId xmlns:a16="http://schemas.microsoft.com/office/drawing/2014/main" id="{00BAF403-B8BA-46B4-A9E8-A43BCE1C1B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86008" y="450912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587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4C20AF-408E-45A1-B4D6-35BDBB35C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3290" y="365125"/>
            <a:ext cx="9560510" cy="1325563"/>
          </a:xfrm>
        </p:spPr>
        <p:txBody>
          <a:bodyPr/>
          <a:lstStyle/>
          <a:p>
            <a:r>
              <a:rPr lang="ru-RU" b="1" dirty="0">
                <a:solidFill>
                  <a:schemeClr val="accent2">
                    <a:lumMod val="50000"/>
                  </a:schemeClr>
                </a:solidFill>
              </a:rPr>
              <a:t>Выводы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6DED4EE-71F7-4197-8B89-6E7AE67B15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905" y="257452"/>
            <a:ext cx="1352119" cy="99429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DD7FB46-F38E-48D1-85D1-1696CDCFA077}"/>
              </a:ext>
            </a:extLst>
          </p:cNvPr>
          <p:cNvSpPr txBox="1"/>
          <p:nvPr/>
        </p:nvSpPr>
        <p:spPr>
          <a:xfrm>
            <a:off x="1185333" y="1885244"/>
            <a:ext cx="9042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ru-RU" dirty="0">
                <a:solidFill>
                  <a:schemeClr val="accent2">
                    <a:lumMod val="50000"/>
                  </a:schemeClr>
                </a:solidFill>
              </a:rPr>
              <a:t>Более сложные из протестированных моделей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: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</a:rPr>
              <a:t>RandomForest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,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</a:rPr>
              <a:t>Cutboost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, </a:t>
            </a:r>
            <a:r>
              <a:rPr lang="ru-RU" dirty="0">
                <a:solidFill>
                  <a:schemeClr val="accent2">
                    <a:lumMod val="50000"/>
                  </a:schemeClr>
                </a:solidFill>
              </a:rPr>
              <a:t>оказались менее эффективными в работе с </a:t>
            </a:r>
            <a:r>
              <a:rPr lang="ru-RU" dirty="0" err="1">
                <a:solidFill>
                  <a:schemeClr val="accent2">
                    <a:lumMod val="50000"/>
                  </a:schemeClr>
                </a:solidFill>
              </a:rPr>
              <a:t>датасетом</a:t>
            </a:r>
            <a:r>
              <a:rPr lang="ru-RU" dirty="0">
                <a:solidFill>
                  <a:schemeClr val="accent2">
                    <a:lumMod val="50000"/>
                  </a:schemeClr>
                </a:solidFill>
              </a:rPr>
              <a:t>, чем простые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SVC </a:t>
            </a:r>
            <a:r>
              <a:rPr lang="ru-RU" dirty="0">
                <a:solidFill>
                  <a:schemeClr val="accent2">
                    <a:lumMod val="50000"/>
                  </a:schemeClr>
                </a:solidFill>
              </a:rPr>
              <a:t>и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</a:rPr>
              <a:t>Lr</a:t>
            </a:r>
            <a:r>
              <a:rPr lang="ru-RU" dirty="0">
                <a:solidFill>
                  <a:schemeClr val="accent2">
                    <a:lumMod val="50000"/>
                  </a:schemeClr>
                </a:solidFill>
              </a:rPr>
              <a:t>. Возможная причина – большое количество признаков.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de-DE" dirty="0">
              <a:solidFill>
                <a:schemeClr val="accent2">
                  <a:lumMod val="50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ru-RU" dirty="0">
                <a:solidFill>
                  <a:schemeClr val="accent2">
                    <a:lumMod val="50000"/>
                  </a:schemeClr>
                </a:solidFill>
              </a:rPr>
              <a:t>Работа с вектором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</a:rPr>
              <a:t>tfidf</a:t>
            </a:r>
            <a:r>
              <a:rPr lang="ru-RU" dirty="0">
                <a:solidFill>
                  <a:schemeClr val="accent2">
                    <a:lumMod val="50000"/>
                  </a:schemeClr>
                </a:solidFill>
              </a:rPr>
              <a:t>, дала наилучшие результаты в сравнении с  разбиением по ингредиентам и н-</a:t>
            </a:r>
            <a:r>
              <a:rPr lang="ru-RU" dirty="0" err="1">
                <a:solidFill>
                  <a:schemeClr val="accent2">
                    <a:lumMod val="50000"/>
                  </a:schemeClr>
                </a:solidFill>
              </a:rPr>
              <a:t>граммамам</a:t>
            </a:r>
            <a:r>
              <a:rPr lang="ru-RU" dirty="0">
                <a:solidFill>
                  <a:schemeClr val="accent2">
                    <a:lumMod val="50000"/>
                  </a:schemeClr>
                </a:solidFill>
              </a:rPr>
              <a:t>….. Почему бы?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ru-RU" dirty="0">
              <a:solidFill>
                <a:schemeClr val="accent2">
                  <a:lumMod val="50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ru-RU" dirty="0">
                <a:solidFill>
                  <a:schemeClr val="accent2">
                    <a:lumMod val="50000"/>
                  </a:schemeClr>
                </a:solidFill>
              </a:rPr>
              <a:t>Грамотный подбор </a:t>
            </a:r>
            <a:r>
              <a:rPr lang="ru-RU" dirty="0" err="1">
                <a:solidFill>
                  <a:schemeClr val="accent2">
                    <a:lumMod val="50000"/>
                  </a:schemeClr>
                </a:solidFill>
              </a:rPr>
              <a:t>гиперпараметров</a:t>
            </a:r>
            <a:r>
              <a:rPr lang="ru-RU" dirty="0">
                <a:solidFill>
                  <a:schemeClr val="accent2">
                    <a:lumMod val="50000"/>
                  </a:schemeClr>
                </a:solidFill>
              </a:rPr>
              <a:t> сыграл свою роль в приросте качества модели (банально, но факт)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ru-RU" dirty="0">
              <a:solidFill>
                <a:schemeClr val="accent2">
                  <a:lumMod val="50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ru-RU" dirty="0">
                <a:solidFill>
                  <a:schemeClr val="accent2">
                    <a:lumMod val="50000"/>
                  </a:schemeClr>
                </a:solidFill>
              </a:rPr>
              <a:t>Еще…..</a:t>
            </a:r>
          </a:p>
          <a:p>
            <a:pPr marL="342900" indent="-342900">
              <a:buFont typeface="+mj-lt"/>
              <a:buAutoNum type="arabicPeriod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105006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</TotalTime>
  <Words>393</Words>
  <Application>Microsoft Office PowerPoint</Application>
  <PresentationFormat>Widescreen</PresentationFormat>
  <Paragraphs>77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Wingdings</vt:lpstr>
      <vt:lpstr>Тема Office</vt:lpstr>
      <vt:lpstr>What’s Cooking?</vt:lpstr>
      <vt:lpstr>Датасет</vt:lpstr>
      <vt:lpstr>Признаки</vt:lpstr>
      <vt:lpstr> построение итоговой матрицы признаков  - учет n-grams  - CountVectorizer  - DictVectorizer  - TfidfVectorizer  - word2vec</vt:lpstr>
      <vt:lpstr>Модели</vt:lpstr>
      <vt:lpstr>Выводы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Natalia Belikova</dc:creator>
  <cp:lastModifiedBy>Victoria Demkina/RUS</cp:lastModifiedBy>
  <cp:revision>45</cp:revision>
  <dcterms:created xsi:type="dcterms:W3CDTF">2021-12-21T11:30:44Z</dcterms:created>
  <dcterms:modified xsi:type="dcterms:W3CDTF">2021-12-21T19:39:24Z</dcterms:modified>
</cp:coreProperties>
</file>