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1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DFD0FC-E63D-4ED5-4DC4-D1BDE1676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08DEC22-9B4A-C8E0-8E11-B6A0195C49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63DB120-D7B5-02D2-5179-C44CFF1E7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54232-8B70-45B2-B90B-76A05A555CB1}" type="datetimeFigureOut">
              <a:rPr kumimoji="1" lang="ja-JP" altLang="en-US" smtClean="0"/>
              <a:t>2024/10/2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CF2809C-E9C0-BA94-0EF7-0E6F043B6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3E5DAF0-65F0-E205-DB8B-5E0D94819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F5BA3-6C59-4141-92A9-C920F29D25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2198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160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EEB8D69-F3CE-C110-6315-702F090A3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77D10FE-ADD2-992C-4BF0-E534454CAD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35BD63A-08D3-1F23-24D5-91A10C0652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54232-8B70-45B2-B90B-76A05A555CB1}" type="datetimeFigureOut">
              <a:rPr kumimoji="1" lang="ja-JP" altLang="en-US" smtClean="0"/>
              <a:t>2024/10/2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FB972A8-9676-3CF2-3FE4-CE3E9B85E6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1CF1F0D-5BCB-ED1E-D5E7-E52869A8AF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F5BA3-6C59-4141-92A9-C920F29D25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52754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2FD43396-6D3E-89EB-3E0C-06C7F786625F}"/>
              </a:ext>
            </a:extLst>
          </p:cNvPr>
          <p:cNvSpPr/>
          <p:nvPr/>
        </p:nvSpPr>
        <p:spPr>
          <a:xfrm>
            <a:off x="2026464" y="1305808"/>
            <a:ext cx="1035643" cy="242225"/>
          </a:xfrm>
          <a:prstGeom prst="roundRect">
            <a:avLst/>
          </a:prstGeom>
          <a:noFill/>
          <a:ln w="57150">
            <a:solidFill>
              <a:srgbClr val="FFFF00"/>
            </a:solidFill>
          </a:ln>
          <a:effectLst>
            <a:glow rad="63500">
              <a:schemeClr val="bg1">
                <a:alpha val="6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ja-JP" altLang="en-US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B666A2F3-C209-0A92-0A88-D6FE8BEC3EAA}"/>
              </a:ext>
            </a:extLst>
          </p:cNvPr>
          <p:cNvCxnSpPr>
            <a:cxnSpLocks/>
          </p:cNvCxnSpPr>
          <p:nvPr/>
        </p:nvCxnSpPr>
        <p:spPr>
          <a:xfrm>
            <a:off x="2026464" y="1802734"/>
            <a:ext cx="1035643" cy="0"/>
          </a:xfrm>
          <a:prstGeom prst="straightConnector1">
            <a:avLst/>
          </a:prstGeom>
          <a:ln w="57150">
            <a:solidFill>
              <a:srgbClr val="FFFF00"/>
            </a:solidFill>
            <a:headEnd type="none" w="med" len="med"/>
            <a:tailEnd type="arrow" w="med" len="med"/>
          </a:ln>
          <a:effectLst>
            <a:glow rad="63500">
              <a:schemeClr val="bg1">
                <a:alpha val="6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0F5AAFCF-73F3-9BE8-23E0-0F71E638924E}"/>
              </a:ext>
            </a:extLst>
          </p:cNvPr>
          <p:cNvGrpSpPr/>
          <p:nvPr/>
        </p:nvGrpSpPr>
        <p:grpSpPr>
          <a:xfrm>
            <a:off x="1938992" y="805793"/>
            <a:ext cx="1210589" cy="400110"/>
            <a:chOff x="327179" y="805793"/>
            <a:chExt cx="1210589" cy="400110"/>
          </a:xfrm>
        </p:grpSpPr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533BD273-E95A-ADC8-75BD-65B198CE4EDD}"/>
                </a:ext>
              </a:extLst>
            </p:cNvPr>
            <p:cNvSpPr txBox="1"/>
            <p:nvPr/>
          </p:nvSpPr>
          <p:spPr>
            <a:xfrm>
              <a:off x="327179" y="805793"/>
              <a:ext cx="12105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000" dirty="0">
                  <a:ln w="76200">
                    <a:solidFill>
                      <a:schemeClr val="bg1"/>
                    </a:solidFill>
                  </a:ln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テキスト</a:t>
              </a:r>
              <a:endParaRPr kumimoji="1" lang="ja-JP" altLang="en-US" sz="2000" dirty="0">
                <a:ln w="76200">
                  <a:solidFill>
                    <a:schemeClr val="bg1"/>
                  </a:solidFill>
                </a:ln>
                <a:latin typeface="HGS創英角ｺﾞｼｯｸUB" panose="020B0900000000000000" pitchFamily="50" charset="-128"/>
                <a:ea typeface="HGS創英角ｺﾞｼｯｸUB" panose="020B0900000000000000" pitchFamily="50" charset="-128"/>
              </a:endParaRPr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4A0FC970-08A4-E2A6-A7E8-8BBB34B582CC}"/>
                </a:ext>
              </a:extLst>
            </p:cNvPr>
            <p:cNvSpPr txBox="1"/>
            <p:nvPr/>
          </p:nvSpPr>
          <p:spPr>
            <a:xfrm>
              <a:off x="327179" y="805793"/>
              <a:ext cx="12105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000" dirty="0">
                  <a:ln w="57150">
                    <a:noFill/>
                  </a:ln>
                  <a:solidFill>
                    <a:srgbClr val="FFFF00"/>
                  </a:solidFill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テキスト</a:t>
              </a:r>
              <a:endParaRPr kumimoji="1" lang="ja-JP" altLang="en-US" sz="2000" dirty="0">
                <a:ln w="57150">
                  <a:noFill/>
                </a:ln>
                <a:solidFill>
                  <a:srgbClr val="FFFF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endParaRPr>
            </a:p>
          </p:txBody>
        </p:sp>
      </p:grp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8B043C9-79FB-3F7F-B2B8-4E4393A092F0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3877985" cy="5847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3200" dirty="0">
                <a:ln w="57150">
                  <a:noFill/>
                </a:ln>
                <a:solidFill>
                  <a:schemeClr val="bg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テンプレート置き場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0005452-C2B4-774E-0A2F-79D0C3274B4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396950" y="96305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>
                <a:ln w="57150">
                  <a:noFill/>
                </a:ln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テキスト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6A17DAA-2D8B-43B9-F924-4D8AEE320154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704726" y="1257643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>
                <a:ln w="57150">
                  <a:noFill/>
                </a:ln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枠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7123C65-50BB-63C2-F27D-F99619582246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602134" y="1596197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>
                <a:ln w="57150">
                  <a:noFill/>
                </a:ln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矢印</a:t>
            </a:r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984DFCD2-C356-E577-56C1-B434382242AE}"/>
              </a:ext>
            </a:extLst>
          </p:cNvPr>
          <p:cNvGrpSpPr/>
          <p:nvPr/>
        </p:nvGrpSpPr>
        <p:grpSpPr>
          <a:xfrm>
            <a:off x="3217973" y="805793"/>
            <a:ext cx="548868" cy="400110"/>
            <a:chOff x="711900" y="805793"/>
            <a:chExt cx="548868" cy="400110"/>
          </a:xfrm>
        </p:grpSpPr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48422F0A-4CFB-962E-B9AA-41BF8E3338B6}"/>
                </a:ext>
              </a:extLst>
            </p:cNvPr>
            <p:cNvSpPr txBox="1"/>
            <p:nvPr/>
          </p:nvSpPr>
          <p:spPr>
            <a:xfrm>
              <a:off x="711900" y="805793"/>
              <a:ext cx="5488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tabLst>
                  <a:tab pos="360363" algn="l"/>
                </a:tabLst>
              </a:pPr>
              <a:r>
                <a:rPr lang="ja-JP" altLang="en-US" sz="2000" dirty="0">
                  <a:ln w="76200">
                    <a:solidFill>
                      <a:schemeClr val="bg1"/>
                    </a:solidFill>
                  </a:ln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①</a:t>
              </a:r>
              <a:r>
                <a:rPr lang="en-US" altLang="ja-JP" sz="2000" dirty="0">
                  <a:ln w="76200">
                    <a:solidFill>
                      <a:schemeClr val="bg1"/>
                    </a:solidFill>
                  </a:ln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	</a:t>
              </a:r>
              <a:endParaRPr lang="ja-JP" altLang="en-US" sz="2000" dirty="0">
                <a:ln w="76200">
                  <a:solidFill>
                    <a:schemeClr val="bg1"/>
                  </a:solidFill>
                </a:ln>
                <a:latin typeface="HGS創英角ｺﾞｼｯｸUB" panose="020B0900000000000000" pitchFamily="50" charset="-128"/>
                <a:ea typeface="HGS創英角ｺﾞｼｯｸUB" panose="020B0900000000000000" pitchFamily="50" charset="-128"/>
              </a:endParaRPr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3B33A3B2-4601-FFA7-B56C-D647DB6AA166}"/>
                </a:ext>
              </a:extLst>
            </p:cNvPr>
            <p:cNvSpPr txBox="1"/>
            <p:nvPr/>
          </p:nvSpPr>
          <p:spPr>
            <a:xfrm>
              <a:off x="711900" y="805793"/>
              <a:ext cx="5469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tabLst>
                  <a:tab pos="358775" algn="l"/>
                </a:tabLst>
              </a:pPr>
              <a:r>
                <a:rPr lang="ja-JP" altLang="en-US" sz="2000" dirty="0">
                  <a:ln w="57150">
                    <a:noFill/>
                  </a:ln>
                  <a:solidFill>
                    <a:srgbClr val="FFFF00"/>
                  </a:solidFill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①</a:t>
              </a:r>
              <a:r>
                <a:rPr lang="en-US" altLang="ja-JP" sz="2000" dirty="0">
                  <a:ln w="57150">
                    <a:noFill/>
                  </a:ln>
                  <a:solidFill>
                    <a:srgbClr val="FFFF00"/>
                  </a:solidFill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	</a:t>
              </a:r>
              <a:endParaRPr kumimoji="1" lang="ja-JP" altLang="en-US" sz="2000" dirty="0">
                <a:ln w="57150">
                  <a:noFill/>
                </a:ln>
                <a:solidFill>
                  <a:srgbClr val="FFFF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endParaRPr>
            </a:p>
          </p:txBody>
        </p:sp>
      </p:grp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8CB43430-BCF5-7E14-97FF-DA6B81CD0E5E}"/>
              </a:ext>
            </a:extLst>
          </p:cNvPr>
          <p:cNvGrpSpPr/>
          <p:nvPr/>
        </p:nvGrpSpPr>
        <p:grpSpPr>
          <a:xfrm>
            <a:off x="3858529" y="805793"/>
            <a:ext cx="548868" cy="400110"/>
            <a:chOff x="711900" y="805793"/>
            <a:chExt cx="548868" cy="400110"/>
          </a:xfrm>
        </p:grpSpPr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ABBAF8E7-17E6-F8C2-95BB-EE84C6C553E3}"/>
                </a:ext>
              </a:extLst>
            </p:cNvPr>
            <p:cNvSpPr txBox="1"/>
            <p:nvPr/>
          </p:nvSpPr>
          <p:spPr>
            <a:xfrm>
              <a:off x="711900" y="805793"/>
              <a:ext cx="5488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tabLst>
                  <a:tab pos="360363" algn="l"/>
                </a:tabLst>
              </a:pPr>
              <a:r>
                <a:rPr lang="ja-JP" altLang="en-US" sz="2000" dirty="0">
                  <a:ln w="76200">
                    <a:solidFill>
                      <a:schemeClr val="bg1"/>
                    </a:solidFill>
                  </a:ln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②	</a:t>
              </a:r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F54D79B2-A024-92F9-076F-0C47820746EE}"/>
                </a:ext>
              </a:extLst>
            </p:cNvPr>
            <p:cNvSpPr txBox="1"/>
            <p:nvPr/>
          </p:nvSpPr>
          <p:spPr>
            <a:xfrm>
              <a:off x="711900" y="805793"/>
              <a:ext cx="5469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tabLst>
                  <a:tab pos="358775" algn="l"/>
                </a:tabLst>
              </a:pPr>
              <a:r>
                <a:rPr lang="ja-JP" altLang="en-US" sz="2000" dirty="0">
                  <a:ln w="57150">
                    <a:noFill/>
                  </a:ln>
                  <a:solidFill>
                    <a:srgbClr val="FFFF00"/>
                  </a:solidFill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②</a:t>
              </a:r>
              <a:r>
                <a:rPr lang="en-US" altLang="ja-JP" sz="2000" dirty="0">
                  <a:ln w="57150">
                    <a:noFill/>
                  </a:ln>
                  <a:solidFill>
                    <a:srgbClr val="FFFF00"/>
                  </a:solidFill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	</a:t>
              </a:r>
              <a:endParaRPr kumimoji="1" lang="ja-JP" altLang="en-US" sz="2000" dirty="0">
                <a:ln w="57150">
                  <a:noFill/>
                </a:ln>
                <a:solidFill>
                  <a:srgbClr val="FFFF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endParaRPr>
            </a:p>
          </p:txBody>
        </p:sp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76585ACC-D487-9F9D-3428-B27C91773B08}"/>
              </a:ext>
            </a:extLst>
          </p:cNvPr>
          <p:cNvGrpSpPr/>
          <p:nvPr/>
        </p:nvGrpSpPr>
        <p:grpSpPr>
          <a:xfrm>
            <a:off x="4499085" y="805793"/>
            <a:ext cx="548868" cy="400110"/>
            <a:chOff x="711900" y="805793"/>
            <a:chExt cx="548868" cy="400110"/>
          </a:xfrm>
        </p:grpSpPr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098C778D-E63C-4A89-9EDF-0B6CA65C9465}"/>
                </a:ext>
              </a:extLst>
            </p:cNvPr>
            <p:cNvSpPr txBox="1"/>
            <p:nvPr/>
          </p:nvSpPr>
          <p:spPr>
            <a:xfrm>
              <a:off x="711900" y="805793"/>
              <a:ext cx="5488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tabLst>
                  <a:tab pos="360363" algn="l"/>
                </a:tabLst>
              </a:pPr>
              <a:r>
                <a:rPr lang="ja-JP" altLang="en-US" sz="2000" dirty="0">
                  <a:ln w="76200">
                    <a:solidFill>
                      <a:schemeClr val="bg1"/>
                    </a:solidFill>
                  </a:ln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③	</a:t>
              </a:r>
            </a:p>
          </p:txBody>
        </p: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B6668AD4-CAF0-9962-2AC7-977188516EF4}"/>
                </a:ext>
              </a:extLst>
            </p:cNvPr>
            <p:cNvSpPr txBox="1"/>
            <p:nvPr/>
          </p:nvSpPr>
          <p:spPr>
            <a:xfrm>
              <a:off x="711900" y="805793"/>
              <a:ext cx="5469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tabLst>
                  <a:tab pos="358775" algn="l"/>
                </a:tabLst>
              </a:pPr>
              <a:r>
                <a:rPr lang="ja-JP" altLang="en-US" sz="2000" dirty="0">
                  <a:ln w="57150">
                    <a:noFill/>
                  </a:ln>
                  <a:solidFill>
                    <a:srgbClr val="FFFF00"/>
                  </a:solidFill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③</a:t>
              </a:r>
              <a:r>
                <a:rPr lang="en-US" altLang="ja-JP" sz="2000" dirty="0">
                  <a:ln w="57150">
                    <a:noFill/>
                  </a:ln>
                  <a:solidFill>
                    <a:srgbClr val="FFFF00"/>
                  </a:solidFill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	</a:t>
              </a:r>
              <a:endParaRPr kumimoji="1" lang="ja-JP" altLang="en-US" sz="2000" dirty="0">
                <a:ln w="57150">
                  <a:noFill/>
                </a:ln>
                <a:solidFill>
                  <a:srgbClr val="FFFF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endParaRPr>
            </a:p>
          </p:txBody>
        </p:sp>
      </p:grpSp>
      <p:grpSp>
        <p:nvGrpSpPr>
          <p:cNvPr id="41" name="グループ化 40">
            <a:extLst>
              <a:ext uri="{FF2B5EF4-FFF2-40B4-BE49-F238E27FC236}">
                <a16:creationId xmlns:a16="http://schemas.microsoft.com/office/drawing/2014/main" id="{4A43B057-3D89-91E9-E2AD-7CD7C579C41D}"/>
              </a:ext>
            </a:extLst>
          </p:cNvPr>
          <p:cNvGrpSpPr/>
          <p:nvPr/>
        </p:nvGrpSpPr>
        <p:grpSpPr>
          <a:xfrm>
            <a:off x="5139641" y="805793"/>
            <a:ext cx="548868" cy="400110"/>
            <a:chOff x="711900" y="805793"/>
            <a:chExt cx="548868" cy="400110"/>
          </a:xfrm>
        </p:grpSpPr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32277095-4C29-27F5-2B77-41282EB64116}"/>
                </a:ext>
              </a:extLst>
            </p:cNvPr>
            <p:cNvSpPr txBox="1"/>
            <p:nvPr/>
          </p:nvSpPr>
          <p:spPr>
            <a:xfrm>
              <a:off x="711900" y="805793"/>
              <a:ext cx="5488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tabLst>
                  <a:tab pos="360363" algn="l"/>
                </a:tabLst>
              </a:pPr>
              <a:r>
                <a:rPr lang="ja-JP" altLang="en-US" sz="2000" dirty="0">
                  <a:ln w="76200">
                    <a:solidFill>
                      <a:schemeClr val="bg1"/>
                    </a:solidFill>
                  </a:ln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④	</a:t>
              </a:r>
            </a:p>
          </p:txBody>
        </p:sp>
        <p:sp>
          <p:nvSpPr>
            <p:cNvPr id="43" name="テキスト ボックス 42">
              <a:extLst>
                <a:ext uri="{FF2B5EF4-FFF2-40B4-BE49-F238E27FC236}">
                  <a16:creationId xmlns:a16="http://schemas.microsoft.com/office/drawing/2014/main" id="{CB54CF3C-4A15-0B03-3CBE-09BAFAE77383}"/>
                </a:ext>
              </a:extLst>
            </p:cNvPr>
            <p:cNvSpPr txBox="1"/>
            <p:nvPr/>
          </p:nvSpPr>
          <p:spPr>
            <a:xfrm>
              <a:off x="711900" y="805793"/>
              <a:ext cx="5469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tabLst>
                  <a:tab pos="358775" algn="l"/>
                </a:tabLst>
              </a:pPr>
              <a:r>
                <a:rPr lang="ja-JP" altLang="en-US" sz="2000" dirty="0">
                  <a:ln w="57150">
                    <a:noFill/>
                  </a:ln>
                  <a:solidFill>
                    <a:srgbClr val="FFFF00"/>
                  </a:solidFill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④</a:t>
              </a:r>
              <a:r>
                <a:rPr lang="en-US" altLang="ja-JP" sz="2000" dirty="0">
                  <a:ln w="57150">
                    <a:noFill/>
                  </a:ln>
                  <a:solidFill>
                    <a:srgbClr val="FFFF00"/>
                  </a:solidFill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	</a:t>
              </a:r>
              <a:endParaRPr kumimoji="1" lang="ja-JP" altLang="en-US" sz="2000" dirty="0">
                <a:ln w="57150">
                  <a:noFill/>
                </a:ln>
                <a:solidFill>
                  <a:srgbClr val="FFFF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endParaRPr>
            </a:p>
          </p:txBody>
        </p:sp>
      </p:grpSp>
      <p:grpSp>
        <p:nvGrpSpPr>
          <p:cNvPr id="50" name="グループ化 49">
            <a:extLst>
              <a:ext uri="{FF2B5EF4-FFF2-40B4-BE49-F238E27FC236}">
                <a16:creationId xmlns:a16="http://schemas.microsoft.com/office/drawing/2014/main" id="{4140A949-32AB-15C4-5B14-0955CBADA24F}"/>
              </a:ext>
            </a:extLst>
          </p:cNvPr>
          <p:cNvGrpSpPr/>
          <p:nvPr/>
        </p:nvGrpSpPr>
        <p:grpSpPr>
          <a:xfrm>
            <a:off x="5780197" y="805793"/>
            <a:ext cx="548868" cy="400110"/>
            <a:chOff x="711900" y="805793"/>
            <a:chExt cx="548868" cy="400110"/>
          </a:xfrm>
        </p:grpSpPr>
        <p:sp>
          <p:nvSpPr>
            <p:cNvPr id="51" name="テキスト ボックス 50">
              <a:extLst>
                <a:ext uri="{FF2B5EF4-FFF2-40B4-BE49-F238E27FC236}">
                  <a16:creationId xmlns:a16="http://schemas.microsoft.com/office/drawing/2014/main" id="{ECA343B2-7D67-EF71-2C24-628304A6932E}"/>
                </a:ext>
              </a:extLst>
            </p:cNvPr>
            <p:cNvSpPr txBox="1"/>
            <p:nvPr/>
          </p:nvSpPr>
          <p:spPr>
            <a:xfrm>
              <a:off x="711900" y="805793"/>
              <a:ext cx="5488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tabLst>
                  <a:tab pos="360363" algn="l"/>
                </a:tabLst>
              </a:pPr>
              <a:r>
                <a:rPr lang="ja-JP" altLang="en-US" sz="2000" dirty="0">
                  <a:ln w="76200">
                    <a:solidFill>
                      <a:schemeClr val="bg1"/>
                    </a:solidFill>
                  </a:ln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⑤	</a:t>
              </a:r>
            </a:p>
          </p:txBody>
        </p:sp>
        <p:sp>
          <p:nvSpPr>
            <p:cNvPr id="52" name="テキスト ボックス 51">
              <a:extLst>
                <a:ext uri="{FF2B5EF4-FFF2-40B4-BE49-F238E27FC236}">
                  <a16:creationId xmlns:a16="http://schemas.microsoft.com/office/drawing/2014/main" id="{1EFE64CF-2118-BEF3-D330-1D7C3C197064}"/>
                </a:ext>
              </a:extLst>
            </p:cNvPr>
            <p:cNvSpPr txBox="1"/>
            <p:nvPr/>
          </p:nvSpPr>
          <p:spPr>
            <a:xfrm>
              <a:off x="711900" y="805793"/>
              <a:ext cx="5469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tabLst>
                  <a:tab pos="358775" algn="l"/>
                </a:tabLst>
              </a:pPr>
              <a:r>
                <a:rPr lang="ja-JP" altLang="en-US" sz="2000" dirty="0">
                  <a:ln w="57150">
                    <a:noFill/>
                  </a:ln>
                  <a:solidFill>
                    <a:srgbClr val="FFFF00"/>
                  </a:solidFill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⑤</a:t>
              </a:r>
              <a:r>
                <a:rPr lang="en-US" altLang="ja-JP" sz="2000" dirty="0">
                  <a:ln w="57150">
                    <a:noFill/>
                  </a:ln>
                  <a:solidFill>
                    <a:srgbClr val="FFFF00"/>
                  </a:solidFill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	</a:t>
              </a:r>
              <a:endParaRPr kumimoji="1" lang="ja-JP" altLang="en-US" sz="2000" dirty="0">
                <a:ln w="57150">
                  <a:noFill/>
                </a:ln>
                <a:solidFill>
                  <a:srgbClr val="FFFF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endParaRPr>
            </a:p>
          </p:txBody>
        </p:sp>
      </p:grpSp>
      <p:grpSp>
        <p:nvGrpSpPr>
          <p:cNvPr id="53" name="グループ化 52">
            <a:extLst>
              <a:ext uri="{FF2B5EF4-FFF2-40B4-BE49-F238E27FC236}">
                <a16:creationId xmlns:a16="http://schemas.microsoft.com/office/drawing/2014/main" id="{E37B27FB-D9C0-F8E2-B0E1-A5EE202C21C9}"/>
              </a:ext>
            </a:extLst>
          </p:cNvPr>
          <p:cNvGrpSpPr/>
          <p:nvPr/>
        </p:nvGrpSpPr>
        <p:grpSpPr>
          <a:xfrm>
            <a:off x="6420753" y="805793"/>
            <a:ext cx="548868" cy="400110"/>
            <a:chOff x="711900" y="805793"/>
            <a:chExt cx="548868" cy="400110"/>
          </a:xfrm>
        </p:grpSpPr>
        <p:sp>
          <p:nvSpPr>
            <p:cNvPr id="54" name="テキスト ボックス 53">
              <a:extLst>
                <a:ext uri="{FF2B5EF4-FFF2-40B4-BE49-F238E27FC236}">
                  <a16:creationId xmlns:a16="http://schemas.microsoft.com/office/drawing/2014/main" id="{24FD7BC3-80AD-87AD-CE8B-342EAFA8ECF1}"/>
                </a:ext>
              </a:extLst>
            </p:cNvPr>
            <p:cNvSpPr txBox="1"/>
            <p:nvPr/>
          </p:nvSpPr>
          <p:spPr>
            <a:xfrm>
              <a:off x="711900" y="805793"/>
              <a:ext cx="5488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tabLst>
                  <a:tab pos="360363" algn="l"/>
                </a:tabLst>
              </a:pPr>
              <a:r>
                <a:rPr lang="ja-JP" altLang="en-US" sz="2000" dirty="0">
                  <a:ln w="76200">
                    <a:solidFill>
                      <a:schemeClr val="bg1"/>
                    </a:solidFill>
                  </a:ln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⑥	</a:t>
              </a:r>
            </a:p>
          </p:txBody>
        </p:sp>
        <p:sp>
          <p:nvSpPr>
            <p:cNvPr id="55" name="テキスト ボックス 54">
              <a:extLst>
                <a:ext uri="{FF2B5EF4-FFF2-40B4-BE49-F238E27FC236}">
                  <a16:creationId xmlns:a16="http://schemas.microsoft.com/office/drawing/2014/main" id="{8D41928A-EF62-01A4-9B5A-10BD24CD42DA}"/>
                </a:ext>
              </a:extLst>
            </p:cNvPr>
            <p:cNvSpPr txBox="1"/>
            <p:nvPr/>
          </p:nvSpPr>
          <p:spPr>
            <a:xfrm>
              <a:off x="711900" y="805793"/>
              <a:ext cx="5469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tabLst>
                  <a:tab pos="358775" algn="l"/>
                </a:tabLst>
              </a:pPr>
              <a:r>
                <a:rPr lang="ja-JP" altLang="en-US" sz="2000" dirty="0">
                  <a:ln w="57150">
                    <a:noFill/>
                  </a:ln>
                  <a:solidFill>
                    <a:srgbClr val="FFFF00"/>
                  </a:solidFill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⑥</a:t>
              </a:r>
              <a:r>
                <a:rPr lang="en-US" altLang="ja-JP" sz="2000" dirty="0">
                  <a:ln w="57150">
                    <a:noFill/>
                  </a:ln>
                  <a:solidFill>
                    <a:srgbClr val="FFFF00"/>
                  </a:solidFill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	</a:t>
              </a:r>
              <a:endParaRPr kumimoji="1" lang="ja-JP" altLang="en-US" sz="2000" dirty="0">
                <a:ln w="57150">
                  <a:noFill/>
                </a:ln>
                <a:solidFill>
                  <a:srgbClr val="FFFF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endParaRPr>
            </a:p>
          </p:txBody>
        </p:sp>
      </p:grpSp>
      <p:grpSp>
        <p:nvGrpSpPr>
          <p:cNvPr id="56" name="グループ化 55">
            <a:extLst>
              <a:ext uri="{FF2B5EF4-FFF2-40B4-BE49-F238E27FC236}">
                <a16:creationId xmlns:a16="http://schemas.microsoft.com/office/drawing/2014/main" id="{2DC54B5B-202B-5DF5-DB60-99BDB37FD109}"/>
              </a:ext>
            </a:extLst>
          </p:cNvPr>
          <p:cNvGrpSpPr/>
          <p:nvPr/>
        </p:nvGrpSpPr>
        <p:grpSpPr>
          <a:xfrm>
            <a:off x="7061309" y="805793"/>
            <a:ext cx="548868" cy="400110"/>
            <a:chOff x="711900" y="805793"/>
            <a:chExt cx="548868" cy="400110"/>
          </a:xfrm>
        </p:grpSpPr>
        <p:sp>
          <p:nvSpPr>
            <p:cNvPr id="57" name="テキスト ボックス 56">
              <a:extLst>
                <a:ext uri="{FF2B5EF4-FFF2-40B4-BE49-F238E27FC236}">
                  <a16:creationId xmlns:a16="http://schemas.microsoft.com/office/drawing/2014/main" id="{0863FDD1-F36A-E867-19DC-B94B374B423F}"/>
                </a:ext>
              </a:extLst>
            </p:cNvPr>
            <p:cNvSpPr txBox="1"/>
            <p:nvPr/>
          </p:nvSpPr>
          <p:spPr>
            <a:xfrm>
              <a:off x="711900" y="805793"/>
              <a:ext cx="5488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tabLst>
                  <a:tab pos="360363" algn="l"/>
                </a:tabLst>
              </a:pPr>
              <a:r>
                <a:rPr lang="ja-JP" altLang="en-US" sz="2000" dirty="0">
                  <a:ln w="76200">
                    <a:solidFill>
                      <a:schemeClr val="bg1"/>
                    </a:solidFill>
                  </a:ln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⑦	</a:t>
              </a:r>
            </a:p>
          </p:txBody>
        </p:sp>
        <p:sp>
          <p:nvSpPr>
            <p:cNvPr id="58" name="テキスト ボックス 57">
              <a:extLst>
                <a:ext uri="{FF2B5EF4-FFF2-40B4-BE49-F238E27FC236}">
                  <a16:creationId xmlns:a16="http://schemas.microsoft.com/office/drawing/2014/main" id="{4191E4A6-1982-EAC8-17FD-DE7CDE7539F1}"/>
                </a:ext>
              </a:extLst>
            </p:cNvPr>
            <p:cNvSpPr txBox="1"/>
            <p:nvPr/>
          </p:nvSpPr>
          <p:spPr>
            <a:xfrm>
              <a:off x="711900" y="805793"/>
              <a:ext cx="5469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tabLst>
                  <a:tab pos="358775" algn="l"/>
                </a:tabLst>
              </a:pPr>
              <a:r>
                <a:rPr lang="ja-JP" altLang="en-US" sz="2000" dirty="0">
                  <a:ln w="57150">
                    <a:noFill/>
                  </a:ln>
                  <a:solidFill>
                    <a:srgbClr val="FFFF00"/>
                  </a:solidFill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⑦</a:t>
              </a:r>
              <a:r>
                <a:rPr lang="en-US" altLang="ja-JP" sz="2000" dirty="0">
                  <a:ln w="57150">
                    <a:noFill/>
                  </a:ln>
                  <a:solidFill>
                    <a:srgbClr val="FFFF00"/>
                  </a:solidFill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	</a:t>
              </a:r>
              <a:endParaRPr kumimoji="1" lang="ja-JP" altLang="en-US" sz="2000" dirty="0">
                <a:ln w="57150">
                  <a:noFill/>
                </a:ln>
                <a:solidFill>
                  <a:srgbClr val="FFFF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endParaRPr>
            </a:p>
          </p:txBody>
        </p:sp>
      </p:grpSp>
      <p:grpSp>
        <p:nvGrpSpPr>
          <p:cNvPr id="59" name="グループ化 58">
            <a:extLst>
              <a:ext uri="{FF2B5EF4-FFF2-40B4-BE49-F238E27FC236}">
                <a16:creationId xmlns:a16="http://schemas.microsoft.com/office/drawing/2014/main" id="{8927D178-7E13-B699-A62F-7D15FBCDC011}"/>
              </a:ext>
            </a:extLst>
          </p:cNvPr>
          <p:cNvGrpSpPr/>
          <p:nvPr/>
        </p:nvGrpSpPr>
        <p:grpSpPr>
          <a:xfrm>
            <a:off x="7701865" y="805793"/>
            <a:ext cx="548868" cy="400110"/>
            <a:chOff x="711900" y="805793"/>
            <a:chExt cx="548868" cy="400110"/>
          </a:xfrm>
        </p:grpSpPr>
        <p:sp>
          <p:nvSpPr>
            <p:cNvPr id="60" name="テキスト ボックス 59">
              <a:extLst>
                <a:ext uri="{FF2B5EF4-FFF2-40B4-BE49-F238E27FC236}">
                  <a16:creationId xmlns:a16="http://schemas.microsoft.com/office/drawing/2014/main" id="{91D902B3-6289-1D66-83F3-A5F0E6FC6ABC}"/>
                </a:ext>
              </a:extLst>
            </p:cNvPr>
            <p:cNvSpPr txBox="1"/>
            <p:nvPr/>
          </p:nvSpPr>
          <p:spPr>
            <a:xfrm>
              <a:off x="711900" y="805793"/>
              <a:ext cx="5488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tabLst>
                  <a:tab pos="360363" algn="l"/>
                </a:tabLst>
              </a:pPr>
              <a:r>
                <a:rPr lang="ja-JP" altLang="en-US" sz="2000" dirty="0">
                  <a:ln w="76200">
                    <a:solidFill>
                      <a:schemeClr val="bg1"/>
                    </a:solidFill>
                  </a:ln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⑧	</a:t>
              </a:r>
            </a:p>
          </p:txBody>
        </p:sp>
        <p:sp>
          <p:nvSpPr>
            <p:cNvPr id="61" name="テキスト ボックス 60">
              <a:extLst>
                <a:ext uri="{FF2B5EF4-FFF2-40B4-BE49-F238E27FC236}">
                  <a16:creationId xmlns:a16="http://schemas.microsoft.com/office/drawing/2014/main" id="{85A750CE-58A8-C46F-EAE9-330A2602189E}"/>
                </a:ext>
              </a:extLst>
            </p:cNvPr>
            <p:cNvSpPr txBox="1"/>
            <p:nvPr/>
          </p:nvSpPr>
          <p:spPr>
            <a:xfrm>
              <a:off x="711900" y="805793"/>
              <a:ext cx="5469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tabLst>
                  <a:tab pos="358775" algn="l"/>
                </a:tabLst>
              </a:pPr>
              <a:r>
                <a:rPr lang="ja-JP" altLang="en-US" sz="2000" dirty="0">
                  <a:ln w="57150">
                    <a:noFill/>
                  </a:ln>
                  <a:solidFill>
                    <a:srgbClr val="FFFF00"/>
                  </a:solidFill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⑧</a:t>
              </a:r>
              <a:r>
                <a:rPr lang="en-US" altLang="ja-JP" sz="2000" dirty="0">
                  <a:ln w="57150">
                    <a:noFill/>
                  </a:ln>
                  <a:solidFill>
                    <a:srgbClr val="FFFF00"/>
                  </a:solidFill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	</a:t>
              </a:r>
              <a:endParaRPr kumimoji="1" lang="ja-JP" altLang="en-US" sz="2000" dirty="0">
                <a:ln w="57150">
                  <a:noFill/>
                </a:ln>
                <a:solidFill>
                  <a:srgbClr val="FFFF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endParaRPr>
            </a:p>
          </p:txBody>
        </p:sp>
      </p:grpSp>
      <p:grpSp>
        <p:nvGrpSpPr>
          <p:cNvPr id="62" name="グループ化 61">
            <a:extLst>
              <a:ext uri="{FF2B5EF4-FFF2-40B4-BE49-F238E27FC236}">
                <a16:creationId xmlns:a16="http://schemas.microsoft.com/office/drawing/2014/main" id="{307ACE77-C2DA-661F-EDC6-195B9F5A53C4}"/>
              </a:ext>
            </a:extLst>
          </p:cNvPr>
          <p:cNvGrpSpPr/>
          <p:nvPr/>
        </p:nvGrpSpPr>
        <p:grpSpPr>
          <a:xfrm>
            <a:off x="8342424" y="805793"/>
            <a:ext cx="548868" cy="400110"/>
            <a:chOff x="711900" y="805793"/>
            <a:chExt cx="548868" cy="400110"/>
          </a:xfrm>
        </p:grpSpPr>
        <p:sp>
          <p:nvSpPr>
            <p:cNvPr id="63" name="テキスト ボックス 62">
              <a:extLst>
                <a:ext uri="{FF2B5EF4-FFF2-40B4-BE49-F238E27FC236}">
                  <a16:creationId xmlns:a16="http://schemas.microsoft.com/office/drawing/2014/main" id="{7C318964-00EF-255A-489B-C4E0431B224F}"/>
                </a:ext>
              </a:extLst>
            </p:cNvPr>
            <p:cNvSpPr txBox="1"/>
            <p:nvPr/>
          </p:nvSpPr>
          <p:spPr>
            <a:xfrm>
              <a:off x="711900" y="805793"/>
              <a:ext cx="5488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tabLst>
                  <a:tab pos="360363" algn="l"/>
                </a:tabLst>
              </a:pPr>
              <a:r>
                <a:rPr lang="ja-JP" altLang="en-US" sz="2000" dirty="0">
                  <a:ln w="76200">
                    <a:solidFill>
                      <a:schemeClr val="bg1"/>
                    </a:solidFill>
                  </a:ln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⑨	</a:t>
              </a:r>
            </a:p>
          </p:txBody>
        </p:sp>
        <p:sp>
          <p:nvSpPr>
            <p:cNvPr id="64" name="テキスト ボックス 63">
              <a:extLst>
                <a:ext uri="{FF2B5EF4-FFF2-40B4-BE49-F238E27FC236}">
                  <a16:creationId xmlns:a16="http://schemas.microsoft.com/office/drawing/2014/main" id="{FD7676CD-7D5C-C65F-EE35-1F8E0EC1D054}"/>
                </a:ext>
              </a:extLst>
            </p:cNvPr>
            <p:cNvSpPr txBox="1"/>
            <p:nvPr/>
          </p:nvSpPr>
          <p:spPr>
            <a:xfrm>
              <a:off x="711900" y="805793"/>
              <a:ext cx="5469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tabLst>
                  <a:tab pos="358775" algn="l"/>
                </a:tabLst>
              </a:pPr>
              <a:r>
                <a:rPr lang="ja-JP" altLang="en-US" sz="2000" dirty="0">
                  <a:ln w="57150">
                    <a:noFill/>
                  </a:ln>
                  <a:solidFill>
                    <a:srgbClr val="FFFF00"/>
                  </a:solidFill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⑨</a:t>
              </a:r>
              <a:r>
                <a:rPr lang="en-US" altLang="ja-JP" sz="2000" dirty="0">
                  <a:ln w="57150">
                    <a:noFill/>
                  </a:ln>
                  <a:solidFill>
                    <a:srgbClr val="FFFF00"/>
                  </a:solidFill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	</a:t>
              </a:r>
              <a:endParaRPr kumimoji="1" lang="ja-JP" altLang="en-US" sz="2000" dirty="0">
                <a:ln w="57150">
                  <a:noFill/>
                </a:ln>
                <a:solidFill>
                  <a:srgbClr val="FFFF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15893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61CD59E-13EC-BE23-0E79-484ABD693A61}"/>
              </a:ext>
            </a:extLst>
          </p:cNvPr>
          <p:cNvSpPr txBox="1"/>
          <p:nvPr/>
        </p:nvSpPr>
        <p:spPr>
          <a:xfrm>
            <a:off x="733391" y="1140842"/>
            <a:ext cx="8629285" cy="15542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200"/>
              </a:spcBef>
              <a:tabLst>
                <a:tab pos="360363" algn="l"/>
              </a:tabLst>
            </a:pPr>
            <a:r>
              <a:rPr lang="en-US" altLang="ja-JP" sz="2000" dirty="0">
                <a:ln w="57150">
                  <a:noFill/>
                </a:ln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You can </a:t>
            </a:r>
            <a:r>
              <a:rPr lang="en-US" altLang="ja-JP" sz="2000" dirty="0">
                <a:ln w="57150">
                  <a:noFill/>
                </a:ln>
                <a:solidFill>
                  <a:srgbClr val="00B0F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sort</a:t>
            </a:r>
            <a:r>
              <a:rPr lang="en-US" altLang="ja-JP" sz="2000" dirty="0">
                <a:ln w="57150">
                  <a:noFill/>
                </a:ln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 an </a:t>
            </a:r>
            <a:r>
              <a:rPr lang="en-US" altLang="ja-JP" sz="2000" dirty="0">
                <a:ln w="57150">
                  <a:noFill/>
                </a:ln>
                <a:solidFill>
                  <a:schemeClr val="accent2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array</a:t>
            </a:r>
            <a:r>
              <a:rPr lang="en-US" altLang="ja-JP" sz="2000" dirty="0">
                <a:ln w="57150">
                  <a:noFill/>
                </a:ln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 of </a:t>
            </a:r>
            <a:r>
              <a:rPr lang="en-US" altLang="ja-JP" sz="2000" dirty="0">
                <a:ln w="57150">
                  <a:noFill/>
                </a:ln>
                <a:solidFill>
                  <a:srgbClr val="00B05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any type</a:t>
            </a:r>
            <a:r>
              <a:rPr lang="en-US" altLang="ja-JP" sz="2000" dirty="0">
                <a:ln w="57150">
                  <a:noFill/>
                </a:ln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 in the blueprint </a:t>
            </a:r>
            <a:br>
              <a:rPr lang="en-US" altLang="ja-JP" sz="2000" dirty="0">
                <a:ln w="57150">
                  <a:noFill/>
                </a:ln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</a:br>
            <a:r>
              <a:rPr lang="en-US" altLang="ja-JP" sz="2000" dirty="0">
                <a:ln w="57150">
                  <a:noFill/>
                </a:ln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according to the order of the </a:t>
            </a:r>
            <a:r>
              <a:rPr lang="en-US" altLang="ja-JP" sz="2000" dirty="0">
                <a:ln w="57150">
                  <a:noFill/>
                </a:ln>
                <a:solidFill>
                  <a:schemeClr val="accent4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comparison functions</a:t>
            </a:r>
            <a:r>
              <a:rPr lang="en-US" altLang="ja-JP" sz="2000" dirty="0">
                <a:ln w="57150">
                  <a:noFill/>
                </a:ln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 you specify.</a:t>
            </a:r>
          </a:p>
          <a:p>
            <a:pPr>
              <a:spcBef>
                <a:spcPts val="1800"/>
              </a:spcBef>
              <a:tabLst>
                <a:tab pos="360363" algn="l"/>
              </a:tabLst>
            </a:pPr>
            <a:r>
              <a:rPr lang="en-US" altLang="ja-JP" sz="2000" dirty="0">
                <a:ln w="57150">
                  <a:noFill/>
                </a:ln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A typical use case is a </a:t>
            </a:r>
            <a:r>
              <a:rPr lang="en-US" altLang="ja-JP" sz="2000" dirty="0">
                <a:ln w="57150">
                  <a:noFill/>
                </a:ln>
                <a:solidFill>
                  <a:srgbClr val="FFFF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structure</a:t>
            </a:r>
            <a:r>
              <a:rPr lang="en-US" altLang="ja-JP" sz="2000" dirty="0">
                <a:ln w="57150">
                  <a:noFill/>
                </a:ln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 type.</a:t>
            </a:r>
          </a:p>
          <a:p>
            <a:pPr>
              <a:tabLst>
                <a:tab pos="360363" algn="l"/>
              </a:tabLst>
            </a:pPr>
            <a:r>
              <a:rPr kumimoji="1" lang="en-US" altLang="ja-JP" sz="2000" dirty="0">
                <a:ln w="57150">
                  <a:noFill/>
                </a:ln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For example, you can </a:t>
            </a:r>
            <a:r>
              <a:rPr kumimoji="1" lang="en-US" altLang="ja-JP" sz="2000" dirty="0">
                <a:ln w="57150">
                  <a:noFill/>
                </a:ln>
                <a:solidFill>
                  <a:srgbClr val="00B0F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sort a structure according to the order of its member</a:t>
            </a:r>
            <a:r>
              <a:rPr kumimoji="1" lang="en-US" altLang="ja-JP" sz="2000" dirty="0">
                <a:ln w="57150">
                  <a:noFill/>
                </a:ln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.</a:t>
            </a:r>
            <a:endParaRPr kumimoji="1" lang="ja-JP" altLang="en-US" sz="2000" dirty="0">
              <a:ln w="57150">
                <a:noFill/>
              </a:ln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97334C0-2469-3B50-BE06-7A5AE1ADB0BE}"/>
              </a:ext>
            </a:extLst>
          </p:cNvPr>
          <p:cNvSpPr txBox="1"/>
          <p:nvPr/>
        </p:nvSpPr>
        <p:spPr>
          <a:xfrm>
            <a:off x="323576" y="180975"/>
            <a:ext cx="5288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What can you do?</a:t>
            </a:r>
            <a:endParaRPr kumimoji="1" lang="ja-JP" altLang="en-US" sz="4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BB20586-1081-9593-0E2B-126B10F56975}"/>
              </a:ext>
            </a:extLst>
          </p:cNvPr>
          <p:cNvSpPr txBox="1"/>
          <p:nvPr/>
        </p:nvSpPr>
        <p:spPr>
          <a:xfrm>
            <a:off x="733391" y="3084260"/>
            <a:ext cx="32784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360363" algn="l"/>
              </a:tabLst>
            </a:pPr>
            <a:r>
              <a:rPr lang="en-US" altLang="ja-JP" sz="2800" dirty="0">
                <a:ln w="57150">
                  <a:noFill/>
                </a:ln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Here is an example:</a:t>
            </a:r>
            <a:endParaRPr kumimoji="1" lang="ja-JP" altLang="en-US" sz="2800" dirty="0">
              <a:ln w="57150">
                <a:noFill/>
              </a:ln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23AD102-4A72-1846-F4B7-8F7006FEE7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188" y="3607480"/>
            <a:ext cx="1343025" cy="86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F66BB81-5F49-2FC1-2D79-3A693B59FB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188" y="4376196"/>
            <a:ext cx="1343025" cy="86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1DD02237-6084-3A28-C43A-9995131C3D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188" y="5144911"/>
            <a:ext cx="1343025" cy="86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D934FC1-A8D1-3450-2423-F04226F6CA8C}"/>
              </a:ext>
            </a:extLst>
          </p:cNvPr>
          <p:cNvSpPr txBox="1"/>
          <p:nvPr/>
        </p:nvSpPr>
        <p:spPr>
          <a:xfrm>
            <a:off x="1119188" y="5968872"/>
            <a:ext cx="19607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360363" algn="l"/>
              </a:tabLst>
            </a:pPr>
            <a:r>
              <a:rPr lang="en-US" altLang="ja-JP" sz="2000" dirty="0">
                <a:ln w="57150">
                  <a:noFill/>
                </a:ln>
                <a:solidFill>
                  <a:srgbClr val="00B0F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An array of</a:t>
            </a:r>
            <a:br>
              <a:rPr lang="en-US" altLang="ja-JP" sz="2000" dirty="0">
                <a:ln w="57150">
                  <a:noFill/>
                </a:ln>
                <a:solidFill>
                  <a:srgbClr val="00B0F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</a:br>
            <a:r>
              <a:rPr lang="en-US" altLang="ja-JP" sz="2000" dirty="0">
                <a:ln w="57150">
                  <a:noFill/>
                </a:ln>
                <a:solidFill>
                  <a:srgbClr val="00B0F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three structures</a:t>
            </a:r>
            <a:endParaRPr lang="ja-JP" altLang="en-US" sz="2000" dirty="0">
              <a:ln w="57150">
                <a:noFill/>
              </a:ln>
              <a:solidFill>
                <a:srgbClr val="00B0F0"/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CD03D850-01E1-4FDC-AE50-FEA2250DCE4E}"/>
              </a:ext>
            </a:extLst>
          </p:cNvPr>
          <p:cNvSpPr/>
          <p:nvPr/>
        </p:nvSpPr>
        <p:spPr>
          <a:xfrm>
            <a:off x="2943534" y="4376282"/>
            <a:ext cx="3152465" cy="978903"/>
          </a:xfrm>
          <a:prstGeom prst="rightArrow">
            <a:avLst/>
          </a:prstGeom>
          <a:solidFill>
            <a:schemeClr val="tx1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B888E9D-540F-5235-6668-4777941E8B9A}"/>
              </a:ext>
            </a:extLst>
          </p:cNvPr>
          <p:cNvSpPr txBox="1"/>
          <p:nvPr/>
        </p:nvSpPr>
        <p:spPr>
          <a:xfrm>
            <a:off x="4199005" y="4178775"/>
            <a:ext cx="6415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360363" algn="l"/>
              </a:tabLst>
            </a:pPr>
            <a:r>
              <a:rPr lang="en-US" altLang="ja-JP" sz="2000" dirty="0">
                <a:ln w="57150">
                  <a:noFill/>
                </a:ln>
                <a:solidFill>
                  <a:srgbClr val="00B0F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Sort</a:t>
            </a:r>
            <a:endParaRPr lang="ja-JP" altLang="en-US" sz="2000" dirty="0">
              <a:ln w="57150">
                <a:noFill/>
              </a:ln>
              <a:solidFill>
                <a:srgbClr val="00B0F0"/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E3725F5-1970-477A-638A-FB74ADEFE344}"/>
              </a:ext>
            </a:extLst>
          </p:cNvPr>
          <p:cNvSpPr txBox="1"/>
          <p:nvPr/>
        </p:nvSpPr>
        <p:spPr>
          <a:xfrm>
            <a:off x="3251630" y="5343401"/>
            <a:ext cx="25362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360363" algn="l"/>
              </a:tabLst>
            </a:pPr>
            <a:r>
              <a:rPr lang="en-US" altLang="ja-JP" sz="2000" dirty="0">
                <a:ln w="57150">
                  <a:noFill/>
                </a:ln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b</a:t>
            </a:r>
            <a:r>
              <a:rPr kumimoji="1" lang="en-US" altLang="ja-JP" sz="2000" dirty="0">
                <a:ln w="57150">
                  <a:noFill/>
                </a:ln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y the string member</a:t>
            </a:r>
            <a:endParaRPr kumimoji="1" lang="ja-JP" altLang="en-US" sz="2000" dirty="0">
              <a:ln w="57150">
                <a:noFill/>
              </a:ln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9B9A0CC5-798F-A574-A46A-2CF8C319A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9766" y="5144911"/>
            <a:ext cx="1343025" cy="86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>
            <a:extLst>
              <a:ext uri="{FF2B5EF4-FFF2-40B4-BE49-F238E27FC236}">
                <a16:creationId xmlns:a16="http://schemas.microsoft.com/office/drawing/2014/main" id="{C44DFC67-46DD-E327-0AF6-1323A8139C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9766" y="3607480"/>
            <a:ext cx="1343025" cy="86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>
            <a:extLst>
              <a:ext uri="{FF2B5EF4-FFF2-40B4-BE49-F238E27FC236}">
                <a16:creationId xmlns:a16="http://schemas.microsoft.com/office/drawing/2014/main" id="{4462ADDF-9902-3179-2041-D96980DA6D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9766" y="4376196"/>
            <a:ext cx="1343025" cy="86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DC63E566-B897-1973-CCEA-AFAD9F3DFC43}"/>
              </a:ext>
            </a:extLst>
          </p:cNvPr>
          <p:cNvSpPr txBox="1"/>
          <p:nvPr/>
        </p:nvSpPr>
        <p:spPr>
          <a:xfrm>
            <a:off x="6489766" y="5968872"/>
            <a:ext cx="45720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360363" algn="l"/>
              </a:tabLst>
            </a:pPr>
            <a:r>
              <a:rPr lang="en-US" altLang="ja-JP" sz="2000" dirty="0">
                <a:ln w="57150">
                  <a:noFill/>
                </a:ln>
                <a:solidFill>
                  <a:srgbClr val="00B0F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Then, it will be rearranged according to</a:t>
            </a:r>
            <a:br>
              <a:rPr lang="en-US" altLang="ja-JP" sz="2000" dirty="0">
                <a:ln w="57150">
                  <a:noFill/>
                </a:ln>
                <a:solidFill>
                  <a:srgbClr val="00B0F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</a:br>
            <a:r>
              <a:rPr lang="en-US" altLang="ja-JP" sz="2000" dirty="0">
                <a:ln w="57150">
                  <a:noFill/>
                </a:ln>
                <a:solidFill>
                  <a:srgbClr val="00B0F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the order of the strings.</a:t>
            </a:r>
            <a:endParaRPr lang="ja-JP" altLang="en-US" sz="2000" dirty="0">
              <a:ln w="57150">
                <a:noFill/>
              </a:ln>
              <a:solidFill>
                <a:srgbClr val="00B0F0"/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46536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>
            <a:extLst>
              <a:ext uri="{FF2B5EF4-FFF2-40B4-BE49-F238E27FC236}">
                <a16:creationId xmlns:a16="http://schemas.microsoft.com/office/drawing/2014/main" id="{CE256E02-2437-B42A-89DD-691492CAC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5696" y="3579579"/>
            <a:ext cx="6620799" cy="2610214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61CD59E-13EC-BE23-0E79-484ABD693A61}"/>
              </a:ext>
            </a:extLst>
          </p:cNvPr>
          <p:cNvSpPr txBox="1"/>
          <p:nvPr/>
        </p:nvSpPr>
        <p:spPr>
          <a:xfrm>
            <a:off x="733391" y="1538007"/>
            <a:ext cx="46717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360363" algn="l"/>
              </a:tabLst>
            </a:pPr>
            <a:r>
              <a:rPr lang="ja-JP" altLang="en-US" sz="2000" dirty="0">
                <a:ln w="57150">
                  <a:noFill/>
                </a:ln>
                <a:solidFill>
                  <a:srgbClr val="FFFF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①</a:t>
            </a:r>
            <a:r>
              <a:rPr lang="en-US" altLang="ja-JP" sz="2000" dirty="0">
                <a:ln w="57150">
                  <a:noFill/>
                </a:ln>
                <a:solidFill>
                  <a:srgbClr val="FFFF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	Open the Blueprint Editor, right-click</a:t>
            </a:r>
            <a:br>
              <a:rPr lang="en-US" altLang="ja-JP" sz="2000" dirty="0">
                <a:ln w="57150">
                  <a:noFill/>
                </a:ln>
                <a:solidFill>
                  <a:srgbClr val="FFFF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</a:br>
            <a:r>
              <a:rPr lang="en-US" altLang="ja-JP" sz="2000" dirty="0">
                <a:ln w="57150">
                  <a:noFill/>
                </a:ln>
                <a:solidFill>
                  <a:srgbClr val="FFFF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	and search for “Sort Any Array.”</a:t>
            </a:r>
            <a:endParaRPr kumimoji="1" lang="ja-JP" altLang="en-US" sz="2000" dirty="0">
              <a:ln w="57150">
                <a:noFill/>
              </a:ln>
              <a:solidFill>
                <a:srgbClr val="FFFF00"/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B9F16A1D-5D09-21F4-5A9C-2B377B921A13}"/>
              </a:ext>
            </a:extLst>
          </p:cNvPr>
          <p:cNvSpPr txBox="1"/>
          <p:nvPr/>
        </p:nvSpPr>
        <p:spPr>
          <a:xfrm>
            <a:off x="5165696" y="2871693"/>
            <a:ext cx="62472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358775" algn="l"/>
              </a:tabLst>
            </a:pPr>
            <a:r>
              <a:rPr lang="ja-JP" altLang="en-US" sz="2000" dirty="0">
                <a:ln w="57150">
                  <a:noFill/>
                </a:ln>
                <a:solidFill>
                  <a:srgbClr val="FFFF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②</a:t>
            </a:r>
            <a:r>
              <a:rPr lang="en-US" altLang="ja-JP" sz="2000" dirty="0">
                <a:ln w="57150">
                  <a:noFill/>
                </a:ln>
                <a:solidFill>
                  <a:srgbClr val="FFFF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	Then connect an array of any type you wish to sort</a:t>
            </a:r>
            <a:br>
              <a:rPr lang="en-US" altLang="ja-JP" sz="2000" dirty="0">
                <a:ln w="57150">
                  <a:noFill/>
                </a:ln>
                <a:solidFill>
                  <a:srgbClr val="FFFF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</a:br>
            <a:r>
              <a:rPr lang="en-US" altLang="ja-JP" sz="2000" dirty="0">
                <a:ln w="57150">
                  <a:noFill/>
                </a:ln>
                <a:solidFill>
                  <a:srgbClr val="FFFF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	to the array pin.</a:t>
            </a:r>
            <a:endParaRPr kumimoji="1" lang="ja-JP" altLang="en-US" sz="2000" dirty="0">
              <a:ln w="57150">
                <a:noFill/>
              </a:ln>
              <a:solidFill>
                <a:srgbClr val="FFFF00"/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4B750C3-CEF6-2876-73C0-1A775AC88FF3}"/>
              </a:ext>
            </a:extLst>
          </p:cNvPr>
          <p:cNvSpPr txBox="1"/>
          <p:nvPr/>
        </p:nvSpPr>
        <p:spPr>
          <a:xfrm>
            <a:off x="323576" y="180975"/>
            <a:ext cx="37529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How</a:t>
            </a:r>
            <a:r>
              <a:rPr lang="ja-JP" altLang="en-US" sz="4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</a:t>
            </a:r>
            <a:r>
              <a:rPr lang="en-US" altLang="ja-JP" sz="4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to</a:t>
            </a:r>
            <a:r>
              <a:rPr lang="ja-JP" altLang="en-US" sz="4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</a:t>
            </a:r>
            <a:r>
              <a:rPr lang="en-US" altLang="ja-JP" sz="4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use?</a:t>
            </a:r>
            <a:endParaRPr kumimoji="1" lang="ja-JP" altLang="en-US" sz="4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525108E6-78A3-9E7B-BD8A-F761BE16AD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401" y="2283417"/>
            <a:ext cx="3896269" cy="392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874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図 15">
            <a:extLst>
              <a:ext uri="{FF2B5EF4-FFF2-40B4-BE49-F238E27FC236}">
                <a16:creationId xmlns:a16="http://schemas.microsoft.com/office/drawing/2014/main" id="{CE239535-5760-1F4B-1A3A-8AA31902BB6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81113" b="60154"/>
          <a:stretch/>
        </p:blipFill>
        <p:spPr>
          <a:xfrm>
            <a:off x="8418184" y="0"/>
            <a:ext cx="3773816" cy="1625600"/>
          </a:xfrm>
          <a:prstGeom prst="rect">
            <a:avLst/>
          </a:prstGeom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23B9A42-99B6-2879-9CC3-76E8C33A0384}"/>
              </a:ext>
            </a:extLst>
          </p:cNvPr>
          <p:cNvSpPr txBox="1"/>
          <p:nvPr/>
        </p:nvSpPr>
        <p:spPr>
          <a:xfrm>
            <a:off x="173003" y="1486489"/>
            <a:ext cx="976902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358775" algn="l"/>
              </a:tabLst>
            </a:pPr>
            <a:r>
              <a:rPr lang="ja-JP" altLang="en-US" sz="2000" dirty="0">
                <a:ln w="57150">
                  <a:noFill/>
                </a:ln>
                <a:solidFill>
                  <a:srgbClr val="FFFF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③</a:t>
            </a:r>
            <a:r>
              <a:rPr lang="en-US" altLang="ja-JP" sz="2000" dirty="0">
                <a:ln w="57150">
                  <a:noFill/>
                </a:ln>
                <a:solidFill>
                  <a:srgbClr val="FFFF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	Create a function to determine the sort order.</a:t>
            </a:r>
            <a:br>
              <a:rPr lang="en-US" altLang="ja-JP" sz="2000" dirty="0">
                <a:ln w="57150">
                  <a:noFill/>
                </a:ln>
                <a:solidFill>
                  <a:srgbClr val="FFFF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</a:br>
            <a:r>
              <a:rPr lang="en-US" altLang="ja-JP" sz="2000" dirty="0">
                <a:ln w="57150">
                  <a:noFill/>
                </a:ln>
                <a:solidFill>
                  <a:srgbClr val="FFFF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	Set Inputs to two pins with the type of the array elements and</a:t>
            </a:r>
            <a:br>
              <a:rPr lang="en-US" altLang="ja-JP" sz="2000" dirty="0">
                <a:ln w="57150">
                  <a:noFill/>
                </a:ln>
                <a:solidFill>
                  <a:srgbClr val="FFFF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</a:br>
            <a:r>
              <a:rPr lang="en-US" altLang="ja-JP" sz="2000" dirty="0">
                <a:ln w="57150">
                  <a:noFill/>
                </a:ln>
                <a:solidFill>
                  <a:srgbClr val="FFFF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	Outputs to one pin of type Boolean.</a:t>
            </a:r>
            <a:br>
              <a:rPr lang="en-US" altLang="ja-JP" sz="2000" dirty="0">
                <a:ln w="57150">
                  <a:noFill/>
                </a:ln>
                <a:solidFill>
                  <a:srgbClr val="FFFF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</a:br>
            <a:r>
              <a:rPr lang="en-US" altLang="ja-JP" sz="2000" dirty="0">
                <a:ln w="57150">
                  <a:noFill/>
                </a:ln>
                <a:solidFill>
                  <a:srgbClr val="FFFF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	In the figure below, if you want A to precede B, return true; otherwise, return false.</a:t>
            </a:r>
            <a:endParaRPr kumimoji="1" lang="ja-JP" altLang="en-US" sz="2000" dirty="0">
              <a:ln w="57150">
                <a:noFill/>
              </a:ln>
              <a:solidFill>
                <a:srgbClr val="FFFF00"/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pic>
        <p:nvPicPr>
          <p:cNvPr id="23" name="図 22">
            <a:extLst>
              <a:ext uri="{FF2B5EF4-FFF2-40B4-BE49-F238E27FC236}">
                <a16:creationId xmlns:a16="http://schemas.microsoft.com/office/drawing/2014/main" id="{6FBFA9AC-0A45-320D-CF16-A261BD3040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28400"/>
            <a:ext cx="12192000" cy="4011416"/>
          </a:xfrm>
          <a:prstGeom prst="rect">
            <a:avLst/>
          </a:prstGeom>
        </p:spPr>
      </p:pic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F5A3EEE9-03BC-4314-9959-E6FF7D52734B}"/>
              </a:ext>
            </a:extLst>
          </p:cNvPr>
          <p:cNvSpPr txBox="1"/>
          <p:nvPr/>
        </p:nvSpPr>
        <p:spPr>
          <a:xfrm>
            <a:off x="323576" y="180975"/>
            <a:ext cx="37529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How</a:t>
            </a:r>
            <a:r>
              <a:rPr lang="ja-JP" altLang="en-US" sz="4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</a:t>
            </a:r>
            <a:r>
              <a:rPr lang="en-US" altLang="ja-JP" sz="4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to</a:t>
            </a:r>
            <a:r>
              <a:rPr lang="ja-JP" altLang="en-US" sz="4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</a:t>
            </a:r>
            <a:r>
              <a:rPr lang="en-US" altLang="ja-JP" sz="4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use?</a:t>
            </a:r>
            <a:endParaRPr kumimoji="1" lang="ja-JP" altLang="en-US" sz="4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60282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図 16">
            <a:extLst>
              <a:ext uri="{FF2B5EF4-FFF2-40B4-BE49-F238E27FC236}">
                <a16:creationId xmlns:a16="http://schemas.microsoft.com/office/drawing/2014/main" id="{CF2E5061-B4C3-D2C0-8D2E-92AB45CAF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54" y="3199889"/>
            <a:ext cx="12117491" cy="3658111"/>
          </a:xfrm>
          <a:prstGeom prst="rect">
            <a:avLst/>
          </a:prstGeom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23B9A42-99B6-2879-9CC3-76E8C33A0384}"/>
              </a:ext>
            </a:extLst>
          </p:cNvPr>
          <p:cNvSpPr txBox="1"/>
          <p:nvPr/>
        </p:nvSpPr>
        <p:spPr>
          <a:xfrm>
            <a:off x="173003" y="2086854"/>
            <a:ext cx="114169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358775" algn="l"/>
              </a:tabLst>
            </a:pPr>
            <a:r>
              <a:rPr lang="ja-JP" altLang="en-US" sz="2000" dirty="0">
                <a:ln w="57150">
                  <a:noFill/>
                </a:ln>
                <a:solidFill>
                  <a:srgbClr val="FFFF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④</a:t>
            </a:r>
            <a:r>
              <a:rPr lang="en-US" altLang="ja-JP" sz="2000" dirty="0">
                <a:ln w="57150">
                  <a:noFill/>
                </a:ln>
                <a:solidFill>
                  <a:srgbClr val="FFFF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	Finally, pass the comparison function name to the Sort node.</a:t>
            </a:r>
            <a:br>
              <a:rPr lang="en-US" altLang="ja-JP" sz="2000" dirty="0">
                <a:ln w="57150">
                  <a:noFill/>
                </a:ln>
                <a:solidFill>
                  <a:srgbClr val="FFFF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</a:br>
            <a:r>
              <a:rPr lang="en-US" altLang="ja-JP" sz="2000" dirty="0">
                <a:ln w="57150">
                  <a:noFill/>
                </a:ln>
                <a:solidFill>
                  <a:srgbClr val="FFFF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	In the example below, I want to pass the function name “Compare Sample Struct,”</a:t>
            </a:r>
            <a:br>
              <a:rPr lang="en-US" altLang="ja-JP" sz="2000" dirty="0">
                <a:ln w="57150">
                  <a:noFill/>
                </a:ln>
                <a:solidFill>
                  <a:srgbClr val="FFFF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</a:br>
            <a:r>
              <a:rPr lang="en-US" altLang="ja-JP" sz="2000" dirty="0">
                <a:ln w="57150">
                  <a:noFill/>
                </a:ln>
                <a:solidFill>
                  <a:srgbClr val="FFFF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	so I prepared a variable of type Name that stores the function name, and pass it to the Sort node.</a:t>
            </a:r>
            <a:endParaRPr kumimoji="1" lang="ja-JP" altLang="en-US" sz="2000" dirty="0">
              <a:ln w="57150">
                <a:noFill/>
              </a:ln>
              <a:solidFill>
                <a:srgbClr val="FFFF00"/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AA80F2B-8C5D-1B62-4DA7-14D6A0B5F1DC}"/>
              </a:ext>
            </a:extLst>
          </p:cNvPr>
          <p:cNvSpPr txBox="1"/>
          <p:nvPr/>
        </p:nvSpPr>
        <p:spPr>
          <a:xfrm>
            <a:off x="323576" y="180975"/>
            <a:ext cx="37529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How</a:t>
            </a:r>
            <a:r>
              <a:rPr lang="ja-JP" altLang="en-US" sz="4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</a:t>
            </a:r>
            <a:r>
              <a:rPr lang="en-US" altLang="ja-JP" sz="4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to</a:t>
            </a:r>
            <a:r>
              <a:rPr lang="ja-JP" altLang="en-US" sz="4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</a:t>
            </a:r>
            <a:r>
              <a:rPr lang="en-US" altLang="ja-JP" sz="4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use?</a:t>
            </a:r>
            <a:endParaRPr kumimoji="1" lang="ja-JP" altLang="en-US" sz="4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42663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57150">
          <a:solidFill>
            <a:srgbClr val="FFFF00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57150">
          <a:solidFill>
            <a:srgbClr val="FFFF00"/>
          </a:solidFill>
          <a:headEnd type="none" w="med" len="med"/>
          <a:tailEnd type="arrow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ctr">
          <a:defRPr sz="2000" dirty="0">
            <a:ln w="57150">
              <a:noFill/>
            </a:ln>
            <a:solidFill>
              <a:srgbClr val="FFFF00"/>
            </a:solidFill>
            <a:latin typeface="HGS創英角ｺﾞｼｯｸUB" panose="020B0900000000000000" pitchFamily="50" charset="-128"/>
            <a:ea typeface="HGS創英角ｺﾞｼｯｸUB" panose="020B0900000000000000" pitchFamily="50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UEテンプレート.potx" id="{29202DAF-3D6C-45C3-8EC9-B543B68ADBD4}" vid="{3BAC8C95-315D-4F64-8AE0-7755D3D93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UEテンプレート</Template>
  <TotalTime>82</TotalTime>
  <Words>293</Words>
  <Application>Microsoft Office PowerPoint</Application>
  <PresentationFormat>ワイド画面</PresentationFormat>
  <Paragraphs>40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2" baseType="lpstr">
      <vt:lpstr>BIZ UDPゴシック</vt:lpstr>
      <vt:lpstr>HGS創英角ｺﾞｼｯｸUB</vt:lpstr>
      <vt:lpstr>UD デジタル 教科書体 NP-R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 K</dc:creator>
  <cp:lastModifiedBy>D K</cp:lastModifiedBy>
  <cp:revision>2</cp:revision>
  <dcterms:created xsi:type="dcterms:W3CDTF">2024-09-30T06:28:02Z</dcterms:created>
  <dcterms:modified xsi:type="dcterms:W3CDTF">2024-10-02T01:25:25Z</dcterms:modified>
</cp:coreProperties>
</file>