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ore.xml" Type="http://schemas.openxmlformats.org/package/2006/relationships/metadata/core-properties"/><Relationship Id="rId2" Target="docProps/app.xml" Type="http://schemas.openxmlformats.org/officeDocument/2006/relationships/extended-properties"/><Relationship Id="rId1" Target="docProps/thumbnail.jpeg" Type="http://schemas.openxmlformats.org/package/2006/relationships/metadata/thumbnai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d="100" n="65"/>
          <a:sy d="100" n="65"/>
        </p:scale>
        <p:origin x="912" y="48"/>
      </p:cViewPr>
      <p:guideLst>
        <p:guide orient="horz" pos="2160"/>
        <p:guide pos="3840"/>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numCol="1"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numCol="1" rIns="91440" rtlCol="0" tIns="45720" vert="horz"/>
          <a:lstStyle>
            <a:lvl1pPr algn="r">
              <a:defRPr sz="1200"/>
            </a:lvl1pPr>
          </a:lstStyle>
          <a:p>
            <a:fld id="{95D3B7ED-61F7-0542-AE7B-9795C4EFD070}" type="datetimeFigureOut">
              <a:rPr lang="en-US" smtClean="0"/>
              <a:t>28/07/15</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numCol="1"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numCol="1"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numCol="1"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numCol="1" rIns="91440" rtlCol="0" tIns="45720" vert="horz"/>
          <a:lstStyle>
            <a:lvl1pPr algn="r">
              <a:defRPr sz="1200"/>
            </a:lvl1pPr>
          </a:lstStyle>
          <a:p>
            <a:fld id="{9C5789CE-836E-B042-843F-5605E41F5001}" type="slidenum">
              <a:rPr lang="en-US" smtClean="0"/>
              <a:t>‹#›</a:t>
            </a:fld>
            <a:endParaRPr lang="en-US"/>
          </a:p>
        </p:txBody>
      </p:sp>
    </p:spTree>
    <p:extLst>
      <p:ext uri="{BB962C8B-B14F-4D97-AF65-F5344CB8AC3E}">
        <p14:creationId xmlns:p14="http://schemas.microsoft.com/office/powerpoint/2010/main" val="3715931753"/>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p:sp>
      <p:sp>
        <p:nvSpPr>
          <p:cNvPr id="3" name="Notes Placeholder 2"/>
          <p:cNvSpPr>
            <a:spLocks noGrp="1"/>
          </p:cNvSpPr>
          <p:nvPr>
            <p:ph idx="1" type="body"/>
          </p:nvPr>
        </p:nvSpPr>
        <p:spPr/>
        <p:txBody>
          <a:bodyPr numCol="1"/>
          <a:lstStyle/>
          <a:p>
            <a:endParaRPr lang="en-US"/>
          </a:p>
        </p:txBody>
      </p:sp>
      <p:sp>
        <p:nvSpPr>
          <p:cNvPr id="4" name="Slide Number Placeholder 3"/>
          <p:cNvSpPr>
            <a:spLocks noGrp="1"/>
          </p:cNvSpPr>
          <p:nvPr>
            <p:ph idx="10" sz="quarter" type="sldNum"/>
          </p:nvPr>
        </p:nvSpPr>
        <p:spPr/>
        <p:txBody>
          <a:bodyPr numCol="1"/>
          <a:lstStyle/>
          <a:p>
            <a:fld id="{9C5789CE-836E-B042-843F-5605E41F5001}" type="slidenum">
              <a:rPr lang="en-US" smtClean="0"/>
              <a:t>1</a:t>
            </a:fld>
            <a:endParaRPr lang="en-US"/>
          </a:p>
        </p:txBody>
      </p:sp>
    </p:spTree>
    <p:extLst>
      <p:ext uri="{BB962C8B-B14F-4D97-AF65-F5344CB8AC3E}">
        <p14:creationId xmlns:p14="http://schemas.microsoft.com/office/powerpoint/2010/main" val="3917283960"/>
      </p:ext>
    </p:extLst>
  </p:cSld>
  <p:clrMapOvr>
    <a:masterClrMapping/>
  </p:clrMapOvr>
</p:notes>
</file>

<file path=ppt/slideLayouts/_rels/slideLayout1.xml.rels><?xml version="1.0" encoding="UTF-8" standalone="yes"?><Relationships xmlns="http://schemas.openxmlformats.org/package/2006/relationships"><Relationship Id="rId2" Target="../media/image2.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3.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4.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5.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6.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17.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1" name=""/>
        <p:cNvGrpSpPr/>
        <p:nvPr/>
      </p:nvGrpSpPr>
      <p:grpSpPr>
        <a:xfrm>
          <a:off x="0" y="0"/>
          <a:ext cx="0" cy="0"/>
          <a:chOff x="0" y="0"/>
          <a:chExt cx="0" cy="0"/>
        </a:xfrm>
      </p:grpSpPr>
      <p:pic>
        <p:nvPicPr>
          <p:cNvPr descr="Celestia-R1---OverlayTitle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numCol="1">
            <a:normAutofit/>
          </a:bodyPr>
          <a:lstStyle>
            <a:lvl1pPr algn="r">
              <a:defRPr sz="4800">
                <a:effectLst/>
              </a:defRPr>
            </a:lvl1pPr>
          </a:lstStyle>
          <a:p>
            <a:r>
              <a:rPr lang="en-US"/>
              <a:t>Click to edit Master title style</a:t>
            </a:r>
            <a:endParaRPr dirty="0" lang="en-US"/>
          </a:p>
        </p:txBody>
      </p:sp>
      <p:sp>
        <p:nvSpPr>
          <p:cNvPr id="3" name="Subtitle 2"/>
          <p:cNvSpPr>
            <a:spLocks noGrp="1"/>
          </p:cNvSpPr>
          <p:nvPr>
            <p:ph idx="1" type="subTitle"/>
          </p:nvPr>
        </p:nvSpPr>
        <p:spPr>
          <a:xfrm>
            <a:off x="3962399" y="4385732"/>
            <a:ext cx="7197726" cy="1405467"/>
          </a:xfrm>
        </p:spPr>
        <p:txBody>
          <a:bodyPr anchor="t" numCol="1">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4" name="Date Placeholder 3"/>
          <p:cNvSpPr>
            <a:spLocks noGrp="1"/>
          </p:cNvSpPr>
          <p:nvPr>
            <p:ph idx="10" sz="half" type="dt"/>
          </p:nvPr>
        </p:nvSpPr>
        <p:spPr>
          <a:xfrm>
            <a:off x="8932558" y="5870575"/>
            <a:ext cx="1600200" cy="377825"/>
          </a:xfrm>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a:xfrm>
            <a:off x="3962399" y="5870575"/>
            <a:ext cx="4893958" cy="377825"/>
          </a:xfrm>
        </p:spPr>
        <p:txBody>
          <a:bodyPr numCol="1"/>
          <a:lstStyle/>
          <a:p>
            <a:endParaRPr dirty="0" lang="en-US"/>
          </a:p>
        </p:txBody>
      </p:sp>
      <p:sp>
        <p:nvSpPr>
          <p:cNvPr id="6" name="Slide Number Placeholder 5"/>
          <p:cNvSpPr>
            <a:spLocks noGrp="1"/>
          </p:cNvSpPr>
          <p:nvPr>
            <p:ph idx="12" sz="quarter" type="sldNum"/>
          </p:nvPr>
        </p:nvSpPr>
        <p:spPr>
          <a:xfrm>
            <a:off x="10608958" y="5870575"/>
            <a:ext cx="551167" cy="377825"/>
          </a:xfrm>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4153787565"/>
      </p:ext>
    </p:extLst>
  </p:cSld>
  <p:clrMapOvr>
    <a:overrideClrMapping accent1="accent1" accent2="accent2" accent3="accent3" accent4="accent4" accent5="accent5" accent6="accent6" bg1="dk1" bg2="dk2" folHlink="folHlink" hlink="hlink" tx1="lt1" tx2="lt2"/>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numCol="1">
            <a:normAutofit/>
          </a:bodyPr>
          <a:lstStyle>
            <a:lvl1pPr algn="l">
              <a:defRPr b="0" sz="2400"/>
            </a:lvl1pPr>
          </a:lstStyle>
          <a:p>
            <a:r>
              <a:rPr lang="en-US"/>
              <a:t>Click to edit Master title style</a:t>
            </a:r>
            <a:endParaRPr dirty="0" lang="en-US"/>
          </a:p>
        </p:txBody>
      </p:sp>
      <p:sp>
        <p:nvSpPr>
          <p:cNvPr id="3" name="Picture Placeholder 2"/>
          <p:cNvSpPr>
            <a:spLocks noChangeAspect="1" noGrp="1"/>
          </p:cNvSpPr>
          <p:nvPr>
            <p:ph idx="1" type="pic"/>
          </p:nvPr>
        </p:nvSpPr>
        <p:spPr>
          <a:xfrm>
            <a:off x="1371600" y="932112"/>
            <a:ext cx="8759827" cy="3164976"/>
          </a:xfrm>
          <a:prstGeom prst="roundRect">
            <a:avLst>
              <a:gd fmla="val 4380" name="adj"/>
            </a:avLst>
          </a:prstGeom>
          <a:ln cap="sq" cmpd="dbl" w="50800">
            <a:gradFill flip="none" rotWithShape="1">
              <a:gsLst>
                <a:gs pos="0">
                  <a:srgbClr val="FFFFFF"/>
                </a:gs>
                <a:gs pos="100000">
                  <a:schemeClr val="tx1">
                    <a:alpha val="0"/>
                  </a:schemeClr>
                </a:gs>
              </a:gsLst>
              <a:path path="circle">
                <a:fillToRect b="50000" l="50000" r="50000" t="50000"/>
              </a:path>
              <a:tileRect/>
            </a:gradFill>
            <a:miter lim="800000"/>
          </a:ln>
          <a:effectLst>
            <a:outerShdw algn="tl" blurRad="2540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4" name="Text Placeholder 3"/>
          <p:cNvSpPr>
            <a:spLocks noGrp="1"/>
          </p:cNvSpPr>
          <p:nvPr>
            <p:ph idx="2" sz="half" type="body"/>
          </p:nvPr>
        </p:nvSpPr>
        <p:spPr>
          <a:xfrm>
            <a:off x="685800" y="5299603"/>
            <a:ext cx="10131427" cy="493712"/>
          </a:xfrm>
        </p:spPr>
        <p:txBody>
          <a:bodyPr anchor="t" numCol="1">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300328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descr="Celestia-R1---OverlayContent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numCol="1">
            <a:normAutofit/>
          </a:bodyPr>
          <a:lstStyle>
            <a:lvl1pPr algn="l">
              <a:defRPr b="0" cap="none" sz="3200"/>
            </a:lvl1pPr>
          </a:lstStyle>
          <a:p>
            <a:r>
              <a:rPr lang="en-US"/>
              <a:t>Click to edit Master title style</a:t>
            </a:r>
            <a:endParaRPr dirty="0" lang="en-US"/>
          </a:p>
        </p:txBody>
      </p:sp>
      <p:sp>
        <p:nvSpPr>
          <p:cNvPr id="3" name="Text Placeholder 2"/>
          <p:cNvSpPr>
            <a:spLocks noGrp="1"/>
          </p:cNvSpPr>
          <p:nvPr>
            <p:ph idx="1" type="body"/>
          </p:nvPr>
        </p:nvSpPr>
        <p:spPr>
          <a:xfrm>
            <a:off x="685800" y="4343400"/>
            <a:ext cx="10131428" cy="1447800"/>
          </a:xfrm>
        </p:spPr>
        <p:txBody>
          <a:bodyPr anchor="ctr" numCol="1">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63759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descr="Celestia-R1---OverlayContentHD.png"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anchor="ctr" bIns="45720" lIns="91440" numCol="1" rIns="91440" rtlCol="0" tIns="45720" vert="horz">
            <a:noAutofit/>
          </a:bodyPr>
          <a:lstStyle>
            <a:lvl1pPr>
              <a:spcBef>
                <a:spcPct val="0"/>
              </a:spcBef>
              <a:buNone/>
              <a:defRPr b="0" cap="all" sz="3200">
                <a:ln cmpd="sng" w="3175">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anchor="ctr" bIns="45720" lIns="91440" numCol="1" rIns="91440" rtlCol="0" tIns="45720" vert="horz">
            <a:noAutofit/>
          </a:bodyPr>
          <a:lstStyle>
            <a:lvl1pPr>
              <a:spcBef>
                <a:spcPct val="0"/>
              </a:spcBef>
              <a:buNone/>
              <a:defRPr b="0" cap="all" sz="3200">
                <a:ln cmpd="sng" w="3175">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numCol="1">
            <a:normAutofit/>
          </a:bodyPr>
          <a:lstStyle>
            <a:lvl1pPr algn="l">
              <a:defRPr b="0" cap="none" sz="3200">
                <a:solidFill>
                  <a:schemeClr val="tx1"/>
                </a:solidFill>
              </a:defRPr>
            </a:lvl1pPr>
          </a:lstStyle>
          <a:p>
            <a:r>
              <a:rPr lang="en-US"/>
              <a:t>Click to edit Master title style</a:t>
            </a:r>
            <a:endParaRPr dirty="0" lang="en-US"/>
          </a:p>
        </p:txBody>
      </p:sp>
      <p:sp>
        <p:nvSpPr>
          <p:cNvPr id="10" name="Text Placeholder 9"/>
          <p:cNvSpPr>
            <a:spLocks noGrp="1"/>
          </p:cNvSpPr>
          <p:nvPr>
            <p:ph idx="13" sz="quarter" type="body"/>
          </p:nvPr>
        </p:nvSpPr>
        <p:spPr>
          <a:xfrm>
            <a:off x="1097875" y="3352800"/>
            <a:ext cx="9339184" cy="381000"/>
          </a:xfrm>
        </p:spPr>
        <p:txBody>
          <a:bodyPr anchor="ctr" numCol="1"/>
          <a:lstStyle>
            <a:lvl1pPr indent="0" marL="0">
              <a:buFontTx/>
              <a:buNone/>
              <a:defRPr/>
            </a:lvl1pPr>
            <a:lvl2pPr indent="0" marL="457200">
              <a:buFontTx/>
              <a:buNone/>
              <a:defRPr/>
            </a:lvl2pPr>
            <a:lvl3pPr indent="0" marL="914400">
              <a:buFontTx/>
              <a:buNone/>
              <a:defRPr/>
            </a:lvl3pPr>
            <a:lvl4pPr indent="0" marL="1371600">
              <a:buFontTx/>
              <a:buNone/>
              <a:defRPr/>
            </a:lvl4pPr>
            <a:lvl5pPr indent="0" marL="1828800">
              <a:buFontTx/>
              <a:buNone/>
              <a:defRPr/>
            </a:lvl5pPr>
          </a:lstStyle>
          <a:p>
            <a:pPr lvl="0"/>
            <a:r>
              <a:rPr lang="en-US"/>
              <a:t>Click to edit Master text styles</a:t>
            </a:r>
          </a:p>
        </p:txBody>
      </p:sp>
      <p:sp>
        <p:nvSpPr>
          <p:cNvPr id="3" name="Text Placeholder 2"/>
          <p:cNvSpPr>
            <a:spLocks noGrp="1"/>
          </p:cNvSpPr>
          <p:nvPr>
            <p:ph idx="1" type="body"/>
          </p:nvPr>
        </p:nvSpPr>
        <p:spPr>
          <a:xfrm>
            <a:off x="687465" y="4343400"/>
            <a:ext cx="10152367" cy="1447800"/>
          </a:xfrm>
        </p:spPr>
        <p:txBody>
          <a:bodyPr anchor="ctr" numCol="1">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171039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numCol="1">
            <a:normAutofit/>
          </a:bodyPr>
          <a:lstStyle>
            <a:lvl1pPr algn="l">
              <a:defRPr b="0" cap="none" sz="3200"/>
            </a:lvl1pPr>
          </a:lstStyle>
          <a:p>
            <a:r>
              <a:rPr lang="en-US"/>
              <a:t>Click to edit Master title style</a:t>
            </a:r>
            <a:endParaRPr dirty="0" lang="en-US"/>
          </a:p>
        </p:txBody>
      </p:sp>
      <p:sp>
        <p:nvSpPr>
          <p:cNvPr id="3" name="Text Placeholder 2"/>
          <p:cNvSpPr>
            <a:spLocks noGrp="1"/>
          </p:cNvSpPr>
          <p:nvPr>
            <p:ph idx="1" type="body"/>
          </p:nvPr>
        </p:nvSpPr>
        <p:spPr>
          <a:xfrm>
            <a:off x="685801" y="4777381"/>
            <a:ext cx="10131426" cy="860400"/>
          </a:xfrm>
        </p:spPr>
        <p:txBody>
          <a:bodyPr anchor="t" numCol="1">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648565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descr="Celestia-R1---OverlayContentHD.png"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anchor="ctr" bIns="45720" lIns="91440" numCol="1" rIns="91440" rtlCol="0" tIns="45720" vert="horz">
            <a:noAutofit/>
          </a:bodyPr>
          <a:lstStyle>
            <a:lvl1pPr>
              <a:spcBef>
                <a:spcPct val="0"/>
              </a:spcBef>
              <a:buNone/>
              <a:defRPr b="0" cap="all" sz="3200">
                <a:ln cmpd="sng" w="3175">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anchor="ctr" bIns="45720" lIns="91440" numCol="1" rIns="91440" rtlCol="0" tIns="45720" vert="horz">
            <a:noAutofit/>
          </a:bodyPr>
          <a:lstStyle>
            <a:lvl1pPr>
              <a:spcBef>
                <a:spcPct val="0"/>
              </a:spcBef>
              <a:buNone/>
              <a:defRPr b="0" cap="all" sz="3200">
                <a:ln cmpd="sng" w="3175">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numCol="1">
            <a:normAutofit/>
          </a:bodyPr>
          <a:lstStyle>
            <a:lvl1pPr algn="l">
              <a:defRPr b="0" cap="none" sz="3200">
                <a:solidFill>
                  <a:schemeClr val="tx1"/>
                </a:solidFill>
              </a:defRPr>
            </a:lvl1pPr>
          </a:lstStyle>
          <a:p>
            <a:r>
              <a:rPr lang="en-US"/>
              <a:t>Click to edit Master title style</a:t>
            </a:r>
            <a:endParaRPr dirty="0" lang="en-US"/>
          </a:p>
        </p:txBody>
      </p:sp>
      <p:sp>
        <p:nvSpPr>
          <p:cNvPr id="10" name="Text Placeholder 9"/>
          <p:cNvSpPr>
            <a:spLocks noGrp="1"/>
          </p:cNvSpPr>
          <p:nvPr>
            <p:ph idx="13" sz="quarter" type="body"/>
          </p:nvPr>
        </p:nvSpPr>
        <p:spPr>
          <a:xfrm>
            <a:off x="685800" y="3886200"/>
            <a:ext cx="10135436" cy="889000"/>
          </a:xfrm>
        </p:spPr>
        <p:txBody>
          <a:bodyPr anchor="b" bIns="45720" lIns="91440" numCol="1" rIns="91440" rtlCol="0" tIns="45720" vert="horz">
            <a:normAutofit/>
          </a:bodyPr>
          <a:lstStyle>
            <a:lvl1pPr>
              <a:buNone/>
              <a:defRPr b="0" cap="none" dirty="0" lang="en-US" sz="2400">
                <a:ln cmpd="sng" w="3175">
                  <a:noFill/>
                </a:ln>
                <a:solidFill>
                  <a:schemeClr val="tx1"/>
                </a:solidFill>
                <a:effectLst/>
              </a:defRPr>
            </a:lvl1pPr>
          </a:lstStyle>
          <a:p>
            <a:pPr lvl="0" marL="0">
              <a:spcBef>
                <a:spcPct val="0"/>
              </a:spcBef>
              <a:buNone/>
            </a:pPr>
            <a:r>
              <a:rPr lang="en-US"/>
              <a:t>Click to edit Master text styles</a:t>
            </a:r>
          </a:p>
        </p:txBody>
      </p:sp>
      <p:sp>
        <p:nvSpPr>
          <p:cNvPr id="3" name="Text Placeholder 2"/>
          <p:cNvSpPr>
            <a:spLocks noGrp="1"/>
          </p:cNvSpPr>
          <p:nvPr>
            <p:ph idx="1" type="body"/>
          </p:nvPr>
        </p:nvSpPr>
        <p:spPr>
          <a:xfrm>
            <a:off x="685799" y="4775200"/>
            <a:ext cx="10135436" cy="1016000"/>
          </a:xfrm>
        </p:spPr>
        <p:txBody>
          <a:bodyPr anchor="t" numCol="1">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36429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anchor="ctr" bIns="45720" lIns="91440" numCol="1" rIns="91440" rtlCol="0" tIns="45720" vert="horz">
            <a:normAutofit/>
          </a:bodyPr>
          <a:lstStyle>
            <a:lvl1pPr>
              <a:defRPr b="0" dirty="0" lang="en-US"/>
            </a:lvl1pPr>
          </a:lstStyle>
          <a:p>
            <a:pPr lvl="0" marL="0"/>
            <a:r>
              <a:rPr lang="en-US"/>
              <a:t>Click to edit Master title style</a:t>
            </a:r>
            <a:endParaRPr dirty="0" lang="en-US"/>
          </a:p>
        </p:txBody>
      </p:sp>
      <p:sp>
        <p:nvSpPr>
          <p:cNvPr id="10" name="Text Placeholder 9"/>
          <p:cNvSpPr>
            <a:spLocks noGrp="1"/>
          </p:cNvSpPr>
          <p:nvPr>
            <p:ph idx="13" sz="quarter" type="body"/>
          </p:nvPr>
        </p:nvSpPr>
        <p:spPr>
          <a:xfrm>
            <a:off x="685801" y="3505200"/>
            <a:ext cx="10131428" cy="838200"/>
          </a:xfrm>
        </p:spPr>
        <p:txBody>
          <a:bodyPr anchor="b" bIns="45720" lIns="91440" numCol="1" rIns="91440" rtlCol="0" tIns="45720" vert="horz">
            <a:normAutofit/>
          </a:bodyPr>
          <a:lstStyle>
            <a:lvl1pPr>
              <a:buNone/>
              <a:defRPr b="0" cap="none" dirty="0" lang="en-US" sz="2800">
                <a:ln cmpd="sng" w="3175">
                  <a:noFill/>
                </a:ln>
                <a:solidFill>
                  <a:schemeClr val="tx1"/>
                </a:solidFill>
                <a:effectLst/>
              </a:defRPr>
            </a:lvl1pPr>
          </a:lstStyle>
          <a:p>
            <a:pPr lvl="0" marL="0">
              <a:spcBef>
                <a:spcPct val="0"/>
              </a:spcBef>
              <a:buNone/>
            </a:pPr>
            <a:r>
              <a:rPr lang="en-US"/>
              <a:t>Click to edit Master text styles</a:t>
            </a:r>
          </a:p>
        </p:txBody>
      </p:sp>
      <p:sp>
        <p:nvSpPr>
          <p:cNvPr id="3" name="Text Placeholder 2"/>
          <p:cNvSpPr>
            <a:spLocks noGrp="1"/>
          </p:cNvSpPr>
          <p:nvPr>
            <p:ph idx="1" type="body"/>
          </p:nvPr>
        </p:nvSpPr>
        <p:spPr>
          <a:xfrm>
            <a:off x="685800" y="4343400"/>
            <a:ext cx="10131428" cy="1447800"/>
          </a:xfrm>
        </p:spPr>
        <p:txBody>
          <a:bodyPr anchor="t" numCol="1">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171309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pic>
        <p:nvPicPr>
          <p:cNvPr descr="Celestia-R1---OverlayContent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idx="1" orient="vert" type="body"/>
          </p:nvPr>
        </p:nvSpPr>
        <p:spPr/>
        <p:txBody>
          <a:bodyPr anchor="t"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
        <p:nvSpPr>
          <p:cNvPr id="8" name="Title 1"/>
          <p:cNvSpPr>
            <a:spLocks noGrp="1"/>
          </p:cNvSpPr>
          <p:nvPr>
            <p:ph type="title"/>
          </p:nvPr>
        </p:nvSpPr>
        <p:spPr>
          <a:xfrm>
            <a:off x="685801" y="609600"/>
            <a:ext cx="10131425" cy="1456267"/>
          </a:xfrm>
        </p:spPr>
        <p:txBody>
          <a:bodyPr numCol="1"/>
          <a:lstStyle/>
          <a:p>
            <a:r>
              <a:rPr lang="en-US"/>
              <a:t>Click to edit Master title style</a:t>
            </a:r>
            <a:endParaRPr dirty="0" lang="en-US"/>
          </a:p>
        </p:txBody>
      </p:sp>
    </p:spTree>
    <p:extLst>
      <p:ext uri="{BB962C8B-B14F-4D97-AF65-F5344CB8AC3E}">
        <p14:creationId xmlns:p14="http://schemas.microsoft.com/office/powerpoint/2010/main" val="2366903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pic>
        <p:nvPicPr>
          <p:cNvPr descr="Celestia-R1---OverlayContent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orient="vert" type="title"/>
          </p:nvPr>
        </p:nvSpPr>
        <p:spPr>
          <a:xfrm>
            <a:off x="8658675" y="609599"/>
            <a:ext cx="2158552" cy="5181601"/>
          </a:xfrm>
        </p:spPr>
        <p:txBody>
          <a:bodyPr numCol="1" vert="eaVert"/>
          <a:lstStyle/>
          <a:p>
            <a:r>
              <a:rPr lang="en-US"/>
              <a:t>Click to edit Master title style</a:t>
            </a:r>
            <a:endParaRPr dirty="0" lang="en-US"/>
          </a:p>
        </p:txBody>
      </p:sp>
      <p:sp>
        <p:nvSpPr>
          <p:cNvPr id="3" name="Vertical Text Placeholder 2"/>
          <p:cNvSpPr>
            <a:spLocks noGrp="1"/>
          </p:cNvSpPr>
          <p:nvPr>
            <p:ph idx="1" orient="vert" type="body"/>
          </p:nvPr>
        </p:nvSpPr>
        <p:spPr>
          <a:xfrm>
            <a:off x="685800" y="609600"/>
            <a:ext cx="7832116" cy="5181600"/>
          </a:xfrm>
        </p:spPr>
        <p:txBody>
          <a:bodyPr anchor="t" numCol="1"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71884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pic>
        <p:nvPicPr>
          <p:cNvPr descr="Celestia-R1---OverlayContent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numCol="1"/>
          <a:lstStyle/>
          <a:p>
            <a:r>
              <a:rPr lang="en-US"/>
              <a:t>Click to edit Master title style</a:t>
            </a:r>
            <a:endParaRPr dirty="0" lang="en-US"/>
          </a:p>
        </p:txBody>
      </p:sp>
      <p:sp>
        <p:nvSpPr>
          <p:cNvPr id="3" name="Content Placeholder 2"/>
          <p:cNvSpPr>
            <a:spLocks noGrp="1"/>
          </p:cNvSpPr>
          <p:nvPr>
            <p:ph idx="1"/>
          </p:nvPr>
        </p:nvSpPr>
        <p:spPr/>
        <p:txBody>
          <a:bodyPr anchor="ct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342181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pic>
        <p:nvPicPr>
          <p:cNvPr descr="Celestia-R1---OverlayContentHD.png"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numCol="1"/>
          <a:lstStyle>
            <a:lvl1pPr algn="l">
              <a:defRPr b="0" cap="all" sz="4000"/>
            </a:lvl1pPr>
          </a:lstStyle>
          <a:p>
            <a:r>
              <a:rPr lang="en-US"/>
              <a:t>Click to edit Master title style</a:t>
            </a:r>
            <a:endParaRPr dirty="0" lang="en-US"/>
          </a:p>
        </p:txBody>
      </p:sp>
      <p:sp>
        <p:nvSpPr>
          <p:cNvPr id="3" name="Text Placeholder 2"/>
          <p:cNvSpPr>
            <a:spLocks noGrp="1"/>
          </p:cNvSpPr>
          <p:nvPr>
            <p:ph idx="1" type="body"/>
          </p:nvPr>
        </p:nvSpPr>
        <p:spPr>
          <a:xfrm>
            <a:off x="685799" y="4777381"/>
            <a:ext cx="10131428" cy="860400"/>
          </a:xfrm>
        </p:spPr>
        <p:txBody>
          <a:bodyPr anchor="t" numCol="1">
            <a:normAutofit/>
          </a:bodyPr>
          <a:lstStyle>
            <a:lvl1pPr algn="l" indent="0" marL="0">
              <a:buNone/>
              <a:defRPr cap="all"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5" name="Footer Placeholder 4"/>
          <p:cNvSpPr>
            <a:spLocks noGrp="1"/>
          </p:cNvSpPr>
          <p:nvPr>
            <p:ph idx="11" sz="quarter" type="ftr"/>
          </p:nvPr>
        </p:nvSpPr>
        <p:spPr/>
        <p:txBody>
          <a:bodyPr numCol="1"/>
          <a:lstStyle/>
          <a:p>
            <a:endParaRPr dirty="0" lang="en-US"/>
          </a:p>
        </p:txBody>
      </p:sp>
      <p:sp>
        <p:nvSpPr>
          <p:cNvPr id="6" name="Slide Number Placeholder 5"/>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87805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numCol="1"/>
          <a:lstStyle/>
          <a:p>
            <a:r>
              <a:rPr lang="en-US"/>
              <a:t>Click to edit Master title style</a:t>
            </a:r>
            <a:endParaRPr dirty="0" lang="en-US"/>
          </a:p>
        </p:txBody>
      </p:sp>
      <p:sp>
        <p:nvSpPr>
          <p:cNvPr id="3" name="Content Placeholder 2"/>
          <p:cNvSpPr>
            <a:spLocks noGrp="1"/>
          </p:cNvSpPr>
          <p:nvPr>
            <p:ph idx="1" sz="half"/>
          </p:nvPr>
        </p:nvSpPr>
        <p:spPr>
          <a:xfrm>
            <a:off x="685802" y="2142067"/>
            <a:ext cx="4995334" cy="3649134"/>
          </a:xfrm>
        </p:spPr>
        <p:txBody>
          <a:bodyPr num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Content Placeholder 3"/>
          <p:cNvSpPr>
            <a:spLocks noGrp="1"/>
          </p:cNvSpPr>
          <p:nvPr>
            <p:ph idx="2" sz="half"/>
          </p:nvPr>
        </p:nvSpPr>
        <p:spPr>
          <a:xfrm>
            <a:off x="5821895" y="2142067"/>
            <a:ext cx="4995332" cy="3649133"/>
          </a:xfrm>
        </p:spPr>
        <p:txBody>
          <a:bodyPr num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Date Placeholder 4"/>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120020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a:t>Click to edit Master title style</a:t>
            </a:r>
            <a:endParaRPr dirty="0" lang="en-US"/>
          </a:p>
        </p:txBody>
      </p:sp>
      <p:sp>
        <p:nvSpPr>
          <p:cNvPr id="3" name="Text Placeholder 2"/>
          <p:cNvSpPr>
            <a:spLocks noGrp="1"/>
          </p:cNvSpPr>
          <p:nvPr>
            <p:ph idx="1" type="body"/>
          </p:nvPr>
        </p:nvSpPr>
        <p:spPr>
          <a:xfrm>
            <a:off x="973670" y="2218267"/>
            <a:ext cx="4709054" cy="576262"/>
          </a:xfrm>
        </p:spPr>
        <p:txBody>
          <a:bodyPr anchor="b" numCol="1">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4" name="Content Placeholder 3"/>
          <p:cNvSpPr>
            <a:spLocks noGrp="1"/>
          </p:cNvSpPr>
          <p:nvPr>
            <p:ph idx="2" sz="half"/>
          </p:nvPr>
        </p:nvSpPr>
        <p:spPr>
          <a:xfrm>
            <a:off x="685801" y="2870201"/>
            <a:ext cx="4996923" cy="2920998"/>
          </a:xfrm>
        </p:spPr>
        <p:txBody>
          <a:bodyPr anchor="t" num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Text Placeholder 4"/>
          <p:cNvSpPr>
            <a:spLocks noGrp="1"/>
          </p:cNvSpPr>
          <p:nvPr>
            <p:ph idx="3" sz="quarter" type="body"/>
          </p:nvPr>
        </p:nvSpPr>
        <p:spPr>
          <a:xfrm>
            <a:off x="6096003" y="2226734"/>
            <a:ext cx="4722813" cy="576262"/>
          </a:xfrm>
        </p:spPr>
        <p:txBody>
          <a:bodyPr anchor="b" numCol="1">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6" name="Content Placeholder 5"/>
          <p:cNvSpPr>
            <a:spLocks noGrp="1"/>
          </p:cNvSpPr>
          <p:nvPr>
            <p:ph idx="4" sz="quarter"/>
          </p:nvPr>
        </p:nvSpPr>
        <p:spPr>
          <a:xfrm>
            <a:off x="5823483" y="2870201"/>
            <a:ext cx="4995334" cy="2920998"/>
          </a:xfrm>
        </p:spPr>
        <p:txBody>
          <a:bodyPr anchor="t" num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7" name="Date Placeholder 6"/>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8" name="Footer Placeholder 7"/>
          <p:cNvSpPr>
            <a:spLocks noGrp="1"/>
          </p:cNvSpPr>
          <p:nvPr>
            <p:ph idx="11" sz="quarter" type="ftr"/>
          </p:nvPr>
        </p:nvSpPr>
        <p:spPr/>
        <p:txBody>
          <a:bodyPr numCol="1"/>
          <a:lstStyle/>
          <a:p>
            <a:endParaRPr dirty="0" lang="en-US"/>
          </a:p>
        </p:txBody>
      </p:sp>
      <p:sp>
        <p:nvSpPr>
          <p:cNvPr id="9" name="Slide Number Placeholder 8"/>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80441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pic>
        <p:nvPicPr>
          <p:cNvPr descr="Celestia-R1---OverlayContentHD.png"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numCol="1"/>
          <a:lstStyle/>
          <a:p>
            <a:r>
              <a:rPr lang="en-US"/>
              <a:t>Click to edit Master title style</a:t>
            </a:r>
            <a:endParaRPr dirty="0" lang="en-US"/>
          </a:p>
        </p:txBody>
      </p:sp>
      <p:sp>
        <p:nvSpPr>
          <p:cNvPr id="3" name="Date Placeholder 2"/>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4" name="Footer Placeholder 3"/>
          <p:cNvSpPr>
            <a:spLocks noGrp="1"/>
          </p:cNvSpPr>
          <p:nvPr>
            <p:ph idx="11" sz="quarter" type="ftr"/>
          </p:nvPr>
        </p:nvSpPr>
        <p:spPr/>
        <p:txBody>
          <a:bodyPr numCol="1"/>
          <a:lstStyle/>
          <a:p>
            <a:endParaRPr dirty="0" lang="en-US"/>
          </a:p>
        </p:txBody>
      </p:sp>
      <p:sp>
        <p:nvSpPr>
          <p:cNvPr id="5" name="Slide Number Placeholder 4"/>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202112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pic>
        <p:nvPicPr>
          <p:cNvPr descr="Celestia-R1---OverlayContentHD.png"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3" name="Footer Placeholder 2"/>
          <p:cNvSpPr>
            <a:spLocks noGrp="1"/>
          </p:cNvSpPr>
          <p:nvPr>
            <p:ph idx="11" sz="quarter" type="ftr"/>
          </p:nvPr>
        </p:nvSpPr>
        <p:spPr/>
        <p:txBody>
          <a:bodyPr numCol="1"/>
          <a:lstStyle/>
          <a:p>
            <a:endParaRPr dirty="0" lang="en-US"/>
          </a:p>
        </p:txBody>
      </p:sp>
      <p:sp>
        <p:nvSpPr>
          <p:cNvPr id="4" name="Slide Number Placeholder 3"/>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136280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numCol="1">
            <a:normAutofit/>
          </a:bodyPr>
          <a:lstStyle>
            <a:lvl1pPr algn="l">
              <a:defRPr b="0" sz="2400"/>
            </a:lvl1pPr>
          </a:lstStyle>
          <a:p>
            <a:r>
              <a:rPr lang="en-US"/>
              <a:t>Click to edit Master title style</a:t>
            </a:r>
            <a:endParaRPr dirty="0" lang="en-US"/>
          </a:p>
        </p:txBody>
      </p:sp>
      <p:sp>
        <p:nvSpPr>
          <p:cNvPr id="3" name="Content Placeholder 2"/>
          <p:cNvSpPr>
            <a:spLocks noGrp="1"/>
          </p:cNvSpPr>
          <p:nvPr>
            <p:ph idx="1"/>
          </p:nvPr>
        </p:nvSpPr>
        <p:spPr>
          <a:xfrm>
            <a:off x="4648201" y="609601"/>
            <a:ext cx="6169026" cy="5181600"/>
          </a:xfrm>
        </p:spPr>
        <p:txBody>
          <a:bodyPr anchor="ctr" num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Text Placeholder 3"/>
          <p:cNvSpPr>
            <a:spLocks noGrp="1"/>
          </p:cNvSpPr>
          <p:nvPr>
            <p:ph idx="2" sz="half" type="body"/>
          </p:nvPr>
        </p:nvSpPr>
        <p:spPr>
          <a:xfrm>
            <a:off x="685800" y="3445933"/>
            <a:ext cx="3680885" cy="1828800"/>
          </a:xfrm>
        </p:spPr>
        <p:txBody>
          <a:bodyPr anchor="t" numCol="1">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177307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pic>
        <p:nvPicPr>
          <p:cNvPr descr="Celestia-R1---OverlayContentHD.png"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numCol="1">
            <a:normAutofit/>
          </a:bodyPr>
          <a:lstStyle>
            <a:lvl1pPr algn="l">
              <a:defRPr b="0" sz="2800"/>
            </a:lvl1pPr>
          </a:lstStyle>
          <a:p>
            <a:r>
              <a:rPr lang="en-US"/>
              <a:t>Click to edit Master title style</a:t>
            </a:r>
            <a:endParaRPr dirty="0" lang="en-US"/>
          </a:p>
        </p:txBody>
      </p:sp>
      <p:sp>
        <p:nvSpPr>
          <p:cNvPr id="14" name="Picture Placeholder 2"/>
          <p:cNvSpPr>
            <a:spLocks noChangeAspect="1" noGrp="1"/>
          </p:cNvSpPr>
          <p:nvPr>
            <p:ph idx="1" type="pic"/>
          </p:nvPr>
        </p:nvSpPr>
        <p:spPr>
          <a:xfrm>
            <a:off x="7536253" y="914400"/>
            <a:ext cx="3280974" cy="4572000"/>
          </a:xfrm>
          <a:prstGeom prst="roundRect">
            <a:avLst>
              <a:gd fmla="val 4280" name="adj"/>
            </a:avLst>
          </a:prstGeom>
          <a:ln cap="sq" cmpd="dbl" w="50800">
            <a:gradFill flip="none" rotWithShape="1">
              <a:gsLst>
                <a:gs pos="0">
                  <a:srgbClr val="FFFFFF"/>
                </a:gs>
                <a:gs pos="100000">
                  <a:schemeClr val="tx1">
                    <a:alpha val="0"/>
                  </a:schemeClr>
                </a:gs>
              </a:gsLst>
              <a:path path="circle">
                <a:fillToRect b="50000" l="50000" r="50000" t="50000"/>
              </a:path>
              <a:tileRect/>
            </a:gradFill>
            <a:miter lim="800000"/>
          </a:ln>
          <a:effectLst>
            <a:outerShdw algn="tl" blurRad="254000" rotWithShape="0">
              <a:srgbClr val="000000">
                <a:alpha val="43000"/>
              </a:srgbClr>
            </a:outerShdw>
          </a:effectLst>
        </p:spPr>
        <p:txBody>
          <a:bodyPr anchor="t" numCol="1">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4" name="Text Placeholder 3"/>
          <p:cNvSpPr>
            <a:spLocks noGrp="1"/>
          </p:cNvSpPr>
          <p:nvPr>
            <p:ph idx="2" sz="half" type="body"/>
          </p:nvPr>
        </p:nvSpPr>
        <p:spPr>
          <a:xfrm>
            <a:off x="685800" y="2971800"/>
            <a:ext cx="6164653" cy="1828800"/>
          </a:xfrm>
        </p:spPr>
        <p:txBody>
          <a:bodyPr anchor="t" numCol="1">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5" name="Date Placeholder 4"/>
          <p:cNvSpPr>
            <a:spLocks noGrp="1"/>
          </p:cNvSpPr>
          <p:nvPr>
            <p:ph idx="10" sz="half" type="dt"/>
          </p:nvPr>
        </p:nvSpPr>
        <p:spPr/>
        <p:txBody>
          <a:bodyPr numCol="1"/>
          <a:lstStyle/>
          <a:p>
            <a:fld id="{B61BEF0D-F0BB-DE4B-95CE-6DB70DBA9567}" type="datetimeFigureOut">
              <a:rPr dirty="0" lang="en-US"/>
              <a:pPr/>
              <a:t>4/8/2025</a:t>
            </a:fld>
            <a:endParaRPr dirty="0" lang="en-US"/>
          </a:p>
        </p:txBody>
      </p:sp>
      <p:sp>
        <p:nvSpPr>
          <p:cNvPr id="6" name="Footer Placeholder 5"/>
          <p:cNvSpPr>
            <a:spLocks noGrp="1"/>
          </p:cNvSpPr>
          <p:nvPr>
            <p:ph idx="11" sz="quarter" type="ftr"/>
          </p:nvPr>
        </p:nvSpPr>
        <p:spPr/>
        <p:txBody>
          <a:bodyPr numCol="1"/>
          <a:lstStyle/>
          <a:p>
            <a:endParaRPr dirty="0" lang="en-US"/>
          </a:p>
        </p:txBody>
      </p:sp>
      <p:sp>
        <p:nvSpPr>
          <p:cNvPr id="7" name="Slide Number Placeholder 6"/>
          <p:cNvSpPr>
            <a:spLocks noGrp="1"/>
          </p:cNvSpPr>
          <p:nvPr>
            <p:ph idx="12" sz="quarter" type="sldNum"/>
          </p:nvPr>
        </p:nvSpPr>
        <p:spPr/>
        <p:txBody>
          <a:bodyPr numCol="1"/>
          <a:lstStyle/>
          <a:p>
            <a:fld id="{D57F1E4F-1CFF-5643-939E-217C01CDF565}" type="slidenum">
              <a:rPr dirty="0" lang="en-US"/>
              <a:pPr/>
              <a:t>‹#›</a:t>
            </a:fld>
            <a:endParaRPr dirty="0" lang="en-US"/>
          </a:p>
        </p:txBody>
      </p:sp>
    </p:spTree>
    <p:extLst>
      <p:ext uri="{BB962C8B-B14F-4D97-AF65-F5344CB8AC3E}">
        <p14:creationId xmlns:p14="http://schemas.microsoft.com/office/powerpoint/2010/main" val="3262999797"/>
      </p:ext>
    </p:extLst>
  </p:cSld>
  <p:clrMapOvr>
    <a:masterClrMapping/>
  </p:clrMapOvr>
</p:sldLayout>
</file>

<file path=ppt/slideMasters/_rels/slideMaster1.xml.rels><?xml version="1.0" encoding="UTF-8" standalone="yes"?><Relationships xmlns="http://schemas.openxmlformats.org/package/2006/relationships"><Relationship Id="rId18" Target="../slideLayouts/slideLayout17.xml" Type="http://schemas.openxmlformats.org/officeDocument/2006/relationships/slideLayout"/><Relationship Id="rId17" Target="../slideLayouts/slideLayout16.xml" Type="http://schemas.openxmlformats.org/officeDocument/2006/relationships/slideLayout"/><Relationship Id="rId16" Target="../slideLayouts/slideLayout15.xml" Type="http://schemas.openxmlformats.org/officeDocument/2006/relationships/slideLayout"/><Relationship Id="rId15" Target="../slideLayouts/slideLayout14.xml" Type="http://schemas.openxmlformats.org/officeDocument/2006/relationships/slideLayout"/><Relationship Id="rId14" Target="../slideLayouts/slideLayout13.xml" Type="http://schemas.openxmlformats.org/officeDocument/2006/relationships/slideLayout"/><Relationship Id="rId13" Target="../slideLayouts/slideLayout12.xml" Type="http://schemas.openxmlformats.org/officeDocument/2006/relationships/slideLayout"/><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anchor="ctr" bIns="45720" lIns="91440" numCol="1"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85801" y="2142067"/>
            <a:ext cx="10131425" cy="3649133"/>
          </a:xfrm>
          <a:prstGeom prst="rect">
            <a:avLst/>
          </a:prstGeom>
        </p:spPr>
        <p:txBody>
          <a:bodyPr anchor="ctr" bIns="45720" lIns="91440" numCol="1"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8589660" y="5870575"/>
            <a:ext cx="1600200" cy="377825"/>
          </a:xfrm>
          <a:prstGeom prst="rect">
            <a:avLst/>
          </a:prstGeom>
        </p:spPr>
        <p:txBody>
          <a:bodyPr anchor="ctr" bIns="45720" lIns="91440" numCol="1" rIns="91440" rtlCol="0" tIns="45720" vert="horz"/>
          <a:lstStyle>
            <a:lvl1pPr algn="r">
              <a:defRPr b="0" i="0" sz="1000">
                <a:solidFill>
                  <a:schemeClr val="tx1"/>
                </a:solidFill>
                <a:effectLst/>
                <a:latin typeface="+mn-lt"/>
              </a:defRPr>
            </a:lvl1pPr>
          </a:lstStyle>
          <a:p>
            <a:fld id="{B61BEF0D-F0BB-DE4B-95CE-6DB70DBA9567}" type="datetimeFigureOut">
              <a:rPr dirty="0" lang="en-US"/>
              <a:pPr/>
              <a:t>4/8/2025</a:t>
            </a:fld>
            <a:endParaRPr dirty="0" lang="en-US"/>
          </a:p>
        </p:txBody>
      </p:sp>
      <p:sp>
        <p:nvSpPr>
          <p:cNvPr id="5" name="Footer Placeholder 4"/>
          <p:cNvSpPr>
            <a:spLocks noGrp="1"/>
          </p:cNvSpPr>
          <p:nvPr>
            <p:ph idx="3" sz="quarter" type="ftr"/>
          </p:nvPr>
        </p:nvSpPr>
        <p:spPr>
          <a:xfrm>
            <a:off x="685800" y="5870575"/>
            <a:ext cx="7827659" cy="377825"/>
          </a:xfrm>
          <a:prstGeom prst="rect">
            <a:avLst/>
          </a:prstGeom>
        </p:spPr>
        <p:txBody>
          <a:bodyPr anchor="ctr" bIns="45720" lIns="91440" numCol="1" rIns="91440" rtlCol="0" tIns="45720" vert="horz"/>
          <a:lstStyle>
            <a:lvl1pPr algn="l">
              <a:defRPr b="0" i="0" sz="1000">
                <a:solidFill>
                  <a:schemeClr val="tx1"/>
                </a:solidFill>
                <a:effectLst/>
                <a:latin typeface="+mn-lt"/>
              </a:defRPr>
            </a:lvl1pPr>
          </a:lstStyle>
          <a:p>
            <a:endParaRPr dirty="0" lang="en-US"/>
          </a:p>
        </p:txBody>
      </p:sp>
      <p:sp>
        <p:nvSpPr>
          <p:cNvPr id="6" name="Slide Number Placeholder 5"/>
          <p:cNvSpPr>
            <a:spLocks noGrp="1"/>
          </p:cNvSpPr>
          <p:nvPr>
            <p:ph idx="4" sz="quarter" type="sldNum"/>
          </p:nvPr>
        </p:nvSpPr>
        <p:spPr>
          <a:xfrm>
            <a:off x="10266060" y="5870575"/>
            <a:ext cx="551167" cy="377825"/>
          </a:xfrm>
          <a:prstGeom prst="rect">
            <a:avLst/>
          </a:prstGeom>
        </p:spPr>
        <p:txBody>
          <a:bodyPr anchor="ctr" bIns="45720" lIns="91440" numCol="1" rIns="91440" rtlCol="0" tIns="45720" vert="horz"/>
          <a:lstStyle>
            <a:lvl1pPr algn="r">
              <a:defRPr b="0" i="0" sz="1000">
                <a:solidFill>
                  <a:schemeClr val="tx1"/>
                </a:solidFill>
                <a:effectLst/>
                <a:latin typeface="+mn-lt"/>
              </a:defRPr>
            </a:lvl1pPr>
          </a:lstStyle>
          <a:p>
            <a:fld id="{D57F1E4F-1CFF-5643-939E-217C01CDF565}" type="slidenum">
              <a:rPr dirty="0" lang="en-US"/>
              <a:pPr/>
              <a:t>‹#›</a:t>
            </a:fld>
            <a:endParaRPr dirty="0" lang="en-US"/>
          </a:p>
        </p:txBody>
      </p:sp>
    </p:spTree>
    <p:extLst>
      <p:ext uri="{BB962C8B-B14F-4D97-AF65-F5344CB8AC3E}">
        <p14:creationId xmlns:p14="http://schemas.microsoft.com/office/powerpoint/2010/main" val="2803273962"/>
      </p:ext>
    </p:extLst>
  </p:cSld>
  <p:clrMap accent1="accent1" accent2="accent2" accent3="accent3" accent4="accent4" accent5="accent5" accent6="accent6" bg1="dk1" bg2="dk2" folHlink="folHlink" hlink="hlink" tx1="lt1" tx2="lt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xStyles>
    <p:titleStyle>
      <a:lvl1pPr algn="l" defTabSz="457200" eaLnBrk="1" hangingPunct="1" latinLnBrk="0" rtl="0">
        <a:spcBef>
          <a:spcPct val="0"/>
        </a:spcBef>
        <a:buNone/>
        <a:defRPr cap="all" kern="1200" sz="3600">
          <a:ln cmpd="sng" w="3175">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kern="1200" sz="18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kern="1200" sz="16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kern="1200" sz="14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media/image4.pn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noGrp="1"/>
          </p:cNvSpPr>
          <p:nvPr>
            <p:ph type="ctrTitle"/>
          </p:nvPr>
        </p:nvSpPr>
        <p:spPr>
          <a:xfrm>
            <a:off x="0" y="1032387"/>
            <a:ext cx="12192000" cy="5825613"/>
          </a:xfrm>
        </p:spPr>
        <p:txBody>
          <a:bodyPr numCol="1">
            <a:normAutofit fontScale="90000"/>
          </a:bodyPr>
          <a:lstStyle/>
          <a:p>
            <a:pPr algn="ct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r>
              <a:rPr altLang="es-ES" b="1" dirty="0" lang="es-ES" sz="3500">
                <a:latin charset="0" pitchFamily="18" typeface="Times New Roman"/>
                <a:cs charset="0" pitchFamily="18" typeface="Times New Roman"/>
              </a:rPr>
              <a:t>Army Institute of Management &amp; Technology, Greater Noida</a:t>
            </a: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r>
              <a:rPr altLang="es-ES" b="1" dirty="0" lang="es-ES" sz="3500">
                <a:latin charset="0" pitchFamily="18" typeface="Times New Roman"/>
                <a:cs charset="0" pitchFamily="18" typeface="Times New Roman"/>
              </a:rPr>
              <a:t>Minor Project</a:t>
            </a: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r>
              <a:rPr altLang="es-ES" b="1" dirty="0" lang="es-ES" sz="3500">
                <a:solidFill>
                  <a:srgbClr val="FFFFFF"/>
                </a:solidFill>
                <a:latin charset="0" pitchFamily="18" typeface="Times New Roman"/>
                <a:cs charset="0" pitchFamily="18" typeface="Times New Roman"/>
              </a:rPr>
              <a:t>“</a:t>
            </a:r>
            <a:r>
              <a:rPr altLang="en-IN" b="1" dirty="0" lang="en-IN" sz="3100">
                <a:solidFill>
                  <a:srgbClr val="FFFFFF"/>
                </a:solidFill>
                <a:effectLst/>
                <a:latin charset="0" panose="02020603050405020304" pitchFamily="18" typeface="Times New Roman"/>
                <a:ea charset="0" panose="02020603050405020304" pitchFamily="18" typeface="Times New Roman"/>
              </a:rPr>
              <a:t>Leveraging</a:t>
            </a:r>
            <a:r>
              <a:rPr altLang="en-IN" b="1" dirty="0" lang="en-IN" sz="3100">
                <a:solidFill>
                  <a:srgbClr val="FFFFFF"/>
                </a:solidFill>
                <a:effectLst/>
                <a:latin charset="0" panose="02020603050405020304" pitchFamily="18" typeface="Times New Roman"/>
                <a:ea charset="0" panose="02020603050405020304" pitchFamily="18" typeface="Times New Roman"/>
              </a:rPr>
              <a:t> AI for Marketing: A study on E-commerce platforms </a:t>
            </a:r>
            <a:r>
              <a:rPr altLang="es-ES" b="1" dirty="0" lang="es-ES" sz="3500">
                <a:solidFill>
                  <a:srgbClr val="FFFFFF"/>
                </a:solidFill>
                <a:latin charset="0" pitchFamily="18" typeface="Times New Roman"/>
                <a:cs charset="0" pitchFamily="18" typeface="Times New Roman"/>
              </a:rPr>
              <a:t>”</a:t>
            </a:r>
            <a:br>
              <a:rPr altLang="es-ES" b="1" dirty="0" lang="es-ES" sz="3500">
                <a:latin charset="0" pitchFamily="18" typeface="Times New Roman"/>
                <a:cs charset="0" pitchFamily="18" typeface="Times New Roman"/>
              </a:rPr>
            </a:br>
            <a:r>
              <a:rPr altLang="es-ES" b="1" dirty="0" lang="es-ES" sz="2400">
                <a:latin charset="0" pitchFamily="18" typeface="Times New Roman"/>
                <a:cs charset="0" pitchFamily="18" typeface="Times New Roman"/>
              </a:rPr>
              <a:t> </a:t>
            </a:r>
            <a:r>
              <a:rPr altLang="es-ES" b="1" dirty="0" lang="es-ES" sz="2400">
                <a:latin charset="0" pitchFamily="18" typeface="Times New Roman"/>
                <a:cs charset="0" pitchFamily="18" typeface="Times New Roman"/>
              </a:rPr>
              <a:t>NamE: Versha Pandey</a:t>
            </a:r>
            <a:r>
              <a:rPr b="1" sz="3100">
                <a:latin typeface="Times New Roman"/>
              </a:rPr>
              <a:t>                                  </a:t>
            </a:r>
            <a:r>
              <a:rPr b="1" sz="2400">
                <a:latin typeface="Times New Roman"/>
              </a:rPr>
              <a:t>Mentor: </a:t>
            </a:r>
            <a:r>
              <a:rPr altLang="en-IN" b="1" dirty="0" lang="en-IN" sz="2400">
                <a:effectLst/>
                <a:latin charset="0" panose="02020603050405020304" pitchFamily="18" typeface="Times New Roman"/>
                <a:ea charset="0" panose="02020603050405020304" pitchFamily="18" typeface="Times New Roman"/>
              </a:rPr>
              <a:t>Dr. ShyamAli SATPATHY</a:t>
            </a:r>
            <a:br>
              <a:rPr altLang="es-ES" b="1" dirty="0" lang="es-ES" sz="3500">
                <a:latin charset="0" pitchFamily="18" typeface="Times New Roman"/>
                <a:cs charset="0" pitchFamily="18" typeface="Times New Roman"/>
              </a:rPr>
            </a:br>
            <a:br>
              <a:rPr altLang="es-ES" b="1" dirty="0" lang="es-ES" sz="3500">
                <a:latin charset="0" pitchFamily="18" typeface="Times New Roman"/>
                <a:cs charset="0" pitchFamily="18" typeface="Times New Roman"/>
              </a:rPr>
            </a:br>
            <a:r>
              <a:rPr altLang="es-ES" b="1" dirty="0" lang="es-ES" sz="3500">
                <a:latin charset="0" pitchFamily="18" typeface="Times New Roman"/>
                <a:cs charset="0" pitchFamily="18" typeface="Times New Roman"/>
              </a:rPr>
              <a:t>							          </a:t>
            </a:r>
            <a:r>
              <a:rPr altLang="es-ES" b="1" dirty="0" lang="es-ES" sz="2400">
                <a:latin charset="0" pitchFamily="18" typeface="Times New Roman"/>
                <a:cs charset="0" pitchFamily="18" typeface="Times New Roman"/>
              </a:rPr>
              <a:t>Batch : MBA Analytics 02</a:t>
            </a:r>
            <a:br>
              <a:rPr altLang="es-ES" b="1" dirty="0" lang="es-ES" sz="3100">
                <a:latin charset="0" pitchFamily="18" typeface="Times New Roman"/>
                <a:cs charset="0" pitchFamily="18" typeface="Times New Roman"/>
              </a:rPr>
            </a:br>
            <a:r>
              <a:rPr altLang="es-ES" b="1" dirty="0" lang="es-ES" sz="2400">
                <a:latin charset="0" pitchFamily="18" typeface="Times New Roman"/>
                <a:cs charset="0" pitchFamily="18" typeface="Times New Roman"/>
              </a:rPr>
              <a:t>						 	                            Date: 8th april 2025 </a:t>
            </a:r>
          </a:p>
        </p:txBody>
      </p:sp>
      <p:pic>
        <p:nvPicPr>
          <p:cNvPr id="5" name="Picture 4"/>
          <p:cNvPicPr/>
          <p:nvPr/>
        </p:nvPicPr>
        <p:blipFill>
          <a:blip cstate="print" r:embed="rId2"/>
          <a:srcRect/>
          <a:stretch>
            <a:fillRect/>
          </a:stretch>
        </p:blipFill>
        <p:spPr>
          <a:xfrm>
            <a:off x="4755608" y="195687"/>
            <a:ext cx="2096824" cy="174873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D426-F3FD-4D6D-A331-731A645B8A47}"/>
              </a:ext>
            </a:extLst>
          </p:cNvPr>
          <p:cNvSpPr>
            <a:spLocks noGrp="1"/>
          </p:cNvSpPr>
          <p:nvPr>
            <p:ph type="title"/>
          </p:nvPr>
        </p:nvSpPr>
        <p:spPr>
          <a:xfrm>
            <a:off x="838200" y="781101"/>
            <a:ext cx="10515600" cy="1325563"/>
          </a:xfrm>
        </p:spPr>
        <p:txBody>
          <a:bodyPr numCol="1">
            <a:normAutofit fontScale="90000"/>
          </a:bodyPr>
          <a:lstStyle/>
          <a:p>
            <a:pPr algn="ctr"/>
            <a:r>
              <a:rPr dirty="0" lang="en-US" sz="4800"/>
              <a:t>Research Methodology</a:t>
            </a:r>
            <a:br>
              <a:rPr dirty="0" lang="en-US"/>
            </a:br>
            <a:endParaRPr dirty="0" lang="en-US"/>
          </a:p>
        </p:txBody>
      </p:sp>
      <p:sp>
        <p:nvSpPr>
          <p:cNvPr id="3" name="Content Placeholder 2">
            <a:extLst>
              <a:ext uri="{FF2B5EF4-FFF2-40B4-BE49-F238E27FC236}">
                <a16:creationId xmlns:a16="http://schemas.microsoft.com/office/drawing/2014/main" id="{7B14535C-81E8-4267-8FBD-537913D4E607}"/>
              </a:ext>
            </a:extLst>
          </p:cNvPr>
          <p:cNvSpPr>
            <a:spLocks noGrp="1"/>
          </p:cNvSpPr>
          <p:nvPr>
            <p:ph idx="1"/>
          </p:nvPr>
        </p:nvSpPr>
        <p:spPr>
          <a:xfrm>
            <a:off x="843517" y="2106574"/>
            <a:ext cx="10579034" cy="3941380"/>
          </a:xfrm>
        </p:spPr>
        <p:txBody>
          <a:bodyPr numCol="1"/>
          <a:lstStyle/>
          <a:p>
            <a:pPr indent="0" marL="0">
              <a:buNone/>
            </a:pPr>
            <a:endParaRPr dirty="0" lang="en-US"/>
          </a:p>
          <a:p>
            <a:r>
              <a:rPr sz="3200"/>
              <a:t>Research Method used to analyze the data is ANOVA on sales report of various years.</a:t>
            </a:r>
          </a:p>
          <a:p>
            <a:r>
              <a:rPr dirty="0" lang="en-US" sz="3200"/>
              <a:t>Data Collections Methods Used </a:t>
            </a:r>
          </a:p>
          <a:p>
            <a:pPr indent="0" marL="0">
              <a:buNone/>
            </a:pPr>
            <a:r>
              <a:rPr dirty="0" lang="en-US" sz="3000"/>
              <a:t>   Secondary data of Amazon Sales from 2020-2024.</a:t>
            </a:r>
          </a:p>
          <a:p>
            <a:r>
              <a:rPr dirty="0" lang="en-US" sz="3200"/>
              <a:t>Data Analysis Tools Used in the Study</a:t>
            </a:r>
          </a:p>
          <a:p>
            <a:pPr indent="0" marL="0">
              <a:buNone/>
            </a:pPr>
            <a:r>
              <a:rPr dirty="0" lang="en-US" sz="3200"/>
              <a:t>   ANOVA for comparing the stats of each year.</a:t>
            </a:r>
          </a:p>
        </p:txBody>
      </p:sp>
    </p:spTree>
    <p:extLst>
      <p:ext uri="{BB962C8B-B14F-4D97-AF65-F5344CB8AC3E}">
        <p14:creationId xmlns:p14="http://schemas.microsoft.com/office/powerpoint/2010/main" val="304805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endParaRPr altLang="en-IN" dirty="0" lang="en-IN"/>
          </a:p>
        </p:txBody>
      </p:sp>
      <p:sp>
        <p:nvSpPr>
          <p:cNvPr id="3" name="Content Placeholder 2"/>
          <p:cNvSpPr>
            <a:spLocks noGrp="1"/>
          </p:cNvSpPr>
          <p:nvPr>
            <p:ph idx="1"/>
          </p:nvPr>
        </p:nvSpPr>
        <p:spPr>
          <a:xfrm>
            <a:off x="770436" y="1041740"/>
            <a:ext cx="10515410" cy="4351239"/>
          </a:xfrm>
        </p:spPr>
        <p:txBody>
          <a:bodyPr numCol="1">
            <a:normAutofit/>
          </a:bodyPr>
          <a:lstStyle/>
          <a:p>
            <a:pPr algn="ctr" indent="0" marL="0">
              <a:buNone/>
            </a:pPr>
            <a:r>
              <a:rPr altLang="en-IN" dirty="0" lang="en-IN" sz="6000"/>
              <a:t>THANK YOU</a:t>
            </a:r>
          </a:p>
        </p:txBody>
      </p:sp>
    </p:spTree>
    <p:extLst>
      <p:ext uri="{BB962C8B-B14F-4D97-AF65-F5344CB8AC3E}">
        <p14:creationId xmlns:p14="http://schemas.microsoft.com/office/powerpoint/2010/main" val="36306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374-4F27-472C-90CE-24624CBD1B63}"/>
              </a:ext>
            </a:extLst>
          </p:cNvPr>
          <p:cNvSpPr>
            <a:spLocks noGrp="1"/>
          </p:cNvSpPr>
          <p:nvPr>
            <p:ph type="ctrTitle"/>
          </p:nvPr>
        </p:nvSpPr>
        <p:spPr>
          <a:xfrm>
            <a:off x="1524000" y="0"/>
            <a:ext cx="9144000" cy="1376039"/>
          </a:xfrm>
        </p:spPr>
        <p:txBody>
          <a:bodyPr numCol="1"/>
          <a:lstStyle/>
          <a:p>
            <a:r>
              <a:rPr dirty="0" lang="en-US"/>
              <a:t>Introduction</a:t>
            </a:r>
          </a:p>
        </p:txBody>
      </p:sp>
      <p:sp>
        <p:nvSpPr>
          <p:cNvPr id="4" name="Rectangle 1">
            <a:extLst>
              <a:ext uri="{FF2B5EF4-FFF2-40B4-BE49-F238E27FC236}">
                <a16:creationId xmlns:a16="http://schemas.microsoft.com/office/drawing/2014/main" id="{05AF57E0-3F7E-2DF4-7FB4-F1272F694ED8}"/>
              </a:ext>
            </a:extLst>
          </p:cNvPr>
          <p:cNvSpPr>
            <a:spLocks noChangeArrowheads="1" noGrp="1"/>
          </p:cNvSpPr>
          <p:nvPr>
            <p:ph idx="1" type="subTitle"/>
          </p:nvPr>
        </p:nvSpPr>
        <p:spPr>
          <a:xfrm>
            <a:off x="40171" y="1611145"/>
            <a:ext cx="11972426" cy="504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square">
            <a:prstTxWarp prst="textNoShape">
              <a:avLst/>
            </a:prstTxWarp>
            <a:spAutoFit/>
          </a:bodyPr>
          <a:lstStyle/>
          <a:p>
            <a:pPr algn="l" defTabSz="914400" eaLnBrk="0" fontAlgn="base" hangingPunct="0" indent="0" latinLnBrk="0" lvl="0" marL="0" marR="0" rtl="0">
              <a:lnSpc>
                <a:spcPct val="100000"/>
              </a:lnSpc>
              <a:spcBef>
                <a:spcPct val="0"/>
              </a:spcBef>
              <a:spcAft>
                <a:spcPct val="0"/>
              </a:spcAft>
              <a:buClrTx/>
              <a:buSzTx/>
              <a:buFontTx/>
              <a:buChar char="•"/>
              <a:tabLst/>
            </a:pPr>
            <a:r>
              <a:rPr b="0" cap="none" i="0" strike="noStrike" sz="2400" u="none">
                <a:solidFill>
                  <a:schemeClr val="tx1"/>
                </a:solidFill>
                <a:latin typeface="Times New Roman"/>
              </a:rPr>
              <a:t>The rapid growth of artificial intelligence (AI) has significantly transformed the e-commerce industry, with AI-powered chatbots now managing 70% of online customer interactions. Following the advent of generative AI, the sector’s value has surged to $5.92 trillion, prompting retailers to enhance chatbot functionalities and overall digital strategies. </a:t>
            </a:r>
          </a:p>
          <a:p>
            <a:pPr algn="l" indent="0" lvl="0" marL="0" marR="0">
              <a:lnSpc>
                <a:spcPct val="100000"/>
              </a:lnSpc>
              <a:spcBef>
                <a:spcPct val="0"/>
              </a:spcBef>
              <a:spcAft>
                <a:spcPct val="0"/>
              </a:spcAft>
              <a:buChar char="•"/>
            </a:pPr>
            <a:r>
              <a:rPr b="0" cap="none" i="0" strike="noStrike" sz="2400" u="none">
                <a:solidFill>
                  <a:schemeClr val="tx1"/>
                </a:solidFill>
                <a:latin typeface="Times New Roman"/>
              </a:rPr>
              <a:t>Businesses are moving away from traditional marketing and embracing AI tools for personalized experiences, automated processes, and data-driven decision-making. Technologies like machine learning, predictive analytics, and natural language processing enable deeper customer insights, personalized ads, and smarter pricing. </a:t>
            </a:r>
          </a:p>
          <a:p>
            <a:pPr algn="l" indent="0" lvl="0" marL="0" marR="0">
              <a:lnSpc>
                <a:spcPct val="100000"/>
              </a:lnSpc>
              <a:spcBef>
                <a:spcPct val="0"/>
              </a:spcBef>
              <a:spcAft>
                <a:spcPct val="0"/>
              </a:spcAft>
              <a:buChar char="•"/>
            </a:pPr>
            <a:r>
              <a:rPr b="0" cap="none" i="0" strike="noStrike" sz="2400" u="none">
                <a:solidFill>
                  <a:schemeClr val="tx1"/>
                </a:solidFill>
                <a:latin typeface="Times New Roman"/>
              </a:rPr>
              <a:t>AI also boosts engagement through content creation, ad automation, and recommendation engines. Despite these benefits, challenges remain—such as data privacy concerns, algorithmic bias, and implementation hurdles for smaller firms due to limited resources. </a:t>
            </a:r>
          </a:p>
          <a:p>
            <a:pPr algn="l" indent="0" lvl="0" marL="0" marR="0">
              <a:lnSpc>
                <a:spcPct val="100000"/>
              </a:lnSpc>
              <a:spcBef>
                <a:spcPct val="0"/>
              </a:spcBef>
              <a:spcAft>
                <a:spcPct val="0"/>
              </a:spcAft>
              <a:buChar char="•"/>
            </a:pPr>
            <a:r>
              <a:rPr b="0" baseline="0" cap="none" dirty="0" i="0" kumimoji="0" lang="en-US" normalizeH="0" strike="noStrike" sz="2400" u="none">
                <a:ln>
                  <a:noFill/>
                </a:ln>
                <a:solidFill>
                  <a:schemeClr val="tx1"/>
                </a:solidFill>
                <a:effectLst/>
                <a:latin typeface="Times New Roman"/>
              </a:rPr>
              <a:t>This study examines how AI is shaping e-commerce marketing, its advantages, challenges, and offers recommendations for businesses aiming to thrive in a competitive digital landscape.</a:t>
            </a:r>
          </a:p>
          <a:p>
            <a:pPr defTabSz="914400" eaLnBrk="0" fontAlgn="base" hangingPunct="0" indent="0" latinLnBrk="0" lvl="0" marL="0" marR="0" rtl="0">
              <a:lnSpc>
                <a:spcPct val="100000"/>
              </a:lnSpc>
              <a:spcBef>
                <a:spcPct val="0"/>
              </a:spcBef>
              <a:spcAft>
                <a:spcPct val="0"/>
              </a:spcAft>
              <a:buClrTx/>
              <a:buSzTx/>
              <a:buFontTx/>
              <a:buNone/>
              <a:tabLst/>
            </a:pPr>
            <a:endParaRPr b="0" baseline="0" cap="none" dirty="0" i="0" kumimoji="0" lang="en-US" normalizeH="0" strike="noStrike" sz="1800" u="none">
              <a:ln>
                <a:noFill/>
              </a:ln>
              <a:solidFill>
                <a:schemeClr val="tx1"/>
              </a:solidFill>
              <a:effectLst/>
              <a:latin charset="0" panose="020B0604020202020204" pitchFamily="34" typeface="Arial"/>
            </a:endParaRPr>
          </a:p>
        </p:txBody>
      </p:sp>
    </p:spTree>
    <p:extLst>
      <p:ext uri="{BB962C8B-B14F-4D97-AF65-F5344CB8AC3E}">
        <p14:creationId xmlns:p14="http://schemas.microsoft.com/office/powerpoint/2010/main" val="102241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3DC-AEEA-4937-B21B-5DBAB2678BFC}"/>
              </a:ext>
            </a:extLst>
          </p:cNvPr>
          <p:cNvSpPr>
            <a:spLocks noGrp="1"/>
          </p:cNvSpPr>
          <p:nvPr>
            <p:ph type="title"/>
          </p:nvPr>
        </p:nvSpPr>
        <p:spPr>
          <a:xfrm>
            <a:off x="838200" y="-206477"/>
            <a:ext cx="10515600" cy="1897165"/>
          </a:xfrm>
        </p:spPr>
        <p:txBody>
          <a:bodyPr numCol="1">
            <a:normAutofit/>
          </a:bodyPr>
          <a:lstStyle/>
          <a:p>
            <a:pPr algn="ctr"/>
            <a:r>
              <a:rPr dirty="0" lang="en-US"/>
              <a:t>Literature Review</a:t>
            </a:r>
            <a:br>
              <a:rPr dirty="0" lang="en-US"/>
            </a:br>
            <a:endParaRPr dirty="0" lang="en-US"/>
          </a:p>
        </p:txBody>
      </p:sp>
      <p:sp>
        <p:nvSpPr>
          <p:cNvPr id="3" name="Content Placeholder 2">
            <a:extLst>
              <a:ext uri="{FF2B5EF4-FFF2-40B4-BE49-F238E27FC236}">
                <a16:creationId xmlns:a16="http://schemas.microsoft.com/office/drawing/2014/main" id="{A19F7E04-5166-4BF5-A8AA-83BE4E2886DB}"/>
              </a:ext>
            </a:extLst>
          </p:cNvPr>
          <p:cNvSpPr>
            <a:spLocks noGrp="1"/>
          </p:cNvSpPr>
          <p:nvPr>
            <p:ph idx="1"/>
          </p:nvPr>
        </p:nvSpPr>
        <p:spPr>
          <a:xfrm>
            <a:off x="768927" y="1146753"/>
            <a:ext cx="10515600" cy="4351338"/>
          </a:xfrm>
        </p:spPr>
        <p:txBody>
          <a:bodyPr numCol="1"/>
          <a:lstStyle/>
          <a:p>
            <a:pPr indent="0" marL="0">
              <a:buNone/>
            </a:pPr>
            <a:endParaRPr dirty="0" lang="en-US"/>
          </a:p>
        </p:txBody>
      </p:sp>
      <p:graphicFrame>
        <p:nvGraphicFramePr>
          <p:cNvPr id="4" name="Table 3"/>
          <p:cNvGraphicFramePr>
            <a:graphicFrameLocks noGrp="1"/>
          </p:cNvGraphicFramePr>
          <p:nvPr>
            <p:extLst>
              <p:ext uri="{D42A27DB-BD31-4B8C-83A1-F6EECF244321}">
                <p14:modId xmlns:p14="http://schemas.microsoft.com/office/powerpoint/2010/main" val="967718698"/>
              </p:ext>
            </p:extLst>
          </p:nvPr>
        </p:nvGraphicFramePr>
        <p:xfrm>
          <a:off x="1" y="855406"/>
          <a:ext cx="12192000" cy="6002593"/>
        </p:xfrm>
        <a:graphic>
          <a:graphicData uri="http://schemas.openxmlformats.org/drawingml/2006/table">
            <a:tbl>
              <a:tblPr>
                <a:tableStyleId>{7DF18680-E054-41AD-8BC1-D1AEF772440D}</a:tableStyleId>
              </a:tblPr>
              <a:tblGrid>
                <a:gridCol w="1596955">
                  <a:extLst>
                    <a:ext uri="{9D8B030D-6E8A-4147-A177-3AD203B41FA5}">
                      <a16:colId xmlns:a16="http://schemas.microsoft.com/office/drawing/2014/main" val="20000"/>
                    </a:ext>
                  </a:extLst>
                </a:gridCol>
                <a:gridCol w="2774982">
                  <a:extLst>
                    <a:ext uri="{9D8B030D-6E8A-4147-A177-3AD203B41FA5}">
                      <a16:colId xmlns:a16="http://schemas.microsoft.com/office/drawing/2014/main" val="20001"/>
                    </a:ext>
                  </a:extLst>
                </a:gridCol>
                <a:gridCol w="4151560">
                  <a:extLst>
                    <a:ext uri="{9D8B030D-6E8A-4147-A177-3AD203B41FA5}">
                      <a16:colId xmlns:a16="http://schemas.microsoft.com/office/drawing/2014/main" val="20002"/>
                    </a:ext>
                  </a:extLst>
                </a:gridCol>
                <a:gridCol w="3668503">
                  <a:extLst>
                    <a:ext uri="{9D8B030D-6E8A-4147-A177-3AD203B41FA5}">
                      <a16:colId xmlns:a16="http://schemas.microsoft.com/office/drawing/2014/main" val="20003"/>
                    </a:ext>
                  </a:extLst>
                </a:gridCol>
              </a:tblGrid>
              <a:tr h="287310">
                <a:tc>
                  <a:txBody>
                    <a:bodyPr numCol="1"/>
                    <a:lstStyle/>
                    <a:p>
                      <a:pPr algn="ctr" fontAlgn="ctr" rtl="0"/>
                      <a:r>
                        <a:rPr dirty="0" lang="en-US" strike="noStrike" sz="1800" u="none">
                          <a:effectLst/>
                          <a:latin charset="0" pitchFamily="18" typeface="Times New Roman"/>
                          <a:cs charset="0" pitchFamily="18" typeface="Times New Roman"/>
                        </a:rPr>
                        <a:t>Year </a:t>
                      </a:r>
                      <a:endParaRPr b="1" dirty="0" i="0" lang="en-US" strike="noStrike" sz="18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ctr" fontAlgn="ctr" rtl="0"/>
                      <a:r>
                        <a:rPr lang="en-US" strike="noStrike" sz="1800" u="none">
                          <a:effectLst/>
                          <a:latin charset="0" pitchFamily="18" typeface="Times New Roman"/>
                          <a:cs charset="0" pitchFamily="18" typeface="Times New Roman"/>
                        </a:rPr>
                        <a:t>Author(s)</a:t>
                      </a:r>
                      <a:endParaRPr b="1" i="0" lang="en-US" strike="noStrike" sz="18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ctr" fontAlgn="ctr" rtl="0"/>
                      <a:r>
                        <a:rPr dirty="0" lang="en-US" strike="noStrike" sz="1800" u="none">
                          <a:effectLst/>
                          <a:latin charset="0" pitchFamily="18" typeface="Times New Roman"/>
                          <a:cs charset="0" pitchFamily="18" typeface="Times New Roman"/>
                        </a:rPr>
                        <a:t>Contribution</a:t>
                      </a:r>
                      <a:endParaRPr b="1" dirty="0" i="0" lang="en-US" strike="noStrike" sz="18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ctr" fontAlgn="ctr" rtl="0"/>
                      <a:r>
                        <a:rPr lang="en-US" strike="noStrike" sz="1800" u="none">
                          <a:effectLst/>
                          <a:latin charset="0" pitchFamily="18" typeface="Times New Roman"/>
                          <a:cs charset="0" pitchFamily="18" typeface="Times New Roman"/>
                        </a:rPr>
                        <a:t>Gap </a:t>
                      </a:r>
                      <a:endParaRPr b="1" i="0" lang="en-US" strike="noStrike" sz="18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10000"/>
                  </a:ext>
                </a:extLst>
              </a:tr>
              <a:tr h="1952752">
                <a:tc>
                  <a:txBody>
                    <a:bodyPr numCol="1"/>
                    <a:lstStyle/>
                    <a:p>
                      <a:pPr algn="ctr" fontAlgn="ctr" rtl="0"/>
                      <a:r>
                        <a:rPr b="0" dirty="0" i="0" lang="en-US" strike="noStrike" sz="1800" u="none">
                          <a:solidFill>
                            <a:srgbClr val="000000"/>
                          </a:solidFill>
                          <a:effectLst/>
                          <a:latin charset="0" pitchFamily="18" typeface="Times New Roman"/>
                          <a:cs charset="0" pitchFamily="18" typeface="Times New Roman"/>
                        </a:rPr>
                        <a:t>2020</a:t>
                      </a:r>
                    </a:p>
                  </a:txBody>
                  <a:tcPr anchor="ctr" marB="0" marL="8621" marR="8621" marT="8621"/>
                </a:tc>
                <a:tc>
                  <a:txBody>
                    <a:bodyPr numCol="1"/>
                    <a:lstStyle/>
                    <a:p>
                      <a:pPr algn="ctr" fontAlgn="ctr" rtl="0"/>
                      <a:r>
                        <a:rPr b="0" dirty="0" i="0" kern="1200" lang="en-US" sz="1400">
                          <a:solidFill>
                            <a:schemeClr val="dk1"/>
                          </a:solidFill>
                          <a:effectLst/>
                          <a:latin typeface="+mn-lt"/>
                          <a:ea typeface="+mn-ea"/>
                          <a:cs typeface="+mn-cs"/>
                        </a:rPr>
                        <a:t>Anoop Kumar, Ramakrishna Garine ,Arpita Soni, Rajeev Kumar Arora</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This study explores how AI technologies like recommendation systems and chatbots enhanced online shopping experiences, particularly in 2020. It found that while AI boosts customer engagement and sales, it also poses challenges such as adapting to rapidly changing consumer behavior and ensuring data privacy.</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The study lacks insights into customer satisfaction with AI tools and doesn't assess their long-term effectiveness beyond the 2020 pandemic. It also misses comparative analysis with non-AI platforms, detailed ethical or legal considerations, and discussion on the technical limitations of current AI technologies</a:t>
                      </a:r>
                      <a:r>
                        <a:rPr dirty="0" lang="en-US"/>
                        <a:t>.</a:t>
                      </a:r>
                      <a:endParaRPr b="0" dirty="0" i="0" lang="en-US" strike="noStrike" sz="18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10001"/>
                  </a:ext>
                </a:extLst>
              </a:tr>
              <a:tr h="2020543">
                <a:tc>
                  <a:txBody>
                    <a:bodyPr numCol="1"/>
                    <a:lstStyle/>
                    <a:p>
                      <a:pPr algn="ctr" fontAlgn="ctr" rtl="0"/>
                      <a:r>
                        <a:rPr b="0" dirty="0" i="0" lang="en-US" strike="noStrike" sz="1800" u="none">
                          <a:solidFill>
                            <a:srgbClr val="000000"/>
                          </a:solidFill>
                          <a:effectLst/>
                          <a:latin charset="0" pitchFamily="18" typeface="Times New Roman"/>
                          <a:cs charset="0" pitchFamily="18" typeface="Times New Roman"/>
                        </a:rPr>
                        <a:t>2022</a:t>
                      </a:r>
                    </a:p>
                  </a:txBody>
                  <a:tcPr anchor="ctr" marB="0" marL="8621" marR="8621" marT="8621"/>
                </a:tc>
                <a:tc>
                  <a:txBody>
                    <a:bodyPr numCol="1"/>
                    <a:lstStyle/>
                    <a:p>
                      <a:pPr algn="ctr" fontAlgn="ctr" rtl="0"/>
                      <a:r>
                        <a:rPr b="0" dirty="0" i="0" kern="1200" lang="en-US" sz="1400">
                          <a:solidFill>
                            <a:schemeClr val="dk1"/>
                          </a:solidFill>
                          <a:effectLst/>
                          <a:latin typeface="+mn-lt"/>
                          <a:ea typeface="+mn-ea"/>
                          <a:cs typeface="+mn-cs"/>
                        </a:rPr>
                        <a:t>Aravind Kumar Kalusivalingam, Amit Sharma, Neha Patel, Vikram Singh</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r>
                        <a:rPr dirty="0" lang="en-US" sz="1400"/>
                        <a:t>This study introduces an AI-driven dynamic pricing model using reinforcement learning and neural networks to optimize e-commerce pricing in real time. The model outperforms traditional methods by adapting to market trends and consumer behavior, resulting in up to a 15% revenue increase. It also addresses challenges, limitations, and ethical concerns of AI in pricing</a:t>
                      </a:r>
                    </a:p>
                    <a:p>
                      <a:pPr algn="ctr" fontAlgn="ctr" rtl="0"/>
                      <a:endParaRPr b="0" dirty="0" i="0" lang="en-US" strike="noStrike" sz="18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a:r>
                        <a:rPr dirty="0" lang="en-US" sz="1400"/>
                        <a:t>The study lacks real-world testing and doesn't explore how AI-driven pricing impacts customer trust or loyalty. It also overlooks cross-industry applicability, cost-benefit analysis, and scalability challenges in large-scale e-commerce environments.</a:t>
                      </a:r>
                    </a:p>
                    <a:p>
                      <a:pPr algn="ctr" fontAlgn="ctr" rtl="0"/>
                      <a:endParaRPr b="0" dirty="0" i="0" lang="en-US" strike="noStrike" sz="18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10002"/>
                  </a:ext>
                </a:extLst>
              </a:tr>
              <a:tr h="1741988">
                <a:tc>
                  <a:txBody>
                    <a:bodyPr numCol="1"/>
                    <a:lstStyle/>
                    <a:p>
                      <a:pPr algn="ctr" fontAlgn="ctr" rtl="0"/>
                      <a:r>
                        <a:rPr b="0" dirty="0" i="0" lang="en-US" strike="noStrike" sz="1800" u="none">
                          <a:solidFill>
                            <a:srgbClr val="000000"/>
                          </a:solidFill>
                          <a:effectLst/>
                          <a:latin charset="0" pitchFamily="18" typeface="Times New Roman"/>
                          <a:cs charset="0" pitchFamily="18" typeface="Times New Roman"/>
                        </a:rPr>
                        <a:t>2024</a:t>
                      </a:r>
                    </a:p>
                  </a:txBody>
                  <a:tcPr anchor="ctr" marB="0" marL="8621" marR="8621" marT="8621"/>
                </a:tc>
                <a:tc>
                  <a:txBody>
                    <a:bodyPr numCol="1"/>
                    <a:lstStyle/>
                    <a:p>
                      <a:pPr algn="ctr" fontAlgn="ctr" rtl="0"/>
                      <a:r>
                        <a:rPr b="0" dirty="0" i="0" kern="1200" lang="en-US" sz="1400">
                          <a:solidFill>
                            <a:schemeClr val="dk1"/>
                          </a:solidFill>
                          <a:effectLst/>
                          <a:latin typeface="+mn-lt"/>
                          <a:ea typeface="+mn-ea"/>
                          <a:cs typeface="+mn-cs"/>
                        </a:rPr>
                        <a:t>Ioan- Matei Purcarea</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r>
                        <a:rPr dirty="0" lang="en-US" sz="1400"/>
                        <a:t>This paper examines how SMEs can leverage disruptive technologies like AI to enhance their e-commerce operations, focusing on improving customer experience, profitability, and sustainability. It highlights a gap in how SMEs adopt such technologies and proposes a structured solution model to support their digital transformation.</a:t>
                      </a:r>
                    </a:p>
                    <a:p>
                      <a:pPr algn="ctr" fontAlgn="ctr" rtl="0"/>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r>
                        <a:rPr dirty="0" lang="en-US" sz="1400"/>
                        <a:t>The study lacks real-world case evidence and doesn't address industry-specific challenges or the financial and technical barriers SMEs face in adopting disruptive technologies. It also overlooks customer response and the long-term impact of digital transformation efforts.</a:t>
                      </a:r>
                    </a:p>
                    <a:p>
                      <a:pPr algn="ctr" fontAlgn="ctr" rtl="0"/>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93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C0B-A6F0-0C8E-7632-68B930719CD3}"/>
              </a:ext>
            </a:extLst>
          </p:cNvPr>
          <p:cNvSpPr>
            <a:spLocks noGrp="1"/>
          </p:cNvSpPr>
          <p:nvPr>
            <p:ph type="title"/>
          </p:nvPr>
        </p:nvSpPr>
        <p:spPr/>
        <p:txBody>
          <a:bodyPr numCol="1"/>
          <a:lstStyle/>
          <a:p>
            <a:endParaRPr lang="en-US"/>
          </a:p>
        </p:txBody>
      </p:sp>
      <p:graphicFrame>
        <p:nvGraphicFramePr>
          <p:cNvPr id="4" name="Content Placeholder 3">
            <a:extLst>
              <a:ext uri="{FF2B5EF4-FFF2-40B4-BE49-F238E27FC236}">
                <a16:creationId xmlns:a16="http://schemas.microsoft.com/office/drawing/2014/main" id="{753AC218-3E1E-AC45-4C76-9D8C91F76B7F}"/>
              </a:ext>
            </a:extLst>
          </p:cNvPr>
          <p:cNvGraphicFramePr>
            <a:graphicFrameLocks noGrp="1"/>
          </p:cNvGraphicFramePr>
          <p:nvPr>
            <p:ph idx="1"/>
            <p:extLst>
              <p:ext uri="{D42A27DB-BD31-4B8C-83A1-F6EECF244321}">
                <p14:modId xmlns:p14="http://schemas.microsoft.com/office/powerpoint/2010/main" val="3541277711"/>
              </p:ext>
            </p:extLst>
          </p:nvPr>
        </p:nvGraphicFramePr>
        <p:xfrm>
          <a:off x="93406" y="98391"/>
          <a:ext cx="12044516" cy="6661218"/>
        </p:xfrm>
        <a:graphic>
          <a:graphicData uri="http://schemas.openxmlformats.org/drawingml/2006/table">
            <a:tbl>
              <a:tblPr bandRow="1" firstRow="1">
                <a:tableStyleId>{5C22544A-7EE6-4342-B048-85BDC9FD1C3A}</a:tableStyleId>
              </a:tblPr>
              <a:tblGrid>
                <a:gridCol w="2403987">
                  <a:extLst>
                    <a:ext uri="{9D8B030D-6E8A-4147-A177-3AD203B41FA5}">
                      <a16:colId xmlns:a16="http://schemas.microsoft.com/office/drawing/2014/main" val="2336304109"/>
                    </a:ext>
                  </a:extLst>
                </a:gridCol>
                <a:gridCol w="3170903">
                  <a:extLst>
                    <a:ext uri="{9D8B030D-6E8A-4147-A177-3AD203B41FA5}">
                      <a16:colId xmlns:a16="http://schemas.microsoft.com/office/drawing/2014/main" val="300144861"/>
                    </a:ext>
                  </a:extLst>
                </a:gridCol>
                <a:gridCol w="3458497">
                  <a:extLst>
                    <a:ext uri="{9D8B030D-6E8A-4147-A177-3AD203B41FA5}">
                      <a16:colId xmlns:a16="http://schemas.microsoft.com/office/drawing/2014/main" val="2743044891"/>
                    </a:ext>
                  </a:extLst>
                </a:gridCol>
                <a:gridCol w="3011129">
                  <a:extLst>
                    <a:ext uri="{9D8B030D-6E8A-4147-A177-3AD203B41FA5}">
                      <a16:colId xmlns:a16="http://schemas.microsoft.com/office/drawing/2014/main" val="3302026223"/>
                    </a:ext>
                  </a:extLst>
                </a:gridCol>
              </a:tblGrid>
              <a:tr h="356064">
                <a:tc>
                  <a:txBody>
                    <a:bodyPr numCol="1"/>
                    <a:lstStyle/>
                    <a:p>
                      <a:pPr algn="ctr"/>
                      <a:r>
                        <a:rPr dirty="0" lang="en-US"/>
                        <a:t>YEAR</a:t>
                      </a:r>
                    </a:p>
                  </a:txBody>
                  <a:tcPr/>
                </a:tc>
                <a:tc>
                  <a:txBody>
                    <a:bodyPr numCol="1"/>
                    <a:lstStyle/>
                    <a:p>
                      <a:pPr algn="ctr"/>
                      <a:r>
                        <a:rPr dirty="0" lang="en-US"/>
                        <a:t>AUTHOR</a:t>
                      </a:r>
                    </a:p>
                  </a:txBody>
                  <a:tcPr/>
                </a:tc>
                <a:tc>
                  <a:txBody>
                    <a:bodyPr numCol="1"/>
                    <a:lstStyle/>
                    <a:p>
                      <a:pPr algn="ctr"/>
                      <a:r>
                        <a:rPr dirty="0" lang="en-US"/>
                        <a:t>CONTRIBUTION</a:t>
                      </a:r>
                    </a:p>
                  </a:txBody>
                  <a:tcPr/>
                </a:tc>
                <a:tc>
                  <a:txBody>
                    <a:bodyPr numCol="1"/>
                    <a:lstStyle/>
                    <a:p>
                      <a:pPr algn="ctr"/>
                      <a:r>
                        <a:rPr dirty="0" lang="en-US"/>
                        <a:t>GAP</a:t>
                      </a:r>
                    </a:p>
                  </a:txBody>
                  <a:tcPr/>
                </a:tc>
                <a:extLst>
                  <a:ext uri="{0D108BD9-81ED-4DB2-BD59-A6C34878D82A}">
                    <a16:rowId xmlns:a16="http://schemas.microsoft.com/office/drawing/2014/main" val="1138227349"/>
                  </a:ext>
                </a:extLst>
              </a:tr>
              <a:tr h="2006036">
                <a:tc>
                  <a:txBody>
                    <a:bodyPr numCol="1"/>
                    <a:lstStyle/>
                    <a:p>
                      <a:pPr algn="ctr" fontAlgn="ctr" rtl="0"/>
                      <a:r>
                        <a:rPr b="0" dirty="0" i="0" lang="en-US" strike="noStrike" sz="1800" u="none">
                          <a:solidFill>
                            <a:srgbClr val="000000"/>
                          </a:solidFill>
                          <a:effectLst/>
                          <a:latin charset="0" pitchFamily="18" typeface="Times New Roman"/>
                          <a:cs charset="0" pitchFamily="18" typeface="Times New Roman"/>
                        </a:rPr>
                        <a:t>2024</a:t>
                      </a:r>
                    </a:p>
                  </a:txBody>
                  <a:tcPr anchor="ctr" marB="0" marL="8621" marR="8621" marT="8621"/>
                </a:tc>
                <a:tc>
                  <a:txBody>
                    <a:bodyPr numCol="1"/>
                    <a:lstStyle/>
                    <a:p>
                      <a:pPr algn="ctr" fontAlgn="ctr" rtl="0"/>
                      <a:r>
                        <a:rPr b="0" dirty="0" i="0" kern="1200" lang="en-US" sz="1400">
                          <a:solidFill>
                            <a:schemeClr val="dk1"/>
                          </a:solidFill>
                          <a:effectLst/>
                          <a:latin typeface="+mn-lt"/>
                          <a:ea typeface="+mn-ea"/>
                          <a:cs typeface="+mn-cs"/>
                        </a:rPr>
                        <a:t>Neha Aggarwal</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This study examines how generative AI can enhance e-commerce for SMEs by improving customer understanding, optimizing the value chain, and transforming digital marketing. It offers a strategic plan for AI integration while addressing challenges like skill gaps, tech adoption, and ethical concerns. The research concludes that effective AI use can significantly boost SME performance.</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The study lacks quantitative evidence to measure AI’s impact and doesn't explore user adoption or resistance within SMEs. It also overlooks comparisons with non-AI adopters, scalability across different SME sizes, and deeper analysis of legal and data privacy concerns</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1795404824"/>
                  </a:ext>
                </a:extLst>
              </a:tr>
              <a:tr h="1806240">
                <a:tc>
                  <a:txBody>
                    <a:bodyPr numCol="1"/>
                    <a:lstStyle/>
                    <a:p>
                      <a:pPr algn="ctr" fontAlgn="ctr" rtl="0"/>
                      <a:r>
                        <a:rPr b="0" dirty="0" i="0" lang="en-US" strike="noStrike" sz="1800" u="none">
                          <a:solidFill>
                            <a:srgbClr val="000000"/>
                          </a:solidFill>
                          <a:effectLst/>
                          <a:latin charset="0" pitchFamily="18" typeface="Times New Roman"/>
                          <a:cs charset="0" pitchFamily="18" typeface="Times New Roman"/>
                        </a:rPr>
                        <a:t>2019</a:t>
                      </a:r>
                    </a:p>
                  </a:txBody>
                  <a:tcPr anchor="ctr" marB="0" marL="8621" marR="8621" marT="8621"/>
                </a:tc>
                <a:tc>
                  <a:txBody>
                    <a:bodyPr numCol="1"/>
                    <a:lstStyle/>
                    <a:p>
                      <a:pPr algn="ctr" fontAlgn="ctr" rtl="0"/>
                      <a:r>
                        <a:rPr b="0" dirty="0" i="0" kern="1200" lang="en-US" sz="1400">
                          <a:solidFill>
                            <a:schemeClr val="dk1"/>
                          </a:solidFill>
                          <a:effectLst/>
                          <a:latin typeface="+mn-lt"/>
                          <a:ea typeface="+mn-ea"/>
                          <a:cs typeface="+mn-cs"/>
                        </a:rPr>
                        <a:t>Adrian MICU, Marius GERU, Alexandru CAPATINA, Constantin AVRAM, Robert RUSU, Andrei Alexandru PANAIT</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This study investigates how machine learning can enhance digital marketing and eCommerce by analyzing visual and business data from 1,420 Romanian companies. Using AutoML Vision, it links factors like logos, product images, and company size to business success, and highlights the growing role of AI-driven decision systems in eCommerce strategy.</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tc>
                  <a:txBody>
                    <a:bodyPr numCol="1"/>
                    <a:lstStyle/>
                    <a:p>
                      <a:pPr algn="l" fontAlgn="ctr" rtl="0"/>
                      <a:r>
                        <a:rPr dirty="0" lang="en-US" sz="1400"/>
                        <a:t>The study lacks cross-cultural analysis, focusing only on Romanian companies, and doesn’t consider customer perceptions of visual elements. It also misses long-term impact, details on model accuracy, and practical guidance for applying these findings in real-world eCommerce settings</a:t>
                      </a:r>
                      <a:endParaRPr b="0" dirty="0" i="0" lang="en-US" strike="noStrike" sz="1400" u="none">
                        <a:solidFill>
                          <a:srgbClr val="000000"/>
                        </a:solidFill>
                        <a:effectLst/>
                        <a:latin charset="0" pitchFamily="18" typeface="Times New Roman"/>
                        <a:cs charset="0" pitchFamily="18" typeface="Times New Roman"/>
                      </a:endParaRPr>
                    </a:p>
                  </a:txBody>
                  <a:tcPr anchor="ctr" marB="0" marL="8621" marR="8621" marT="8621"/>
                </a:tc>
                <a:extLst>
                  <a:ext uri="{0D108BD9-81ED-4DB2-BD59-A6C34878D82A}">
                    <a16:rowId xmlns:a16="http://schemas.microsoft.com/office/drawing/2014/main" val="2438453522"/>
                  </a:ext>
                </a:extLst>
              </a:tr>
              <a:tr h="2483182">
                <a:tc>
                  <a:txBody>
                    <a:bodyPr numCol="1"/>
                    <a:lstStyle/>
                    <a:p>
                      <a:pPr algn="ctr"/>
                      <a:endParaRPr dirty="0" lang="en-US"/>
                    </a:p>
                    <a:p>
                      <a:pPr algn="ctr"/>
                      <a:endParaRPr dirty="0" lang="en-US"/>
                    </a:p>
                    <a:p>
                      <a:pPr algn="ctr"/>
                      <a:endParaRPr dirty="0" lang="en-US"/>
                    </a:p>
                    <a:p>
                      <a:pPr algn="ctr"/>
                      <a:endParaRPr dirty="0" lang="en-US"/>
                    </a:p>
                    <a:p>
                      <a:pPr algn="ctr"/>
                      <a:r>
                        <a:rPr dirty="0" lang="en-US"/>
                        <a:t>2024</a:t>
                      </a:r>
                    </a:p>
                  </a:txBody>
                  <a:tcPr/>
                </a:tc>
                <a:tc>
                  <a:txBody>
                    <a:bodyPr numCol="1"/>
                    <a:lstStyle/>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r>
                        <a:rPr b="0" dirty="0" i="0" kern="1200" lang="en-US" sz="1400">
                          <a:solidFill>
                            <a:schemeClr val="dk1"/>
                          </a:solidFill>
                          <a:effectLst/>
                          <a:latin typeface="+mn-lt"/>
                          <a:ea typeface="+mn-ea"/>
                          <a:cs typeface="+mn-cs"/>
                        </a:rPr>
                        <a:t>Mitra Madanchian</a:t>
                      </a:r>
                      <a:endParaRPr dirty="0" lang="en-US" sz="1400"/>
                    </a:p>
                  </a:txBody>
                  <a:tcPr/>
                </a:tc>
                <a:tc>
                  <a:txBody>
                    <a:bodyPr numCol="1"/>
                    <a:lstStyle/>
                    <a:p>
                      <a:r>
                        <a:rPr dirty="0" lang="en-US" sz="1400"/>
                        <a:t>This paper reviews the impact of AI technologies like machine learning and NLP on e-commerce marketing, highlighting improvements in personalization, predictive analytics, and sales performance. It also explores ethical concerns, implementation challenges, and provides recommendations for effective AI integration, based on analysis of 50 Scopus-sourced studies.</a:t>
                      </a:r>
                    </a:p>
                    <a:p>
                      <a:endParaRPr dirty="0" lang="en-US" sz="1400"/>
                    </a:p>
                  </a:txBody>
                  <a:tcPr/>
                </a:tc>
                <a:tc>
                  <a:txBody>
                    <a:bodyPr numCol="1"/>
                    <a:lstStyle/>
                    <a:p>
                      <a:r>
                        <a:rPr dirty="0" lang="en-US" sz="1400"/>
                        <a:t>The study lacks industry-specific insights and doesn't explore customer perceptions of AI-driven marketing. It also misses a cost-benefit analysis, differences in AI impact on SMEs versus large firms, and real-time case studies for practical validation</a:t>
                      </a:r>
                    </a:p>
                  </a:txBody>
                  <a:tcPr/>
                </a:tc>
                <a:extLst>
                  <a:ext uri="{0D108BD9-81ED-4DB2-BD59-A6C34878D82A}">
                    <a16:rowId xmlns:a16="http://schemas.microsoft.com/office/drawing/2014/main" val="2840039677"/>
                  </a:ext>
                </a:extLst>
              </a:tr>
            </a:tbl>
          </a:graphicData>
        </a:graphic>
      </p:graphicFrame>
    </p:spTree>
    <p:extLst>
      <p:ext uri="{BB962C8B-B14F-4D97-AF65-F5344CB8AC3E}">
        <p14:creationId xmlns:p14="http://schemas.microsoft.com/office/powerpoint/2010/main" val="4802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F283-1F08-16B6-0984-C7E41BD4CB1A}"/>
              </a:ext>
            </a:extLst>
          </p:cNvPr>
          <p:cNvSpPr>
            <a:spLocks noGrp="1"/>
          </p:cNvSpPr>
          <p:nvPr>
            <p:ph type="title"/>
          </p:nvPr>
        </p:nvSpPr>
        <p:spPr/>
        <p:txBody>
          <a:bodyPr numCol="1"/>
          <a:lstStyle/>
          <a:p>
            <a:endParaRPr lang="en-US"/>
          </a:p>
        </p:txBody>
      </p:sp>
      <p:sp>
        <p:nvSpPr>
          <p:cNvPr id="3" name="Content Placeholder 2">
            <a:extLst>
              <a:ext uri="{FF2B5EF4-FFF2-40B4-BE49-F238E27FC236}">
                <a16:creationId xmlns:a16="http://schemas.microsoft.com/office/drawing/2014/main" id="{7D16D464-286F-E297-B6F1-F58AAF3FC56C}"/>
              </a:ext>
            </a:extLst>
          </p:cNvPr>
          <p:cNvSpPr>
            <a:spLocks noGrp="1"/>
          </p:cNvSpPr>
          <p:nvPr>
            <p:ph idx="1"/>
          </p:nvPr>
        </p:nvSpPr>
        <p:spPr/>
        <p:txBody>
          <a:bodyPr numCol="1"/>
          <a:lstStyle/>
          <a:p>
            <a:pPr algn="l" eaLnBrk="1" fontAlgn="t" hangingPunct="1" latinLnBrk="0" marL="0" rtl="0"/>
            <a:endParaRPr b="0" dirty="0" i="0" lang="en-US" strike="noStrike" sz="2800" u="none">
              <a:effectLst/>
              <a:latin charset="0" panose="020B0604020202020204" pitchFamily="34" typeface="Arial"/>
            </a:endParaRPr>
          </a:p>
          <a:p>
            <a:pPr indent="0" marL="0">
              <a:buNone/>
            </a:pPr>
            <a:endParaRPr dirty="0" lang="en-US"/>
          </a:p>
        </p:txBody>
      </p:sp>
      <p:graphicFrame>
        <p:nvGraphicFramePr>
          <p:cNvPr id="4" name="Table 3">
            <a:extLst>
              <a:ext uri="{FF2B5EF4-FFF2-40B4-BE49-F238E27FC236}">
                <a16:creationId xmlns:a16="http://schemas.microsoft.com/office/drawing/2014/main" id="{57B0A458-049D-A195-9C4F-2B97BE4EDC1A}"/>
              </a:ext>
            </a:extLst>
          </p:cNvPr>
          <p:cNvGraphicFramePr>
            <a:graphicFrameLocks noGrp="1"/>
          </p:cNvGraphicFramePr>
          <p:nvPr>
            <p:extLst>
              <p:ext uri="{D42A27DB-BD31-4B8C-83A1-F6EECF244321}">
                <p14:modId xmlns:p14="http://schemas.microsoft.com/office/powerpoint/2010/main" val="3365589486"/>
              </p:ext>
            </p:extLst>
          </p:nvPr>
        </p:nvGraphicFramePr>
        <p:xfrm>
          <a:off x="103239" y="2"/>
          <a:ext cx="11975690" cy="6754759"/>
        </p:xfrm>
        <a:graphic>
          <a:graphicData uri="http://schemas.openxmlformats.org/drawingml/2006/table">
            <a:tbl>
              <a:tblPr bandRow="1" firstRow="1">
                <a:tableStyleId>{5C22544A-7EE6-4342-B048-85BDC9FD1C3A}</a:tableStyleId>
              </a:tblPr>
              <a:tblGrid>
                <a:gridCol w="1732145">
                  <a:extLst>
                    <a:ext uri="{9D8B030D-6E8A-4147-A177-3AD203B41FA5}">
                      <a16:colId xmlns:a16="http://schemas.microsoft.com/office/drawing/2014/main" val="3704738964"/>
                    </a:ext>
                  </a:extLst>
                </a:gridCol>
                <a:gridCol w="3524018">
                  <a:extLst>
                    <a:ext uri="{9D8B030D-6E8A-4147-A177-3AD203B41FA5}">
                      <a16:colId xmlns:a16="http://schemas.microsoft.com/office/drawing/2014/main" val="2811085680"/>
                    </a:ext>
                  </a:extLst>
                </a:gridCol>
                <a:gridCol w="3725605">
                  <a:extLst>
                    <a:ext uri="{9D8B030D-6E8A-4147-A177-3AD203B41FA5}">
                      <a16:colId xmlns:a16="http://schemas.microsoft.com/office/drawing/2014/main" val="3261243097"/>
                    </a:ext>
                  </a:extLst>
                </a:gridCol>
                <a:gridCol w="2993922">
                  <a:extLst>
                    <a:ext uri="{9D8B030D-6E8A-4147-A177-3AD203B41FA5}">
                      <a16:colId xmlns:a16="http://schemas.microsoft.com/office/drawing/2014/main" val="693524974"/>
                    </a:ext>
                  </a:extLst>
                </a:gridCol>
              </a:tblGrid>
              <a:tr h="522683">
                <a:tc>
                  <a:txBody>
                    <a:bodyPr numCol="1"/>
                    <a:lstStyle/>
                    <a:p>
                      <a:pPr algn="ctr"/>
                      <a:r>
                        <a:rPr dirty="0" lang="en-US"/>
                        <a:t>YEAR</a:t>
                      </a:r>
                    </a:p>
                  </a:txBody>
                  <a:tcPr/>
                </a:tc>
                <a:tc>
                  <a:txBody>
                    <a:bodyPr numCol="1"/>
                    <a:lstStyle/>
                    <a:p>
                      <a:pPr algn="ctr"/>
                      <a:r>
                        <a:rPr dirty="0" lang="en-US"/>
                        <a:t>AUTHOR</a:t>
                      </a:r>
                    </a:p>
                  </a:txBody>
                  <a:tcPr/>
                </a:tc>
                <a:tc>
                  <a:txBody>
                    <a:bodyPr numCol="1"/>
                    <a:lstStyle/>
                    <a:p>
                      <a:pPr algn="ctr"/>
                      <a:r>
                        <a:rPr dirty="0" lang="en-US"/>
                        <a:t>CONTRIBUTION</a:t>
                      </a:r>
                    </a:p>
                  </a:txBody>
                  <a:tcPr/>
                </a:tc>
                <a:tc>
                  <a:txBody>
                    <a:bodyPr numCol="1"/>
                    <a:lstStyle/>
                    <a:p>
                      <a:pPr algn="ctr"/>
                      <a:r>
                        <a:rPr dirty="0" lang="en-US"/>
                        <a:t>GAP</a:t>
                      </a:r>
                    </a:p>
                  </a:txBody>
                  <a:tcPr/>
                </a:tc>
                <a:extLst>
                  <a:ext uri="{0D108BD9-81ED-4DB2-BD59-A6C34878D82A}">
                    <a16:rowId xmlns:a16="http://schemas.microsoft.com/office/drawing/2014/main" val="137122559"/>
                  </a:ext>
                </a:extLst>
              </a:tr>
              <a:tr h="2158126">
                <a:tc>
                  <a:txBody>
                    <a:bodyPr numCol="1"/>
                    <a:lstStyle/>
                    <a:p>
                      <a:pPr algn="ctr"/>
                      <a:endParaRPr dirty="0" lang="en-US" sz="1400"/>
                    </a:p>
                    <a:p>
                      <a:pPr algn="ctr"/>
                      <a:endParaRPr dirty="0" lang="en-US" sz="1400"/>
                    </a:p>
                    <a:p>
                      <a:pPr algn="ctr"/>
                      <a:endParaRPr dirty="0" lang="en-US" sz="1400"/>
                    </a:p>
                    <a:p>
                      <a:pPr algn="ctr"/>
                      <a:endParaRPr dirty="0" lang="en-US" sz="1400"/>
                    </a:p>
                    <a:p>
                      <a:pPr algn="ctr"/>
                      <a:r>
                        <a:rPr dirty="0" lang="en-US" sz="1400"/>
                        <a:t>2023</a:t>
                      </a:r>
                    </a:p>
                  </a:txBody>
                  <a:tcPr/>
                </a:tc>
                <a:tc>
                  <a:txBody>
                    <a:bodyPr numCol="1"/>
                    <a:lstStyle/>
                    <a:p>
                      <a:pPr algn="ctr"/>
                      <a:endParaRPr altLang="fr-FR" b="0" dirty="0" i="0" kern="1200" lang="fr-FR" sz="1400">
                        <a:solidFill>
                          <a:schemeClr val="dk1"/>
                        </a:solidFill>
                        <a:effectLst/>
                        <a:latin typeface="+mn-lt"/>
                        <a:ea typeface="+mn-ea"/>
                        <a:cs typeface="+mn-cs"/>
                      </a:endParaRPr>
                    </a:p>
                    <a:p>
                      <a:pPr algn="ctr"/>
                      <a:endParaRPr altLang="fr-FR" b="0" dirty="0" i="0" kern="1200" lang="fr-FR" sz="1400">
                        <a:solidFill>
                          <a:schemeClr val="dk1"/>
                        </a:solidFill>
                        <a:effectLst/>
                        <a:latin typeface="+mn-lt"/>
                        <a:ea typeface="+mn-ea"/>
                        <a:cs typeface="+mn-cs"/>
                      </a:endParaRPr>
                    </a:p>
                    <a:p>
                      <a:pPr algn="ctr"/>
                      <a:endParaRPr altLang="fr-FR" b="0" dirty="0" i="0" kern="1200" lang="fr-FR" sz="1400">
                        <a:solidFill>
                          <a:schemeClr val="dk1"/>
                        </a:solidFill>
                        <a:effectLst/>
                        <a:latin typeface="+mn-lt"/>
                        <a:ea typeface="+mn-ea"/>
                        <a:cs typeface="+mn-cs"/>
                      </a:endParaRPr>
                    </a:p>
                    <a:p>
                      <a:pPr algn="ctr"/>
                      <a:endParaRPr altLang="fr-FR" b="0" dirty="0" i="0" kern="1200" lang="fr-FR" sz="1400">
                        <a:solidFill>
                          <a:schemeClr val="dk1"/>
                        </a:solidFill>
                        <a:effectLst/>
                        <a:latin typeface="+mn-lt"/>
                        <a:ea typeface="+mn-ea"/>
                        <a:cs typeface="+mn-cs"/>
                      </a:endParaRPr>
                    </a:p>
                    <a:p>
                      <a:pPr algn="ctr"/>
                      <a:r>
                        <a:rPr altLang="fr-FR" b="0" dirty="0" i="0" kern="1200" lang="fr-FR" sz="1400">
                          <a:solidFill>
                            <a:schemeClr val="dk1"/>
                          </a:solidFill>
                          <a:effectLst/>
                          <a:latin typeface="+mn-lt"/>
                          <a:ea typeface="+mn-ea"/>
                          <a:cs typeface="+mn-cs"/>
                        </a:rPr>
                        <a:t>Nouri Hicham, Habbat Nassera, Sabri Karim</a:t>
                      </a:r>
                      <a:endParaRPr dirty="0" lang="en-US" sz="1400"/>
                    </a:p>
                  </a:txBody>
                  <a:tcPr/>
                </a:tc>
                <a:tc>
                  <a:txBody>
                    <a:bodyPr numCol="1"/>
                    <a:lstStyle/>
                    <a:p>
                      <a:r>
                        <a:rPr dirty="0" lang="en-US" sz="1400"/>
                        <a:t>This study outlines how AI can support marketing decisions by enabling personalization, predictive analysis, and automation. It presents a step-by-step framework for implementing AI effectively, while also addressing challenges like bias, transparency, and measuring impact. Overall, it offers a practical guide for businesses to align AI with their marketing goals</a:t>
                      </a:r>
                    </a:p>
                  </a:txBody>
                  <a:tcPr/>
                </a:tc>
                <a:tc>
                  <a:txBody>
                    <a:bodyPr numCol="1"/>
                    <a:lstStyle/>
                    <a:p>
                      <a:r>
                        <a:rPr dirty="0" lang="en-US" sz="1400"/>
                        <a:t>The study lacks real-world case examples and measurable data to assess AI's effectiveness in marketing. It also overlooks customer responses, scalability for different business sizes, and detailed discussion of legal or regulatory standards for ethical AI use</a:t>
                      </a:r>
                    </a:p>
                  </a:txBody>
                  <a:tcPr/>
                </a:tc>
                <a:extLst>
                  <a:ext uri="{0D108BD9-81ED-4DB2-BD59-A6C34878D82A}">
                    <a16:rowId xmlns:a16="http://schemas.microsoft.com/office/drawing/2014/main" val="215350621"/>
                  </a:ext>
                </a:extLst>
              </a:tr>
              <a:tr h="2036975">
                <a:tc>
                  <a:txBody>
                    <a:bodyPr numCol="1"/>
                    <a:lstStyle/>
                    <a:p>
                      <a:pPr algn="ctr"/>
                      <a:endParaRPr dirty="0" lang="en-US" sz="1400"/>
                    </a:p>
                    <a:p>
                      <a:pPr algn="ctr"/>
                      <a:endParaRPr dirty="0" lang="en-US" sz="1400"/>
                    </a:p>
                    <a:p>
                      <a:pPr algn="ctr"/>
                      <a:endParaRPr dirty="0" lang="en-US" sz="1400"/>
                    </a:p>
                    <a:p>
                      <a:pPr algn="ctr"/>
                      <a:endParaRPr dirty="0" lang="en-US" sz="1400"/>
                    </a:p>
                    <a:p>
                      <a:pPr algn="ctr"/>
                      <a:r>
                        <a:rPr dirty="0" lang="en-US" sz="1400"/>
                        <a:t>2023</a:t>
                      </a:r>
                    </a:p>
                  </a:txBody>
                  <a:tcPr/>
                </a:tc>
                <a:tc>
                  <a:txBody>
                    <a:bodyPr numCol="1"/>
                    <a:lstStyle/>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r>
                        <a:rPr b="0" dirty="0" i="0" kern="1200" lang="en-US" sz="1400">
                          <a:solidFill>
                            <a:schemeClr val="dk1"/>
                          </a:solidFill>
                          <a:effectLst/>
                          <a:latin typeface="+mn-lt"/>
                          <a:ea typeface="+mn-ea"/>
                          <a:cs typeface="+mn-cs"/>
                        </a:rPr>
                        <a:t>Edyta Gołąb-Andrzejak</a:t>
                      </a:r>
                      <a:endParaRPr dirty="0" lang="en-US" sz="1400"/>
                    </a:p>
                  </a:txBody>
                  <a:tcPr/>
                </a:tc>
                <a:tc>
                  <a:txBody>
                    <a:bodyPr numCol="1"/>
                    <a:lstStyle/>
                    <a:p>
                      <a:r>
                        <a:rPr dirty="0" lang="en-US" sz="1400"/>
                        <a:t>This study examines how AI tools are transforming digital marketing in Poland, using LPP as a case study to showcase improvements in e-commerce efficiency and customer service. It highlights the benefits of AI-driven solutions like chatbots and warehouse systems, while also addressing challenges such as skill gaps and ethical concerns, and proposes directions for future research</a:t>
                      </a:r>
                    </a:p>
                  </a:txBody>
                  <a:tcPr/>
                </a:tc>
                <a:tc>
                  <a:txBody>
                    <a:bodyPr numCol="1"/>
                    <a:lstStyle/>
                    <a:p>
                      <a:r>
                        <a:rPr dirty="0" lang="en-US" sz="1400"/>
                        <a:t>The study focuses only on one company, lacking comparisons with other industries or businesses. It also doesn’t include measurable customer experience data, long-term impact analysis, or insight into scalability for SMEs and relevance beyond the Polish market</a:t>
                      </a:r>
                    </a:p>
                  </a:txBody>
                  <a:tcPr/>
                </a:tc>
                <a:extLst>
                  <a:ext uri="{0D108BD9-81ED-4DB2-BD59-A6C34878D82A}">
                    <a16:rowId xmlns:a16="http://schemas.microsoft.com/office/drawing/2014/main" val="1986218424"/>
                  </a:ext>
                </a:extLst>
              </a:tr>
              <a:tr h="2036975">
                <a:tc>
                  <a:txBody>
                    <a:bodyPr numCol="1"/>
                    <a:lstStyle/>
                    <a:p>
                      <a:pPr algn="ctr"/>
                      <a:endParaRPr dirty="0" lang="en-US" sz="1400"/>
                    </a:p>
                    <a:p>
                      <a:pPr algn="ctr"/>
                      <a:endParaRPr dirty="0" lang="en-US" sz="1400"/>
                    </a:p>
                    <a:p>
                      <a:pPr algn="ctr"/>
                      <a:endParaRPr dirty="0" lang="en-US" sz="1400"/>
                    </a:p>
                    <a:p>
                      <a:pPr algn="ctr"/>
                      <a:endParaRPr dirty="0" lang="en-US" sz="1400"/>
                    </a:p>
                    <a:p>
                      <a:pPr algn="ctr"/>
                      <a:r>
                        <a:rPr dirty="0" lang="en-US" sz="1400"/>
                        <a:t>2024</a:t>
                      </a:r>
                    </a:p>
                  </a:txBody>
                  <a:tcPr/>
                </a:tc>
                <a:tc>
                  <a:txBody>
                    <a:bodyPr numCol="1"/>
                    <a:lstStyle/>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endParaRPr b="0" dirty="0" i="0" kern="1200" lang="en-US" sz="1400">
                        <a:solidFill>
                          <a:schemeClr val="dk1"/>
                        </a:solidFill>
                        <a:effectLst/>
                        <a:latin typeface="+mn-lt"/>
                        <a:ea typeface="+mn-ea"/>
                        <a:cs typeface="+mn-cs"/>
                      </a:endParaRPr>
                    </a:p>
                    <a:p>
                      <a:pPr algn="ctr"/>
                      <a:r>
                        <a:rPr b="0" dirty="0" i="0" kern="1200" lang="en-US" sz="1400">
                          <a:solidFill>
                            <a:schemeClr val="dk1"/>
                          </a:solidFill>
                          <a:effectLst/>
                          <a:latin typeface="+mn-lt"/>
                          <a:ea typeface="+mn-ea"/>
                          <a:cs typeface="+mn-cs"/>
                        </a:rPr>
                        <a:t>Kokkula Raj Kumar</a:t>
                      </a:r>
                      <a:endParaRPr dirty="0" lang="en-US" sz="1400"/>
                    </a:p>
                  </a:txBody>
                  <a:tcPr/>
                </a:tc>
                <a:tc>
                  <a:txBody>
                    <a:bodyPr numCol="1"/>
                    <a:lstStyle/>
                    <a:p>
                      <a:r>
                        <a:rPr dirty="0" lang="en-US" sz="1400"/>
                        <a:t>This study examines how online marketing affects consumer buying behavior, focusing on trends like personalization, influencer promotions, and AI-driven predictions. By analyzing user data from major e-commerce platforms, it finds that personalized experiences and seamless shopping significantly boost purchase decision</a:t>
                      </a:r>
                    </a:p>
                  </a:txBody>
                  <a:tcPr/>
                </a:tc>
                <a:tc>
                  <a:txBody>
                    <a:bodyPr numCol="1"/>
                    <a:lstStyle/>
                    <a:p>
                      <a:r>
                        <a:rPr dirty="0" lang="en-US" sz="1400"/>
                        <a:t>The study doesn’t examine how demographics affect marketing responses or how strategies impact long-term customer loyalty. It also overlooks potential downsides of personalization, lacks platform-specific insights, and doesn't provide strong quantitative validation of its findings.</a:t>
                      </a:r>
                    </a:p>
                    <a:p>
                      <a:endParaRPr dirty="0" lang="en-US" sz="1400"/>
                    </a:p>
                  </a:txBody>
                  <a:tcPr/>
                </a:tc>
                <a:extLst>
                  <a:ext uri="{0D108BD9-81ED-4DB2-BD59-A6C34878D82A}">
                    <a16:rowId xmlns:a16="http://schemas.microsoft.com/office/drawing/2014/main" val="1007365086"/>
                  </a:ext>
                </a:extLst>
              </a:tr>
            </a:tbl>
          </a:graphicData>
        </a:graphic>
      </p:graphicFrame>
    </p:spTree>
    <p:extLst>
      <p:ext uri="{BB962C8B-B14F-4D97-AF65-F5344CB8AC3E}">
        <p14:creationId xmlns:p14="http://schemas.microsoft.com/office/powerpoint/2010/main" val="142866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FBB-C81E-C2F8-D720-90D643959340}"/>
              </a:ext>
            </a:extLst>
          </p:cNvPr>
          <p:cNvSpPr>
            <a:spLocks noGrp="1"/>
          </p:cNvSpPr>
          <p:nvPr>
            <p:ph type="title"/>
          </p:nvPr>
        </p:nvSpPr>
        <p:spPr/>
        <p:txBody>
          <a:bodyPr numCol="1"/>
          <a:lstStyle/>
          <a:p>
            <a:endParaRPr lang="en-US"/>
          </a:p>
        </p:txBody>
      </p:sp>
      <p:graphicFrame>
        <p:nvGraphicFramePr>
          <p:cNvPr id="4" name="Content Placeholder 3">
            <a:extLst>
              <a:ext uri="{FF2B5EF4-FFF2-40B4-BE49-F238E27FC236}">
                <a16:creationId xmlns:a16="http://schemas.microsoft.com/office/drawing/2014/main" id="{E4865E09-140B-4212-3FD7-02E49F84D017}"/>
              </a:ext>
            </a:extLst>
          </p:cNvPr>
          <p:cNvGraphicFramePr>
            <a:graphicFrameLocks noGrp="1"/>
          </p:cNvGraphicFramePr>
          <p:nvPr>
            <p:ph idx="1"/>
            <p:extLst>
              <p:ext uri="{D42A27DB-BD31-4B8C-83A1-F6EECF244321}">
                <p14:modId xmlns:p14="http://schemas.microsoft.com/office/powerpoint/2010/main" val="2193834876"/>
              </p:ext>
            </p:extLst>
          </p:nvPr>
        </p:nvGraphicFramePr>
        <p:xfrm>
          <a:off x="255639" y="250723"/>
          <a:ext cx="11680722" cy="5666329"/>
        </p:xfrm>
        <a:graphic>
          <a:graphicData uri="http://schemas.openxmlformats.org/drawingml/2006/table">
            <a:tbl>
              <a:tblPr bandRow="1" firstRow="1">
                <a:tableStyleId>{5C22544A-7EE6-4342-B048-85BDC9FD1C3A}</a:tableStyleId>
              </a:tblPr>
              <a:tblGrid>
                <a:gridCol w="2920180">
                  <a:extLst>
                    <a:ext uri="{9D8B030D-6E8A-4147-A177-3AD203B41FA5}">
                      <a16:colId xmlns:a16="http://schemas.microsoft.com/office/drawing/2014/main" val="747864186"/>
                    </a:ext>
                  </a:extLst>
                </a:gridCol>
                <a:gridCol w="2881955">
                  <a:extLst>
                    <a:ext uri="{9D8B030D-6E8A-4147-A177-3AD203B41FA5}">
                      <a16:colId xmlns:a16="http://schemas.microsoft.com/office/drawing/2014/main" val="380993169"/>
                    </a:ext>
                  </a:extLst>
                </a:gridCol>
                <a:gridCol w="2958407">
                  <a:extLst>
                    <a:ext uri="{9D8B030D-6E8A-4147-A177-3AD203B41FA5}">
                      <a16:colId xmlns:a16="http://schemas.microsoft.com/office/drawing/2014/main" val="1885796852"/>
                    </a:ext>
                  </a:extLst>
                </a:gridCol>
                <a:gridCol w="2920180">
                  <a:extLst>
                    <a:ext uri="{9D8B030D-6E8A-4147-A177-3AD203B41FA5}">
                      <a16:colId xmlns:a16="http://schemas.microsoft.com/office/drawing/2014/main" val="2351803442"/>
                    </a:ext>
                  </a:extLst>
                </a:gridCol>
              </a:tblGrid>
              <a:tr h="1179830">
                <a:tc>
                  <a:txBody>
                    <a:bodyPr numCol="1"/>
                    <a:lstStyle/>
                    <a:p>
                      <a:pPr algn="ctr"/>
                      <a:endParaRPr dirty="0" lang="en-US"/>
                    </a:p>
                    <a:p>
                      <a:pPr algn="ctr"/>
                      <a:r>
                        <a:rPr dirty="0" lang="en-US"/>
                        <a:t>YEAR</a:t>
                      </a:r>
                    </a:p>
                  </a:txBody>
                  <a:tcPr/>
                </a:tc>
                <a:tc>
                  <a:txBody>
                    <a:bodyPr numCol="1"/>
                    <a:lstStyle/>
                    <a:p>
                      <a:pPr algn="ctr"/>
                      <a:endParaRPr dirty="0" lang="en-US"/>
                    </a:p>
                    <a:p>
                      <a:pPr algn="ctr"/>
                      <a:r>
                        <a:rPr dirty="0" lang="en-US"/>
                        <a:t>AUTHOR</a:t>
                      </a:r>
                    </a:p>
                  </a:txBody>
                  <a:tcPr/>
                </a:tc>
                <a:tc>
                  <a:txBody>
                    <a:bodyPr numCol="1"/>
                    <a:lstStyle/>
                    <a:p>
                      <a:pPr algn="ctr"/>
                      <a:endParaRPr dirty="0" lang="en-US"/>
                    </a:p>
                    <a:p>
                      <a:pPr algn="ctr"/>
                      <a:r>
                        <a:rPr dirty="0" lang="en-US"/>
                        <a:t>CONTRIBUTION</a:t>
                      </a:r>
                    </a:p>
                  </a:txBody>
                  <a:tcPr/>
                </a:tc>
                <a:tc>
                  <a:txBody>
                    <a:bodyPr numCol="1"/>
                    <a:lstStyle/>
                    <a:p>
                      <a:pPr algn="ctr"/>
                      <a:endParaRPr dirty="0" lang="en-US"/>
                    </a:p>
                    <a:p>
                      <a:pPr algn="ctr"/>
                      <a:r>
                        <a:rPr dirty="0" lang="en-US"/>
                        <a:t>GAP</a:t>
                      </a:r>
                    </a:p>
                  </a:txBody>
                  <a:tcPr/>
                </a:tc>
                <a:extLst>
                  <a:ext uri="{0D108BD9-81ED-4DB2-BD59-A6C34878D82A}">
                    <a16:rowId xmlns:a16="http://schemas.microsoft.com/office/drawing/2014/main" val="2832355334"/>
                  </a:ext>
                </a:extLst>
              </a:tr>
              <a:tr h="4486499">
                <a:tc>
                  <a:txBody>
                    <a:bodyPr numCol="1"/>
                    <a:lstStyle/>
                    <a:p>
                      <a:pPr algn="ctr"/>
                      <a:endParaRPr dirty="0" lang="en-US"/>
                    </a:p>
                    <a:p>
                      <a:pPr algn="ctr"/>
                      <a:endParaRPr dirty="0" lang="en-US"/>
                    </a:p>
                    <a:p>
                      <a:pPr algn="ctr"/>
                      <a:endParaRPr dirty="0" lang="en-US"/>
                    </a:p>
                    <a:p>
                      <a:pPr algn="ctr"/>
                      <a:endParaRPr dirty="0" lang="en-US"/>
                    </a:p>
                    <a:p>
                      <a:pPr algn="ctr"/>
                      <a:endParaRPr dirty="0" lang="en-US"/>
                    </a:p>
                    <a:p>
                      <a:pPr algn="ctr"/>
                      <a:endParaRPr dirty="0" lang="en-US"/>
                    </a:p>
                    <a:p>
                      <a:pPr algn="ctr"/>
                      <a:endParaRPr dirty="0" lang="en-US"/>
                    </a:p>
                    <a:p>
                      <a:pPr algn="ctr"/>
                      <a:r>
                        <a:rPr dirty="0" lang="en-US"/>
                        <a:t>2024</a:t>
                      </a:r>
                    </a:p>
                  </a:txBody>
                  <a:tcPr/>
                </a:tc>
                <a:tc>
                  <a:txBody>
                    <a:bodyPr numCol="1"/>
                    <a:lstStyle/>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endParaRPr b="0" dirty="0" i="0" kern="1200" lang="en-US" sz="1800">
                        <a:solidFill>
                          <a:schemeClr val="dk1"/>
                        </a:solidFill>
                        <a:effectLst/>
                        <a:latin typeface="+mn-lt"/>
                        <a:ea typeface="+mn-ea"/>
                        <a:cs typeface="+mn-cs"/>
                      </a:endParaRPr>
                    </a:p>
                    <a:p>
                      <a:pPr algn="ctr"/>
                      <a:r>
                        <a:rPr b="0" dirty="0" i="0" kern="1200" lang="en-US" sz="1800">
                          <a:solidFill>
                            <a:schemeClr val="dk1"/>
                          </a:solidFill>
                          <a:effectLst/>
                          <a:latin typeface="+mn-lt"/>
                          <a:ea typeface="+mn-ea"/>
                          <a:cs typeface="+mn-cs"/>
                        </a:rPr>
                        <a:t>Upasana Das</a:t>
                      </a:r>
                      <a:endParaRPr dirty="0" lang="en-US"/>
                    </a:p>
                  </a:txBody>
                  <a:tcPr/>
                </a:tc>
                <a:tc>
                  <a:txBody>
                    <a:bodyPr numCol="1"/>
                    <a:lstStyle/>
                    <a:p>
                      <a:r>
                        <a:rPr dirty="0" lang="en-US"/>
                        <a:t>This study by Upasana Das explores how AI-driven personalization is transforming e-commerce by offering smart recommendations, virtual assistants, and predictive tools that enhance the shopping experience. It also addresses challenges like fairness, privacy, and over-personalization, emphasizing the need for businesses to adopt AI to remain competitive.</a:t>
                      </a:r>
                    </a:p>
                  </a:txBody>
                  <a:tcPr/>
                </a:tc>
                <a:tc>
                  <a:txBody>
                    <a:bodyPr numCol="1"/>
                    <a:lstStyle/>
                    <a:p>
                      <a:r>
                        <a:rPr dirty="0" lang="en-US"/>
                        <a:t>The study lacks analysis of how consumers respond to AI personalization and doesn’t include data to measure its actual impact on sales or satisfaction. It also overlooks brand loyalty effects, comparisons with traditional marketing, and the challenges SMEs face in adopting AI tools.</a:t>
                      </a:r>
                    </a:p>
                  </a:txBody>
                  <a:tcPr/>
                </a:tc>
                <a:extLst>
                  <a:ext uri="{0D108BD9-81ED-4DB2-BD59-A6C34878D82A}">
                    <a16:rowId xmlns:a16="http://schemas.microsoft.com/office/drawing/2014/main" val="3061898438"/>
                  </a:ext>
                </a:extLst>
              </a:tr>
            </a:tbl>
          </a:graphicData>
        </a:graphic>
      </p:graphicFrame>
    </p:spTree>
    <p:extLst>
      <p:ext uri="{BB962C8B-B14F-4D97-AF65-F5344CB8AC3E}">
        <p14:creationId xmlns:p14="http://schemas.microsoft.com/office/powerpoint/2010/main" val="107281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E049-AEED-4228-AA5F-5DFF8E3BEE2F}"/>
              </a:ext>
            </a:extLst>
          </p:cNvPr>
          <p:cNvSpPr>
            <a:spLocks noGrp="1"/>
          </p:cNvSpPr>
          <p:nvPr>
            <p:ph type="title"/>
          </p:nvPr>
        </p:nvSpPr>
        <p:spPr>
          <a:xfrm>
            <a:off x="838200" y="681037"/>
            <a:ext cx="10515600" cy="1325563"/>
          </a:xfrm>
        </p:spPr>
        <p:txBody>
          <a:bodyPr numCol="1">
            <a:normAutofit/>
          </a:bodyPr>
          <a:lstStyle/>
          <a:p>
            <a:pPr algn="ctr"/>
            <a:r>
              <a:rPr dirty="0" lang="en-US"/>
              <a:t>Objective of the Research undertaken</a:t>
            </a:r>
            <a:br>
              <a:rPr dirty="0" lang="en-US"/>
            </a:br>
            <a:endParaRPr dirty="0" lang="en-US"/>
          </a:p>
        </p:txBody>
      </p:sp>
      <p:sp>
        <p:nvSpPr>
          <p:cNvPr id="3" name="Content Placeholder 2">
            <a:extLst>
              <a:ext uri="{FF2B5EF4-FFF2-40B4-BE49-F238E27FC236}">
                <a16:creationId xmlns:a16="http://schemas.microsoft.com/office/drawing/2014/main" id="{56FFC657-A15C-4A20-AA7A-220F45779221}"/>
              </a:ext>
            </a:extLst>
          </p:cNvPr>
          <p:cNvSpPr>
            <a:spLocks noGrp="1"/>
          </p:cNvSpPr>
          <p:nvPr>
            <p:ph idx="1"/>
          </p:nvPr>
        </p:nvSpPr>
        <p:spPr>
          <a:xfrm>
            <a:off x="838200" y="2182761"/>
            <a:ext cx="10515600" cy="3994202"/>
          </a:xfrm>
        </p:spPr>
        <p:txBody>
          <a:bodyPr numCol="1"/>
          <a:lstStyle/>
          <a:p>
            <a:r>
              <a:rPr dirty="0" lang="en-US" sz="4000"/>
              <a:t>Primary Objective</a:t>
            </a:r>
          </a:p>
          <a:p>
            <a:pPr indent="0" marL="0">
              <a:buNone/>
            </a:pPr>
            <a:r>
              <a:rPr dirty="0" lang="en-US" sz="3600"/>
              <a:t>To study the impact of AI and E-commerce sales in India (Amazon)</a:t>
            </a:r>
          </a:p>
        </p:txBody>
      </p:sp>
    </p:spTree>
    <p:extLst>
      <p:ext uri="{BB962C8B-B14F-4D97-AF65-F5344CB8AC3E}">
        <p14:creationId xmlns:p14="http://schemas.microsoft.com/office/powerpoint/2010/main" val="188004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A72-737A-4A85-B599-2468E174B63C}"/>
              </a:ext>
            </a:extLst>
          </p:cNvPr>
          <p:cNvSpPr>
            <a:spLocks noGrp="1"/>
          </p:cNvSpPr>
          <p:nvPr>
            <p:ph type="title"/>
          </p:nvPr>
        </p:nvSpPr>
        <p:spPr>
          <a:xfrm>
            <a:off x="838200" y="681037"/>
            <a:ext cx="10515600" cy="1325563"/>
          </a:xfrm>
        </p:spPr>
        <p:txBody>
          <a:bodyPr numCol="1">
            <a:normAutofit/>
          </a:bodyPr>
          <a:lstStyle/>
          <a:p>
            <a:pPr algn="ctr"/>
            <a:r>
              <a:rPr dirty="0" lang="en-US" sz="4800"/>
              <a:t>Research Framework</a:t>
            </a:r>
          </a:p>
        </p:txBody>
      </p:sp>
      <p:sp>
        <p:nvSpPr>
          <p:cNvPr id="3" name="Content Placeholder 2">
            <a:extLst>
              <a:ext uri="{FF2B5EF4-FFF2-40B4-BE49-F238E27FC236}">
                <a16:creationId xmlns:a16="http://schemas.microsoft.com/office/drawing/2014/main" id="{E8E0EC1C-90E0-4D61-A0D1-0C2428C6DFDE}"/>
              </a:ext>
            </a:extLst>
          </p:cNvPr>
          <p:cNvSpPr>
            <a:spLocks noGrp="1"/>
          </p:cNvSpPr>
          <p:nvPr>
            <p:ph idx="1"/>
          </p:nvPr>
        </p:nvSpPr>
        <p:spPr/>
        <p:txBody>
          <a:bodyPr numCol="1"/>
          <a:lstStyle/>
          <a:p>
            <a:pPr indent="0" marL="0">
              <a:buNone/>
            </a:pPr>
            <a:endParaRPr dirty="0" lang="en-US"/>
          </a:p>
        </p:txBody>
      </p:sp>
      <p:sp>
        <p:nvSpPr>
          <p:cNvPr id="4" name="Rectangle 3">
            <a:extLst>
              <a:ext uri="{FF2B5EF4-FFF2-40B4-BE49-F238E27FC236}">
                <a16:creationId xmlns:a16="http://schemas.microsoft.com/office/drawing/2014/main" id="{78FEE174-775E-453C-8B20-546CF92194CC}"/>
              </a:ext>
            </a:extLst>
          </p:cNvPr>
          <p:cNvSpPr/>
          <p:nvPr/>
        </p:nvSpPr>
        <p:spPr>
          <a:xfrm>
            <a:off x="2517859" y="3002799"/>
            <a:ext cx="2432481" cy="223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t>Independent variable(s)</a:t>
            </a:r>
          </a:p>
          <a:p>
            <a:pPr algn="ctr"/>
            <a:r>
              <a:rPr dirty="0" lang="en-US"/>
              <a:t>USE OF AI IN E-COMMERCE</a:t>
            </a:r>
          </a:p>
          <a:p>
            <a:pPr algn="ctr"/>
            <a:endParaRPr dirty="0" lang="en-US"/>
          </a:p>
        </p:txBody>
      </p:sp>
      <p:cxnSp>
        <p:nvCxnSpPr>
          <p:cNvPr id="6" name="Straight Arrow Connector 5">
            <a:extLst>
              <a:ext uri="{FF2B5EF4-FFF2-40B4-BE49-F238E27FC236}">
                <a16:creationId xmlns:a16="http://schemas.microsoft.com/office/drawing/2014/main" id="{18EFEA0B-AE94-47E2-9675-57F5018C67FF}"/>
              </a:ext>
            </a:extLst>
          </p:cNvPr>
          <p:cNvCxnSpPr>
            <a:cxnSpLocks/>
          </p:cNvCxnSpPr>
          <p:nvPr/>
        </p:nvCxnSpPr>
        <p:spPr>
          <a:xfrm flipV="1">
            <a:off x="4003829" y="4098978"/>
            <a:ext cx="2645546" cy="42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2C80FD2-286F-49D2-8A3B-7C222698CCF3}"/>
              </a:ext>
            </a:extLst>
          </p:cNvPr>
          <p:cNvSpPr/>
          <p:nvPr/>
        </p:nvSpPr>
        <p:spPr>
          <a:xfrm>
            <a:off x="6649375" y="3002799"/>
            <a:ext cx="2432481" cy="223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numCol="1" rtlCol="0"/>
          <a:lstStyle/>
          <a:p>
            <a:pPr algn="ctr"/>
            <a:r>
              <a:rPr dirty="0" lang="en-US"/>
              <a:t>Dependent variable(s)</a:t>
            </a:r>
          </a:p>
          <a:p>
            <a:pPr algn="ctr"/>
            <a:r>
              <a:rPr dirty="0" lang="en-US"/>
              <a:t>SALES OF E-COMMERCE PLATFORMS</a:t>
            </a:r>
          </a:p>
          <a:p>
            <a:pPr algn="ctr"/>
            <a:endParaRPr dirty="0" lang="en-US"/>
          </a:p>
        </p:txBody>
      </p:sp>
    </p:spTree>
    <p:extLst>
      <p:ext uri="{BB962C8B-B14F-4D97-AF65-F5344CB8AC3E}">
        <p14:creationId xmlns:p14="http://schemas.microsoft.com/office/powerpoint/2010/main" val="355770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89B-1D42-4D89-B5E3-EFC5F58AEACC}"/>
              </a:ext>
            </a:extLst>
          </p:cNvPr>
          <p:cNvSpPr>
            <a:spLocks noGrp="1"/>
          </p:cNvSpPr>
          <p:nvPr>
            <p:ph type="title"/>
          </p:nvPr>
        </p:nvSpPr>
        <p:spPr>
          <a:xfrm>
            <a:off x="838200" y="730250"/>
            <a:ext cx="10515600" cy="1325563"/>
          </a:xfrm>
        </p:spPr>
        <p:txBody>
          <a:bodyPr numCol="1">
            <a:noAutofit/>
          </a:bodyPr>
          <a:lstStyle/>
          <a:p>
            <a:pPr algn="ctr"/>
            <a:r>
              <a:rPr dirty="0" lang="en-US" sz="4800"/>
              <a:t>Hypothesis(es)</a:t>
            </a:r>
            <a:br>
              <a:rPr dirty="0" lang="en-US" sz="4800"/>
            </a:br>
            <a:endParaRPr dirty="0" lang="en-US" sz="4800"/>
          </a:p>
        </p:txBody>
      </p:sp>
      <p:sp>
        <p:nvSpPr>
          <p:cNvPr id="3" name="Content Placeholder 2">
            <a:extLst>
              <a:ext uri="{FF2B5EF4-FFF2-40B4-BE49-F238E27FC236}">
                <a16:creationId xmlns:a16="http://schemas.microsoft.com/office/drawing/2014/main" id="{88CEDA37-C56D-422A-9514-34C2FF7506D8}"/>
              </a:ext>
            </a:extLst>
          </p:cNvPr>
          <p:cNvSpPr>
            <a:spLocks noGrp="1"/>
          </p:cNvSpPr>
          <p:nvPr>
            <p:ph idx="1"/>
          </p:nvPr>
        </p:nvSpPr>
        <p:spPr>
          <a:xfrm>
            <a:off x="838200" y="2055813"/>
            <a:ext cx="10515600" cy="4802187"/>
          </a:xfrm>
        </p:spPr>
        <p:txBody>
          <a:bodyPr numCol="1"/>
          <a:lstStyle/>
          <a:p>
            <a:r>
              <a:rPr dirty="0" lang="en-US" sz="4000"/>
              <a:t>NULL HYPOTHESIS (Ho)</a:t>
            </a:r>
          </a:p>
          <a:p>
            <a:pPr indent="0" marL="0">
              <a:buNone/>
            </a:pPr>
            <a:r>
              <a:rPr dirty="0" lang="en-US" sz="3200"/>
              <a:t>Use of AI has not increased the sales of E-commerce(Amazon) </a:t>
            </a:r>
            <a:r>
              <a:rPr dirty="0" lang="en-US"/>
              <a:t>.</a:t>
            </a:r>
          </a:p>
          <a:p>
            <a:r>
              <a:rPr dirty="0" lang="en-US" sz="4000"/>
              <a:t>ALTERNATE HYPOTHESIS (Ha)</a:t>
            </a:r>
          </a:p>
          <a:p>
            <a:pPr indent="0" marL="0">
              <a:buNone/>
            </a:pPr>
            <a:r>
              <a:rPr dirty="0" lang="en-US" sz="3200"/>
              <a:t>Use of AI has increased the sales of E-commerce(Amazon)</a:t>
            </a:r>
          </a:p>
        </p:txBody>
      </p:sp>
    </p:spTree>
    <p:extLst>
      <p:ext uri="{BB962C8B-B14F-4D97-AF65-F5344CB8AC3E}">
        <p14:creationId xmlns:p14="http://schemas.microsoft.com/office/powerpoint/2010/main" val="397283723"/>
      </p:ext>
    </p:extLst>
  </p:cSld>
  <p:clrMapOvr>
    <a:masterClrMapping/>
  </p:clrMapOvr>
</p:sld>
</file>

<file path=ppt/theme/_rels/theme1.xml.rels><?xml version="1.0" encoding="UTF-8" standalone="yes"?><Relationships xmlns="http://schemas.openxmlformats.org/package/2006/relationships"><Relationship Id="rId1" Target="../media/image1.jpeg" Type="http://schemas.openxmlformats.org/officeDocument/2006/relationships/image"/></Relationships>
</file>

<file path=ppt/theme/_rels/theme2.xml.rels><?xml version="1.0" encoding="UTF-8" standalone="yes"?><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algn="ctr" cap="rnd" cmpd="sng" w="9525">
          <a:solidFill>
            <a:schemeClr val="phClr"/>
          </a:solidFill>
          <a:prstDash val="solid"/>
        </a:ln>
        <a:ln algn="ctr" cap="rnd" cmpd="sng" w="19050">
          <a:solidFill>
            <a:schemeClr val="phClr"/>
          </a:solidFill>
          <a:prstDash val="solid"/>
        </a:ln>
        <a:ln algn="ctr" cap="rnd" cmpd="sng" w="25400">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h="12700" w="381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id="{C4BB2A3D-0E93-4C5F-B0D2-9D3FCE089CC5}" name="Celestial" vid="{42E5908D-19A2-46FD-89FA-638B126129EF}"/>
    </a:ext>
  </a:extLst>
</a:theme>
</file>

<file path=ppt/theme/theme2.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algn="ctr" cap="rnd" cmpd="sng" w="9525">
          <a:solidFill>
            <a:schemeClr val="phClr"/>
          </a:solidFill>
          <a:prstDash val="solid"/>
        </a:ln>
        <a:ln algn="ctr" cap="rnd" cmpd="sng" w="19050">
          <a:solidFill>
            <a:schemeClr val="phClr"/>
          </a:solidFill>
          <a:prstDash val="solid"/>
        </a:ln>
        <a:ln algn="ctr" cap="rnd" cmpd="sng" w="25400">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h="12700" w="381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id="{C4BB2A3D-0E93-4C5F-B0D2-9D3FCE089CC5}" name="Celestial" vid="{42E5908D-19A2-46FD-89FA-638B126129EF}"/>
    </a:ext>
  </a:extLst>
</a:theme>
</file>

<file path=docProps/app.xml><?xml version="1.0" encoding="utf-8"?>
<Properties xmlns="http://schemas.openxmlformats.org/officeDocument/2006/extended-properties" xmlns:vt="http://schemas.openxmlformats.org/officeDocument/2006/docPropsVTypes">
  <Template/>
  <Words>1405</Words>
  <Paragraphs>131</Paragraphs>
  <Slides>11</Slides>
  <Notes>0</Notes>
  <TotalTime>162</TotalTime>
  <HiddenSlides>0</HiddenSlides>
  <MMClips>0</MMClips>
  <ScaleCrop>false</ScaleCrop>
  <HeadingPairs>
    <vt:vector baseType="variant" size="4">
      <vt:variant>
        <vt:lpstr>Theme</vt:lpstr>
      </vt:variant>
      <vt:variant>
        <vt:i4>1</vt:i4>
      </vt:variant>
      <vt:variant>
        <vt:lpstr>Slide Titles</vt:lpstr>
      </vt:variant>
      <vt:variant>
        <vt:i4>11</vt:i4>
      </vt:variant>
    </vt:vector>
  </HeadingPairs>
  <TitlesOfParts>
    <vt:vector baseType="lpstr" size="12">
      <vt:lpstr>Celestial</vt:lpstr>
      <vt:lpstr>Army Institute of Management &amp; Technology, Greater Noida   Minor Project  “Leveraging AI for Marketing: A study on E-commerce platforms ”   Name : Versha Pandey                                        Mentor :Dr. Shyamli Satpathy                   Batch : MBA Analytics 02        Date: 8th april 2025</vt:lpstr>
      <vt:lpstr>Introduction</vt:lpstr>
      <vt:lpstr>Literature Review</vt:lpstr>
      <vt:lpstr>PowerPoint Presentation</vt:lpstr>
      <vt:lpstr>PowerPoint Presentation</vt:lpstr>
      <vt:lpstr>PowerPoint Presentation</vt:lpstr>
      <vt:lpstr>Objective of the Research undertaken</vt:lpstr>
      <vt:lpstr>Research Framework</vt:lpstr>
      <vt:lpstr>Hypothesis(es)</vt:lpstr>
      <vt:lpstr>Research Methodology</vt:lpstr>
      <vt:lpstr>PowerPoint Presentation</vt:lpstr>
    </vt:vector>
  </TitlesOfParts>
  <LinksUpToDate>false</LinksUpToDate>
  <SharedDoc>false</SharedDoc>
  <HyperlinksChanged>false</HyperlinksChanged>
  <Application>Microsoft Office PowerPoint</Application>
  <AppVersion>16.0000</AppVersion>
  <PresentationFormat>Widescreen</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2019-07-24T03:57:13Z</dcterms:created>
  <dc:creator>aimtpc5</dc:creator>
  <cp:lastModifiedBy>Versha Pandey</cp:lastModifiedBy>
  <dcterms:modified xsi:type="dcterms:W3CDTF">2025-04-08T05:52:54Z</dcterms:modified>
  <cp:revision>18</cp:revision>
  <dc:title>Army Institute of Management &amp; Technology, Greater Noida   Summer Internship Project  “TOPIC” at “Company Name”         Student Name        Batch        Date</dc:title>
</cp:coreProperties>
</file>