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7BDCE4-B32D-4F54-B207-589D9045648D}">
  <a:tblStyle styleId="{7B7BDCE4-B32D-4F54-B207-589D90456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23f0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23f0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423f02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423f0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0423f02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0423f02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0423f02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0423f02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423f0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0423f0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property buyers the optimum price and calculate highest ROI. 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5eaa33f0_3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5eaa33f0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ohnshuford/new-york-city-property-sa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81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UofT </a:t>
            </a:r>
            <a:r>
              <a:rPr lang="en-GB" sz="3200"/>
              <a:t>Online Data Analytics Boot Camp</a:t>
            </a:r>
            <a:r>
              <a:rPr lang="en-GB" sz="3200"/>
              <a:t> </a:t>
            </a:r>
            <a:br>
              <a:rPr lang="en-GB" sz="3200"/>
            </a:br>
            <a:r>
              <a:rPr b="1" lang="en-GB" sz="3200"/>
              <a:t>Group 8</a:t>
            </a:r>
            <a:endParaRPr b="1"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Deliverable 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- Roles &amp; Responsibilities</a:t>
            </a:r>
            <a:endParaRPr b="1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4225" y="16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{7B7BDCE4-B32D-4F54-B207-589D9045648D}</a:tableStyleId>
              </a:tblPr>
              <a:tblGrid>
                <a:gridCol w="1287925"/>
                <a:gridCol w="1280500"/>
                <a:gridCol w="1102875"/>
                <a:gridCol w="1228725"/>
                <a:gridCol w="1176875"/>
                <a:gridCol w="13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Aitor Goyenechea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Alexander Rahmanov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Noran About-Zaid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Tally Anter-Rupa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Versha Rangaswamy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Segment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14"/>
          <p:cNvSpPr/>
          <p:nvPr/>
        </p:nvSpPr>
        <p:spPr>
          <a:xfrm>
            <a:off x="1191100" y="3042425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146700" y="38108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4728450" y="304242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728450" y="381080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5725775" y="3758550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technologies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867950" y="3780825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mockup DB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1832575" y="3015050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&amp; manage repository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5725775" y="3015038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ML model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7359050" y="2335000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869600" y="23017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6152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2439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3672875" y="2297875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2967075" y="23311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4133975" y="22978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33832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61887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812150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topic?</a:t>
            </a:r>
            <a:endParaRPr b="1"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Which property type and </a:t>
            </a:r>
            <a:r>
              <a:rPr lang="en-GB" sz="1600"/>
              <a:t>borough</a:t>
            </a:r>
            <a:r>
              <a:rPr lang="en-GB" sz="1600"/>
              <a:t> location in NYC has the highest ROI? </a:t>
            </a:r>
            <a:endParaRPr sz="1600"/>
          </a:p>
        </p:txBody>
      </p:sp>
      <p:sp>
        <p:nvSpPr>
          <p:cNvPr id="310" name="Google Shape;31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did we select this?</a:t>
            </a:r>
            <a:endParaRPr b="1"/>
          </a:p>
        </p:txBody>
      </p:sp>
      <p:sp>
        <p:nvSpPr>
          <p:cNvPr id="316" name="Google Shape;31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aid residential property buyers to identify property locations in NYC which are mostly likely to </a:t>
            </a:r>
            <a:r>
              <a:rPr lang="en-GB" sz="1600"/>
              <a:t>yield</a:t>
            </a:r>
            <a:r>
              <a:rPr lang="en-GB" sz="1600"/>
              <a:t> highest ROI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dataset available for analysis was very robust</a:t>
            </a:r>
            <a:endParaRPr sz="1600"/>
          </a:p>
        </p:txBody>
      </p:sp>
      <p:sp>
        <p:nvSpPr>
          <p:cNvPr id="317" name="Google Shape;317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data we will use?</a:t>
            </a:r>
            <a:endParaRPr b="1"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303800" y="1498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NYC Property Sales</a:t>
            </a:r>
            <a:r>
              <a:rPr lang="en-GB" sz="1600"/>
              <a:t> (We will look at data for the 5 NYC </a:t>
            </a:r>
            <a:r>
              <a:rPr lang="en-GB" sz="1600"/>
              <a:t>boroughs</a:t>
            </a:r>
            <a:r>
              <a:rPr lang="en-GB" sz="1600"/>
              <a:t> for 10 years from 2003-2013)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4" name="Google Shape;32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do we hope to answer through the data?</a:t>
            </a:r>
            <a:endParaRPr b="1"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1303800" y="1682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10 years of sale price data we will train our ML model to calculate optimal price based on property type and borough in NYC.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test it against 5 years of sales data from 2013-2018.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identify property type and location which will provide the highest ROI for potential buyers.</a:t>
            </a:r>
            <a:endParaRPr sz="1600"/>
          </a:p>
        </p:txBody>
      </p:sp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we will use</a:t>
            </a:r>
            <a:endParaRPr/>
          </a:p>
        </p:txBody>
      </p:sp>
      <p:sp>
        <p:nvSpPr>
          <p:cNvPr id="337" name="Google Shape;337;p19"/>
          <p:cNvSpPr txBox="1"/>
          <p:nvPr>
            <p:ph idx="1" type="body"/>
          </p:nvPr>
        </p:nvSpPr>
        <p:spPr>
          <a:xfrm>
            <a:off x="993000" y="1597875"/>
            <a:ext cx="70305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Data Cleaning and Analysis &amp; Joins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-GB" sz="1012"/>
              <a:t>PySpark</a:t>
            </a:r>
            <a:r>
              <a:rPr i="1" lang="en-GB" sz="1012"/>
              <a:t> </a:t>
            </a:r>
            <a:r>
              <a:rPr lang="en-GB" sz="1012"/>
              <a:t>will be used to clean the data and perform an exploratory analysis. Further analysis will be completed using</a:t>
            </a:r>
            <a:r>
              <a:rPr i="1" lang="en-GB" sz="1012"/>
              <a:t> </a:t>
            </a:r>
            <a:r>
              <a:rPr b="1" lang="en-GB" sz="1012"/>
              <a:t>Postgres SQL</a:t>
            </a:r>
            <a:r>
              <a:rPr i="1" lang="en-GB" sz="1012"/>
              <a:t>.</a:t>
            </a:r>
            <a:endParaRPr i="1" sz="1012"/>
          </a:p>
          <a:p>
            <a:pPr indent="-31829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Database Storage</a:t>
            </a:r>
            <a:endParaRPr b="1"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-GB" sz="1012"/>
              <a:t>Google CoLab</a:t>
            </a:r>
            <a:r>
              <a:rPr lang="en-GB" sz="1012"/>
              <a:t> is the database we intend to use, and we will integrate </a:t>
            </a:r>
            <a:r>
              <a:rPr b="1" lang="en-GB" sz="1012"/>
              <a:t>GitHub</a:t>
            </a:r>
            <a:r>
              <a:rPr lang="en-GB" sz="1012"/>
              <a:t> to display the data.</a:t>
            </a:r>
            <a:endParaRPr sz="1012"/>
          </a:p>
          <a:p>
            <a:pPr indent="-3182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Machine Learning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-GB" sz="1012"/>
              <a:t>Supervised Learning</a:t>
            </a:r>
            <a:r>
              <a:rPr lang="en-GB" sz="1012"/>
              <a:t> - We will test </a:t>
            </a:r>
            <a:r>
              <a:rPr b="1" lang="en-GB" sz="1012"/>
              <a:t>Linear &amp; Multiple Linear Regression</a:t>
            </a:r>
            <a:r>
              <a:rPr lang="en-GB" sz="1012"/>
              <a:t>.</a:t>
            </a:r>
            <a:endParaRPr sz="1012"/>
          </a:p>
          <a:p>
            <a:pPr indent="-3182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Dashboard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/>
              <a:t>We will also integrate </a:t>
            </a:r>
            <a:r>
              <a:rPr b="1" lang="en-GB" sz="1012"/>
              <a:t>D3.js</a:t>
            </a:r>
            <a:r>
              <a:rPr lang="en-GB" sz="1012"/>
              <a:t> for a fully functioning and interactive dashboard. It will be hosted on </a:t>
            </a:r>
            <a:r>
              <a:rPr b="1" lang="en-GB" sz="1012"/>
              <a:t>GitHub</a:t>
            </a:r>
            <a:r>
              <a:rPr lang="en-GB" sz="1012"/>
              <a:t>.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  <p:sp>
        <p:nvSpPr>
          <p:cNvPr id="338" name="Google Shape;33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