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Nunito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Medium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8EFC91-4C1A-4D40-AE3D-69EA7D8A0450}">
  <a:tblStyle styleId="{A48EFC91-4C1A-4D40-AE3D-69EA7D8A04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0423f02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0423f02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0423f02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0423f02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0423f02e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0423f02e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0423f02e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0423f02e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0423f02e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0423f02e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Nunito"/>
              <a:buChar char="●"/>
            </a:pPr>
            <a:r>
              <a:rPr lang="en-GB" sz="16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property buyers the optimum price and calculate highest ROI. </a:t>
            </a:r>
            <a:endParaRPr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bdf2c136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bdf2c136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bdf2c1365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bdf2c1365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05eaa33f0_3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05eaa33f0_3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ohnshuford/new-york-city-property-sal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81456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err="1"/>
              <a:t>UofT</a:t>
            </a:r>
            <a:r>
              <a:rPr lang="en-GB" sz="3200"/>
              <a:t> Online Data Analytics Boot Camp </a:t>
            </a:r>
            <a:br>
              <a:rPr lang="en-GB" sz="3200"/>
            </a:br>
            <a:r>
              <a:rPr lang="en-GB" sz="3200" b="1"/>
              <a:t>Group 8</a:t>
            </a:r>
            <a:endParaRPr sz="3200" b="1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307675"/>
            <a:ext cx="42555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Presentation by -</a:t>
            </a:r>
            <a:br>
              <a:rPr lang="en-GB" b="1"/>
            </a:br>
            <a:r>
              <a:rPr lang="en-GB" b="1"/>
              <a:t>Aitor Goyenechea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Alexander Rahmanov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Noran Abou-Zaid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Tally Anter-Rupa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Versha Rangaswamy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Team - Roles &amp; Responsibilities</a:t>
            </a:r>
            <a:endParaRPr b="1"/>
          </a:p>
        </p:txBody>
      </p:sp>
      <p:graphicFrame>
        <p:nvGraphicFramePr>
          <p:cNvPr id="284" name="Google Shape;284;p14"/>
          <p:cNvGraphicFramePr/>
          <p:nvPr>
            <p:extLst>
              <p:ext uri="{D42A27DB-BD31-4B8C-83A1-F6EECF244321}">
                <p14:modId xmlns:p14="http://schemas.microsoft.com/office/powerpoint/2010/main" val="3544223109"/>
              </p:ext>
            </p:extLst>
          </p:nvPr>
        </p:nvGraphicFramePr>
        <p:xfrm>
          <a:off x="994225" y="1638238"/>
          <a:ext cx="7431425" cy="2086770"/>
        </p:xfrm>
        <a:graphic>
          <a:graphicData uri="http://schemas.openxmlformats.org/drawingml/2006/table">
            <a:tbl>
              <a:tblPr>
                <a:noFill/>
                <a:tableStyleId>{A48EFC91-4C1A-4D40-AE3D-69EA7D8A0450}</a:tableStyleId>
              </a:tblPr>
              <a:tblGrid>
                <a:gridCol w="128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Aitor Goyenechea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Alexander Rahmanov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Noran About-Zaid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Tally Anter-Rupa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Versha Rangaswamy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Segment 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Segment 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Segment 3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887771153"/>
                  </a:ext>
                </a:extLst>
              </a:tr>
            </a:tbl>
          </a:graphicData>
        </a:graphic>
      </p:graphicFrame>
      <p:sp>
        <p:nvSpPr>
          <p:cNvPr id="285" name="Google Shape;285;p14"/>
          <p:cNvSpPr/>
          <p:nvPr/>
        </p:nvSpPr>
        <p:spPr>
          <a:xfrm>
            <a:off x="1170950" y="3914021"/>
            <a:ext cx="340500" cy="318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1144655" y="4421334"/>
            <a:ext cx="384900" cy="3849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4878550" y="3917899"/>
            <a:ext cx="384900" cy="318300"/>
          </a:xfrm>
          <a:prstGeom prst="triangle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4878550" y="4492233"/>
            <a:ext cx="384900" cy="384900"/>
          </a:xfrm>
          <a:prstGeom prst="mathMultiply">
            <a:avLst>
              <a:gd name="adj1" fmla="val 23520"/>
            </a:avLst>
          </a:prstGeom>
          <a:solidFill>
            <a:srgbClr val="99999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4"/>
          <p:cNvSpPr txBox="1"/>
          <p:nvPr/>
        </p:nvSpPr>
        <p:spPr>
          <a:xfrm>
            <a:off x="5708525" y="4484583"/>
            <a:ext cx="18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Define technologies</a:t>
            </a:r>
            <a:endParaRPr dirty="0"/>
          </a:p>
        </p:txBody>
      </p:sp>
      <p:sp>
        <p:nvSpPr>
          <p:cNvPr id="290" name="Google Shape;290;p14"/>
          <p:cNvSpPr txBox="1"/>
          <p:nvPr/>
        </p:nvSpPr>
        <p:spPr>
          <a:xfrm>
            <a:off x="1904121" y="4327362"/>
            <a:ext cx="2553791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cleaning &amp; integration</a:t>
            </a:r>
            <a:endParaRPr dirty="0"/>
          </a:p>
        </p:txBody>
      </p:sp>
      <p:sp>
        <p:nvSpPr>
          <p:cNvPr id="291" name="Google Shape;291;p14"/>
          <p:cNvSpPr txBox="1"/>
          <p:nvPr/>
        </p:nvSpPr>
        <p:spPr>
          <a:xfrm>
            <a:off x="1904121" y="3827637"/>
            <a:ext cx="2832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Manage repository/ Storyboard/ Visualization</a:t>
            </a:r>
            <a:endParaRPr dirty="0"/>
          </a:p>
        </p:txBody>
      </p:sp>
      <p:sp>
        <p:nvSpPr>
          <p:cNvPr id="292" name="Google Shape;292;p14"/>
          <p:cNvSpPr txBox="1"/>
          <p:nvPr/>
        </p:nvSpPr>
        <p:spPr>
          <a:xfrm>
            <a:off x="5689974" y="3891267"/>
            <a:ext cx="273567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Create and improve ML model</a:t>
            </a:r>
            <a:endParaRPr dirty="0"/>
          </a:p>
        </p:txBody>
      </p:sp>
      <p:sp>
        <p:nvSpPr>
          <p:cNvPr id="293" name="Google Shape;293;p14"/>
          <p:cNvSpPr/>
          <p:nvPr/>
        </p:nvSpPr>
        <p:spPr>
          <a:xfrm>
            <a:off x="7359050" y="2335000"/>
            <a:ext cx="340500" cy="318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4"/>
          <p:cNvSpPr/>
          <p:nvPr/>
        </p:nvSpPr>
        <p:spPr>
          <a:xfrm>
            <a:off x="4869600" y="2301700"/>
            <a:ext cx="384900" cy="3849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4"/>
          <p:cNvSpPr/>
          <p:nvPr/>
        </p:nvSpPr>
        <p:spPr>
          <a:xfrm>
            <a:off x="6152425" y="2331175"/>
            <a:ext cx="384900" cy="318300"/>
          </a:xfrm>
          <a:prstGeom prst="triangle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4"/>
          <p:cNvSpPr/>
          <p:nvPr/>
        </p:nvSpPr>
        <p:spPr>
          <a:xfrm>
            <a:off x="2439425" y="2331175"/>
            <a:ext cx="384900" cy="318300"/>
          </a:xfrm>
          <a:prstGeom prst="triangle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4"/>
          <p:cNvSpPr/>
          <p:nvPr/>
        </p:nvSpPr>
        <p:spPr>
          <a:xfrm>
            <a:off x="3672875" y="2297875"/>
            <a:ext cx="384900" cy="3849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2967075" y="2331175"/>
            <a:ext cx="384900" cy="384900"/>
          </a:xfrm>
          <a:prstGeom prst="mathMultiply">
            <a:avLst>
              <a:gd name="adj1" fmla="val 23520"/>
            </a:avLst>
          </a:prstGeom>
          <a:solidFill>
            <a:srgbClr val="99999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4133975" y="2297875"/>
            <a:ext cx="384900" cy="384900"/>
          </a:xfrm>
          <a:prstGeom prst="mathMultiply">
            <a:avLst>
              <a:gd name="adj1" fmla="val 23520"/>
            </a:avLst>
          </a:prstGeom>
          <a:solidFill>
            <a:srgbClr val="99999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5338325" y="2286850"/>
            <a:ext cx="384900" cy="384900"/>
          </a:xfrm>
          <a:prstGeom prst="mathMultiply">
            <a:avLst>
              <a:gd name="adj1" fmla="val 23520"/>
            </a:avLst>
          </a:prstGeom>
          <a:solidFill>
            <a:srgbClr val="99999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6618875" y="2286850"/>
            <a:ext cx="384900" cy="384900"/>
          </a:xfrm>
          <a:prstGeom prst="mathMultiply">
            <a:avLst>
              <a:gd name="adj1" fmla="val 23520"/>
            </a:avLst>
          </a:prstGeom>
          <a:solidFill>
            <a:srgbClr val="99999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7812150" y="2286850"/>
            <a:ext cx="384900" cy="384900"/>
          </a:xfrm>
          <a:prstGeom prst="mathMultiply">
            <a:avLst>
              <a:gd name="adj1" fmla="val 23520"/>
            </a:avLst>
          </a:prstGeom>
          <a:solidFill>
            <a:srgbClr val="99999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3857938" y="2816400"/>
            <a:ext cx="384900" cy="384900"/>
          </a:xfrm>
          <a:prstGeom prst="mathMultiply">
            <a:avLst>
              <a:gd name="adj1" fmla="val 23520"/>
            </a:avLst>
          </a:prstGeom>
          <a:solidFill>
            <a:srgbClr val="99999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4"/>
          <p:cNvSpPr/>
          <p:nvPr/>
        </p:nvSpPr>
        <p:spPr>
          <a:xfrm>
            <a:off x="6306888" y="2812513"/>
            <a:ext cx="384900" cy="318300"/>
          </a:xfrm>
          <a:prstGeom prst="triangle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"/>
          <p:cNvSpPr/>
          <p:nvPr/>
        </p:nvSpPr>
        <p:spPr>
          <a:xfrm>
            <a:off x="7542788" y="2812525"/>
            <a:ext cx="340500" cy="318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4"/>
          <p:cNvSpPr/>
          <p:nvPr/>
        </p:nvSpPr>
        <p:spPr>
          <a:xfrm>
            <a:off x="2735450" y="2790350"/>
            <a:ext cx="384900" cy="3849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4"/>
          <p:cNvSpPr/>
          <p:nvPr/>
        </p:nvSpPr>
        <p:spPr>
          <a:xfrm>
            <a:off x="5071000" y="2790363"/>
            <a:ext cx="384900" cy="3849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5;p14">
            <a:extLst>
              <a:ext uri="{FF2B5EF4-FFF2-40B4-BE49-F238E27FC236}">
                <a16:creationId xmlns:a16="http://schemas.microsoft.com/office/drawing/2014/main" id="{5C31F3CD-76AA-423A-B8F9-59F51AB94BCC}"/>
              </a:ext>
            </a:extLst>
          </p:cNvPr>
          <p:cNvSpPr/>
          <p:nvPr/>
        </p:nvSpPr>
        <p:spPr>
          <a:xfrm>
            <a:off x="7542788" y="3312210"/>
            <a:ext cx="340500" cy="318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85;p14">
            <a:extLst>
              <a:ext uri="{FF2B5EF4-FFF2-40B4-BE49-F238E27FC236}">
                <a16:creationId xmlns:a16="http://schemas.microsoft.com/office/drawing/2014/main" id="{E4B35373-1792-4200-AE3A-A5E26F7BD530}"/>
              </a:ext>
            </a:extLst>
          </p:cNvPr>
          <p:cNvSpPr/>
          <p:nvPr/>
        </p:nvSpPr>
        <p:spPr>
          <a:xfrm>
            <a:off x="2757650" y="3312210"/>
            <a:ext cx="340500" cy="318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85;p14">
            <a:extLst>
              <a:ext uri="{FF2B5EF4-FFF2-40B4-BE49-F238E27FC236}">
                <a16:creationId xmlns:a16="http://schemas.microsoft.com/office/drawing/2014/main" id="{BE6CBB49-29EF-4310-9284-401A1E01D8BD}"/>
              </a:ext>
            </a:extLst>
          </p:cNvPr>
          <p:cNvSpPr/>
          <p:nvPr/>
        </p:nvSpPr>
        <p:spPr>
          <a:xfrm>
            <a:off x="3902338" y="3318739"/>
            <a:ext cx="340500" cy="318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87;p14">
            <a:extLst>
              <a:ext uri="{FF2B5EF4-FFF2-40B4-BE49-F238E27FC236}">
                <a16:creationId xmlns:a16="http://schemas.microsoft.com/office/drawing/2014/main" id="{34D75464-DB58-46E9-8DF3-853A99673B84}"/>
              </a:ext>
            </a:extLst>
          </p:cNvPr>
          <p:cNvSpPr/>
          <p:nvPr/>
        </p:nvSpPr>
        <p:spPr>
          <a:xfrm>
            <a:off x="5087871" y="3306865"/>
            <a:ext cx="384900" cy="318300"/>
          </a:xfrm>
          <a:prstGeom prst="triangle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88;p14">
            <a:extLst>
              <a:ext uri="{FF2B5EF4-FFF2-40B4-BE49-F238E27FC236}">
                <a16:creationId xmlns:a16="http://schemas.microsoft.com/office/drawing/2014/main" id="{ED95BBD9-DC34-4BE6-B99D-FD6816DBF59E}"/>
              </a:ext>
            </a:extLst>
          </p:cNvPr>
          <p:cNvSpPr/>
          <p:nvPr/>
        </p:nvSpPr>
        <p:spPr>
          <a:xfrm>
            <a:off x="6564310" y="3271576"/>
            <a:ext cx="384900" cy="384900"/>
          </a:xfrm>
          <a:prstGeom prst="mathMultiply">
            <a:avLst>
              <a:gd name="adj1" fmla="val 23520"/>
            </a:avLst>
          </a:prstGeom>
          <a:solidFill>
            <a:srgbClr val="99999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86;p14">
            <a:extLst>
              <a:ext uri="{FF2B5EF4-FFF2-40B4-BE49-F238E27FC236}">
                <a16:creationId xmlns:a16="http://schemas.microsoft.com/office/drawing/2014/main" id="{E38BFBE8-F225-453C-9CF8-F26D5E99E58D}"/>
              </a:ext>
            </a:extLst>
          </p:cNvPr>
          <p:cNvSpPr/>
          <p:nvPr/>
        </p:nvSpPr>
        <p:spPr>
          <a:xfrm>
            <a:off x="6152425" y="3278910"/>
            <a:ext cx="384900" cy="3849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What is the topic?</a:t>
            </a:r>
            <a:endParaRPr b="1"/>
          </a:p>
        </p:txBody>
      </p:sp>
      <p:sp>
        <p:nvSpPr>
          <p:cNvPr id="314" name="Google Shape;314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/>
              <a:t>Which property type and borough location in NYC has the highest ROI for potential buyer? </a:t>
            </a:r>
            <a:endParaRPr sz="1600" dirty="0"/>
          </a:p>
        </p:txBody>
      </p:sp>
      <p:sp>
        <p:nvSpPr>
          <p:cNvPr id="315" name="Google Shape;315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Why did we select this?</a:t>
            </a:r>
            <a:endParaRPr b="1"/>
          </a:p>
        </p:txBody>
      </p:sp>
      <p:sp>
        <p:nvSpPr>
          <p:cNvPr id="321" name="Google Shape;321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 aid residential property buyers to identify property locations in NYC which are mostly likely to yield highest ROI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dataset available for analysis was very robust</a:t>
            </a:r>
            <a:endParaRPr sz="1600"/>
          </a:p>
        </p:txBody>
      </p:sp>
      <p:sp>
        <p:nvSpPr>
          <p:cNvPr id="322" name="Google Shape;322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What is the data we will use?</a:t>
            </a:r>
            <a:endParaRPr b="1"/>
          </a:p>
        </p:txBody>
      </p:sp>
      <p:sp>
        <p:nvSpPr>
          <p:cNvPr id="328" name="Google Shape;328;p17"/>
          <p:cNvSpPr txBox="1">
            <a:spLocks noGrp="1"/>
          </p:cNvSpPr>
          <p:nvPr>
            <p:ph type="body" idx="1"/>
          </p:nvPr>
        </p:nvSpPr>
        <p:spPr>
          <a:xfrm>
            <a:off x="1303800" y="14984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NYC Property Sales</a:t>
            </a:r>
            <a:r>
              <a:rPr lang="en-GB" sz="1600"/>
              <a:t> (We will look at data for the 5 NYC boroughs for 10 years from 2003-2013)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329" name="Google Shape;329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What do we hope to answer through the data?</a:t>
            </a:r>
            <a:endParaRPr b="1"/>
          </a:p>
        </p:txBody>
      </p:sp>
      <p:sp>
        <p:nvSpPr>
          <p:cNvPr id="335" name="Google Shape;335;p18"/>
          <p:cNvSpPr txBox="1">
            <a:spLocks noGrp="1"/>
          </p:cNvSpPr>
          <p:nvPr>
            <p:ph type="body" idx="1"/>
          </p:nvPr>
        </p:nvSpPr>
        <p:spPr>
          <a:xfrm>
            <a:off x="1303800" y="16828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Using 10 years of sale price data we will train our ML model to calculate optimal price based on property type and borough in NYC.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will test it against 5 years of sales data from 2013-2018.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will identify property type and location which will provide the highest ROI for potential buyers.</a:t>
            </a:r>
            <a:endParaRPr sz="1600"/>
          </a:p>
        </p:txBody>
      </p:sp>
      <p:sp>
        <p:nvSpPr>
          <p:cNvPr id="336" name="Google Shape;336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exploration</a:t>
            </a:r>
            <a:endParaRPr/>
          </a:p>
        </p:txBody>
      </p:sp>
      <p:sp>
        <p:nvSpPr>
          <p:cNvPr id="349" name="Google Shape;349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grpSp>
        <p:nvGrpSpPr>
          <p:cNvPr id="350" name="Google Shape;350;p20"/>
          <p:cNvGrpSpPr/>
          <p:nvPr/>
        </p:nvGrpSpPr>
        <p:grpSpPr>
          <a:xfrm>
            <a:off x="5784717" y="1342175"/>
            <a:ext cx="3305700" cy="3394800"/>
            <a:chOff x="5632317" y="1189775"/>
            <a:chExt cx="3305700" cy="3394800"/>
          </a:xfrm>
        </p:grpSpPr>
        <p:sp>
          <p:nvSpPr>
            <p:cNvPr id="351" name="Google Shape;351;p2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Database Storage &amp; Integration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2" name="Google Shape;352;p20"/>
            <p:cNvSpPr txBox="1"/>
            <p:nvPr/>
          </p:nvSpPr>
          <p:spPr>
            <a:xfrm>
              <a:off x="6167077" y="1968875"/>
              <a:ext cx="2620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69999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2 tables were created for </a:t>
              </a:r>
              <a:r>
                <a:rPr lang="en-GB" sz="1100" b="1" dirty="0">
                  <a:latin typeface="Roboto"/>
                  <a:ea typeface="Roboto"/>
                  <a:cs typeface="Roboto"/>
                  <a:sym typeface="Roboto"/>
                </a:rPr>
                <a:t>sales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&amp; </a:t>
              </a:r>
              <a:r>
                <a:rPr lang="en-GB" sz="1100" b="1" dirty="0">
                  <a:latin typeface="Roboto"/>
                  <a:ea typeface="Roboto"/>
                  <a:cs typeface="Roboto"/>
                  <a:sym typeface="Roboto"/>
                </a:rPr>
                <a:t>address 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in</a:t>
              </a:r>
              <a:r>
                <a:rPr lang="en-GB" sz="1100" b="1" dirty="0">
                  <a:latin typeface="Roboto"/>
                  <a:ea typeface="Roboto"/>
                  <a:cs typeface="Roboto"/>
                  <a:sym typeface="Roboto"/>
                </a:rPr>
                <a:t> PgAdmin</a:t>
              </a:r>
              <a:endParaRPr sz="11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269999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 b="1" dirty="0">
                  <a:latin typeface="Roboto"/>
                  <a:ea typeface="Roboto"/>
                  <a:cs typeface="Roboto"/>
                  <a:sym typeface="Roboto"/>
                </a:rPr>
                <a:t>Numeric index column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was created as primary key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269999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Cleaned data was pushed into 2 new tables in PgAdmin 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269999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Tables were joined in PgAdmin to create a new table </a:t>
              </a:r>
              <a:r>
                <a:rPr lang="en-GB" sz="1100" b="1" dirty="0" err="1">
                  <a:latin typeface="Roboto"/>
                  <a:ea typeface="Roboto"/>
                  <a:cs typeface="Roboto"/>
                  <a:sym typeface="Roboto"/>
                </a:rPr>
                <a:t>Sales_Join_Address</a:t>
              </a:r>
              <a:endParaRPr sz="11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3" name="Google Shape;353;p20"/>
          <p:cNvGrpSpPr/>
          <p:nvPr/>
        </p:nvGrpSpPr>
        <p:grpSpPr>
          <a:xfrm>
            <a:off x="152400" y="1342389"/>
            <a:ext cx="3546900" cy="3394586"/>
            <a:chOff x="0" y="1189989"/>
            <a:chExt cx="3546900" cy="3394586"/>
          </a:xfrm>
        </p:grpSpPr>
        <p:sp>
          <p:nvSpPr>
            <p:cNvPr id="354" name="Google Shape;354;p2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Database Storage &amp; Integration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5" name="Google Shape;355;p20"/>
            <p:cNvSpPr txBox="1"/>
            <p:nvPr/>
          </p:nvSpPr>
          <p:spPr>
            <a:xfrm>
              <a:off x="162597" y="1968875"/>
              <a:ext cx="27816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69999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Database was uploaded to </a:t>
              </a:r>
              <a:r>
                <a:rPr lang="en-GB" sz="1100" b="1" dirty="0">
                  <a:latin typeface="Roboto"/>
                  <a:ea typeface="Roboto"/>
                  <a:cs typeface="Roboto"/>
                  <a:sym typeface="Roboto"/>
                </a:rPr>
                <a:t>AWS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using </a:t>
              </a:r>
              <a:r>
                <a:rPr lang="en-GB" sz="1100" b="1" dirty="0">
                  <a:latin typeface="Roboto"/>
                  <a:ea typeface="Roboto"/>
                  <a:cs typeface="Roboto"/>
                  <a:sym typeface="Roboto"/>
                </a:rPr>
                <a:t>RDS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&amp; </a:t>
              </a:r>
              <a:r>
                <a:rPr lang="en-GB" sz="1100" b="1" dirty="0">
                  <a:latin typeface="Roboto"/>
                  <a:ea typeface="Roboto"/>
                  <a:cs typeface="Roboto"/>
                  <a:sym typeface="Roboto"/>
                </a:rPr>
                <a:t>S3</a:t>
              </a:r>
              <a:endParaRPr sz="11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269999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Tables were created in </a:t>
              </a:r>
              <a:r>
                <a:rPr lang="en-GB" sz="1100" b="1" dirty="0">
                  <a:latin typeface="Roboto"/>
                  <a:ea typeface="Roboto"/>
                  <a:cs typeface="Roboto"/>
                  <a:sym typeface="Roboto"/>
                </a:rPr>
                <a:t>PgAdmin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for each borough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269999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 b="1" dirty="0">
                  <a:latin typeface="Roboto"/>
                  <a:ea typeface="Roboto"/>
                  <a:cs typeface="Roboto"/>
                  <a:sym typeface="Roboto"/>
                </a:rPr>
                <a:t>AWS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was connected to </a:t>
              </a:r>
              <a:r>
                <a:rPr lang="en-GB" sz="1100" b="1" dirty="0">
                  <a:latin typeface="Roboto"/>
                  <a:ea typeface="Roboto"/>
                  <a:cs typeface="Roboto"/>
                  <a:sym typeface="Roboto"/>
                </a:rPr>
                <a:t>PgAdmin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using </a:t>
              </a:r>
              <a:r>
                <a:rPr lang="en-GB" sz="1100" b="1" dirty="0" err="1">
                  <a:latin typeface="Roboto"/>
                  <a:ea typeface="Roboto"/>
                  <a:cs typeface="Roboto"/>
                  <a:sym typeface="Roboto"/>
                </a:rPr>
                <a:t>SQLAlchemy</a:t>
              </a:r>
              <a:endParaRPr sz="11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6" name="Google Shape;356;p20"/>
          <p:cNvGrpSpPr/>
          <p:nvPr/>
        </p:nvGrpSpPr>
        <p:grpSpPr>
          <a:xfrm>
            <a:off x="3096604" y="1342175"/>
            <a:ext cx="3305700" cy="3394800"/>
            <a:chOff x="2944204" y="1189775"/>
            <a:chExt cx="3305700" cy="3394800"/>
          </a:xfrm>
        </p:grpSpPr>
        <p:sp>
          <p:nvSpPr>
            <p:cNvPr id="357" name="Google Shape;357;p2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Database Cleaning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20"/>
            <p:cNvSpPr txBox="1"/>
            <p:nvPr/>
          </p:nvSpPr>
          <p:spPr>
            <a:xfrm>
              <a:off x="2982450" y="1968875"/>
              <a:ext cx="3229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69999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Database was cleaned using python in CoLab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marL="269999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Retained columns from DB were </a:t>
              </a:r>
              <a:r>
                <a:rPr lang="en-GB" sz="1100" b="1">
                  <a:latin typeface="Roboto"/>
                  <a:ea typeface="Roboto"/>
                  <a:cs typeface="Roboto"/>
                  <a:sym typeface="Roboto"/>
                </a:rPr>
                <a:t>Borough, Neighborhood, Building Class Category, Address, Zip Code, Gross Square Feet, Sale_Price, Sale_Date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  <a:p>
              <a:pPr marL="269999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 b="1">
                  <a:latin typeface="Roboto"/>
                  <a:ea typeface="Roboto"/>
                  <a:cs typeface="Roboto"/>
                  <a:sym typeface="Roboto"/>
                </a:rPr>
                <a:t>$sqf, Year, Month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columns were added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marL="269999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Filtered </a:t>
              </a:r>
              <a:r>
                <a:rPr lang="en-GB" sz="1100" b="1">
                  <a:latin typeface="Roboto"/>
                  <a:ea typeface="Roboto"/>
                  <a:cs typeface="Roboto"/>
                  <a:sym typeface="Roboto"/>
                </a:rPr>
                <a:t>Building Class Categories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n-GB" sz="1100" b="1">
                  <a:latin typeface="Roboto"/>
                  <a:ea typeface="Roboto"/>
                  <a:cs typeface="Roboto"/>
                  <a:sym typeface="Roboto"/>
                </a:rPr>
                <a:t>Commercial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rows based on category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marL="269999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Dropped rows where </a:t>
              </a:r>
              <a:r>
                <a:rPr lang="en-GB" sz="1100" b="1">
                  <a:latin typeface="Roboto"/>
                  <a:ea typeface="Roboto"/>
                  <a:cs typeface="Roboto"/>
                  <a:sym typeface="Roboto"/>
                </a:rPr>
                <a:t>sq feet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or </a:t>
              </a:r>
              <a:r>
                <a:rPr lang="en-GB" sz="1100" b="1">
                  <a:latin typeface="Roboto"/>
                  <a:ea typeface="Roboto"/>
                  <a:cs typeface="Roboto"/>
                  <a:sym typeface="Roboto"/>
                </a:rPr>
                <a:t>price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were 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marL="269999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 b="1">
                  <a:latin typeface="Roboto"/>
                  <a:ea typeface="Roboto"/>
                  <a:cs typeface="Roboto"/>
                  <a:sym typeface="Roboto"/>
                </a:rPr>
                <a:t>$sqf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column was created to compare prices per property; quantiles were calculated by Borough and Year; </a:t>
              </a:r>
              <a:r>
                <a:rPr lang="en-GB" sz="1100" b="1">
                  <a:latin typeface="Roboto"/>
                  <a:ea typeface="Roboto"/>
                  <a:cs typeface="Roboto"/>
                  <a:sym typeface="Roboto"/>
                </a:rPr>
                <a:t>top and bottom 5%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were dropped for each group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</a:t>
            </a:r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grpSp>
        <p:nvGrpSpPr>
          <p:cNvPr id="365" name="Google Shape;365;p21"/>
          <p:cNvGrpSpPr/>
          <p:nvPr/>
        </p:nvGrpSpPr>
        <p:grpSpPr>
          <a:xfrm>
            <a:off x="1243442" y="1176686"/>
            <a:ext cx="6438346" cy="621652"/>
            <a:chOff x="444182" y="438789"/>
            <a:chExt cx="7567403" cy="731700"/>
          </a:xfrm>
        </p:grpSpPr>
        <p:sp>
          <p:nvSpPr>
            <p:cNvPr id="366" name="Google Shape;366;p21"/>
            <p:cNvSpPr txBox="1"/>
            <p:nvPr/>
          </p:nvSpPr>
          <p:spPr>
            <a:xfrm>
              <a:off x="444182" y="488975"/>
              <a:ext cx="2271000" cy="62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Choosing a ML Model </a:t>
              </a:r>
              <a:endParaRPr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2789785" y="438789"/>
              <a:ext cx="5221800" cy="73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2786125" y="523259"/>
              <a:ext cx="4765799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79999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-GB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Supervised Machine Learning - Linear Regression Model</a:t>
              </a:r>
              <a:endParaRPr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9999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-GB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 years of sales data to train ML model and next 5 years to test ML model.</a:t>
              </a:r>
              <a:endParaRPr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9" name="Google Shape;369;p21"/>
          <p:cNvGrpSpPr/>
          <p:nvPr/>
        </p:nvGrpSpPr>
        <p:grpSpPr>
          <a:xfrm>
            <a:off x="1218144" y="1926679"/>
            <a:ext cx="6463922" cy="621652"/>
            <a:chOff x="550777" y="1323150"/>
            <a:chExt cx="7099310" cy="731700"/>
          </a:xfrm>
        </p:grpSpPr>
        <p:sp>
          <p:nvSpPr>
            <p:cNvPr id="370" name="Google Shape;370;p21"/>
            <p:cNvSpPr txBox="1"/>
            <p:nvPr/>
          </p:nvSpPr>
          <p:spPr>
            <a:xfrm>
              <a:off x="550777" y="1373350"/>
              <a:ext cx="2164500" cy="629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Cleaning data for Model</a:t>
              </a:r>
              <a:endParaRPr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2789787" y="1323150"/>
              <a:ext cx="4860300" cy="731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2786502" y="1514073"/>
              <a:ext cx="4811664" cy="3306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79999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-GB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pre-processing was completed in SQL using PgAdmin</a:t>
              </a:r>
              <a:endParaRPr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9999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-GB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Label Encoder was used to encode "Address", "Building Class Category" and "Neighbourhoods”</a:t>
              </a:r>
              <a:endParaRPr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3" name="Google Shape;373;p21"/>
          <p:cNvGrpSpPr/>
          <p:nvPr/>
        </p:nvGrpSpPr>
        <p:grpSpPr>
          <a:xfrm>
            <a:off x="1218150" y="2676625"/>
            <a:ext cx="6464279" cy="621652"/>
            <a:chOff x="433885" y="2204242"/>
            <a:chExt cx="6853561" cy="731700"/>
          </a:xfrm>
        </p:grpSpPr>
        <p:sp>
          <p:nvSpPr>
            <p:cNvPr id="374" name="Google Shape;374;p21"/>
            <p:cNvSpPr txBox="1"/>
            <p:nvPr/>
          </p:nvSpPr>
          <p:spPr>
            <a:xfrm>
              <a:off x="433885" y="2254442"/>
              <a:ext cx="2106000" cy="629700"/>
            </a:xfrm>
            <a:prstGeom prst="rect">
              <a:avLst/>
            </a:pr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Types of ML Model used</a:t>
              </a:r>
              <a:endParaRPr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2602646" y="2204242"/>
              <a:ext cx="4684800" cy="731700"/>
            </a:xfrm>
            <a:prstGeom prst="rect">
              <a:avLst/>
            </a:pr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1"/>
            <p:cNvSpPr txBox="1"/>
            <p:nvPr/>
          </p:nvSpPr>
          <p:spPr>
            <a:xfrm>
              <a:off x="2696793" y="2410810"/>
              <a:ext cx="4550700" cy="330600"/>
            </a:xfrm>
            <a:prstGeom prst="rect">
              <a:avLst/>
            </a:pr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Linear Regression, Robust Regression,  Ridge Regression, Lasso Regression, Elastic Net Regression, Polynomial Regression, Stochastic Gradient Descent Regressor, Artificial Neural Network, Random Forest Regressor, SVM Regressor</a:t>
              </a:r>
              <a:endParaRPr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7" name="Google Shape;377;p21"/>
          <p:cNvGrpSpPr/>
          <p:nvPr/>
        </p:nvGrpSpPr>
        <p:grpSpPr>
          <a:xfrm>
            <a:off x="1218150" y="3427764"/>
            <a:ext cx="6619564" cy="795724"/>
            <a:chOff x="536892" y="3088620"/>
            <a:chExt cx="6543011" cy="731700"/>
          </a:xfrm>
        </p:grpSpPr>
        <p:sp>
          <p:nvSpPr>
            <p:cNvPr id="378" name="Google Shape;378;p21"/>
            <p:cNvSpPr txBox="1"/>
            <p:nvPr/>
          </p:nvSpPr>
          <p:spPr>
            <a:xfrm>
              <a:off x="536892" y="3138820"/>
              <a:ext cx="1956000" cy="629700"/>
            </a:xfrm>
            <a:prstGeom prst="rect">
              <a:avLst/>
            </a:prstGeom>
            <a:solidFill>
              <a:srgbClr val="A2C4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Building ML Model</a:t>
              </a:r>
              <a:endParaRPr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2573444" y="3088620"/>
              <a:ext cx="4352400" cy="731700"/>
            </a:xfrm>
            <a:prstGeom prst="rect">
              <a:avLst/>
            </a:prstGeom>
            <a:solidFill>
              <a:srgbClr val="A2C4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2583558" y="3284595"/>
              <a:ext cx="4496345" cy="330600"/>
            </a:xfrm>
            <a:prstGeom prst="rect">
              <a:avLst/>
            </a:prstGeom>
            <a:solidFill>
              <a:srgbClr val="A2C4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89999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-GB" sz="1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Create Model - Using SciKit-learn</a:t>
              </a:r>
              <a:endParaRPr sz="1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89999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-GB" sz="1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Train Model -  Define target variable (Sale Price) &amp; independent variable(s)</a:t>
              </a:r>
              <a:endParaRPr sz="1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89999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-GB" sz="1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Create Predictions - y_pred = model.predict(X)</a:t>
              </a:r>
              <a:endParaRPr sz="1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1" name="Google Shape;381;p21"/>
          <p:cNvGrpSpPr/>
          <p:nvPr/>
        </p:nvGrpSpPr>
        <p:grpSpPr>
          <a:xfrm>
            <a:off x="1873251" y="4343025"/>
            <a:ext cx="5808517" cy="621652"/>
            <a:chOff x="1184436" y="4075959"/>
            <a:chExt cx="6827124" cy="731700"/>
          </a:xfrm>
        </p:grpSpPr>
        <p:sp>
          <p:nvSpPr>
            <p:cNvPr id="382" name="Google Shape;382;p21"/>
            <p:cNvSpPr txBox="1"/>
            <p:nvPr/>
          </p:nvSpPr>
          <p:spPr>
            <a:xfrm>
              <a:off x="1184436" y="4075964"/>
              <a:ext cx="1530600" cy="6297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Optimize Accuracy</a:t>
              </a:r>
              <a:endParaRPr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2841960" y="4075959"/>
              <a:ext cx="5169600" cy="7317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21"/>
            <p:cNvSpPr txBox="1"/>
            <p:nvPr/>
          </p:nvSpPr>
          <p:spPr>
            <a:xfrm>
              <a:off x="2848177" y="4276509"/>
              <a:ext cx="4993744" cy="3306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69999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-GB" sz="1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Linear regression model yielded an R2 value of 0.676</a:t>
              </a:r>
              <a:endParaRPr sz="1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69999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-GB" sz="1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R2 value increased significantly when the Polynomial Regression model was used</a:t>
              </a:r>
              <a:endParaRPr sz="1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we will use</a:t>
            </a:r>
            <a:endParaRPr/>
          </a:p>
        </p:txBody>
      </p:sp>
      <p:sp>
        <p:nvSpPr>
          <p:cNvPr id="342" name="Google Shape;342;p19"/>
          <p:cNvSpPr txBox="1">
            <a:spLocks noGrp="1"/>
          </p:cNvSpPr>
          <p:nvPr>
            <p:ph type="body" idx="1"/>
          </p:nvPr>
        </p:nvSpPr>
        <p:spPr>
          <a:xfrm>
            <a:off x="859881" y="1392256"/>
            <a:ext cx="7645383" cy="2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829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3"/>
              <a:buChar char="●"/>
            </a:pPr>
            <a:r>
              <a:rPr lang="en-GB" sz="1412" b="1" dirty="0"/>
              <a:t>Data Cleaning and Analysis</a:t>
            </a:r>
            <a:endParaRPr sz="1412" b="1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012" b="1" dirty="0"/>
              <a:t>Python (</a:t>
            </a:r>
            <a:r>
              <a:rPr lang="en-GB" sz="1012" b="1" dirty="0" err="1"/>
              <a:t>CoLab</a:t>
            </a:r>
            <a:r>
              <a:rPr lang="en-GB" sz="1012" b="1" dirty="0"/>
              <a:t>)</a:t>
            </a:r>
            <a:r>
              <a:rPr lang="en-GB" sz="1012" i="1" dirty="0"/>
              <a:t> </a:t>
            </a:r>
            <a:r>
              <a:rPr lang="en-GB" sz="1012" dirty="0"/>
              <a:t>will be used to clean the data and perform all exploratory analysis. </a:t>
            </a:r>
            <a:endParaRPr sz="1012" i="1" dirty="0"/>
          </a:p>
          <a:p>
            <a:pPr marL="457200" marR="0" lvl="0" indent="-318293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13"/>
              <a:buChar char="●"/>
            </a:pPr>
            <a:r>
              <a:rPr lang="en-GB" sz="1412" b="1" dirty="0"/>
              <a:t>Database Storage</a:t>
            </a:r>
            <a:endParaRPr sz="2000" b="1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012" dirty="0"/>
              <a:t>Raw data will be stored in </a:t>
            </a:r>
            <a:r>
              <a:rPr lang="en-GB" sz="1012" b="1" dirty="0"/>
              <a:t>AWS (RDS &amp; S3) </a:t>
            </a:r>
            <a:r>
              <a:rPr lang="en-GB" sz="1012" dirty="0"/>
              <a:t>and connected to </a:t>
            </a:r>
            <a:r>
              <a:rPr lang="en-GB" sz="1012" b="1" dirty="0"/>
              <a:t>PgAdmin </a:t>
            </a:r>
            <a:r>
              <a:rPr lang="en-GB" sz="1012" dirty="0"/>
              <a:t>using</a:t>
            </a:r>
            <a:r>
              <a:rPr lang="en-GB" sz="1012" b="1" dirty="0"/>
              <a:t> </a:t>
            </a:r>
            <a:r>
              <a:rPr lang="en-GB" sz="1012" b="1" dirty="0" err="1"/>
              <a:t>SQLAlchemy</a:t>
            </a:r>
            <a:r>
              <a:rPr lang="en-GB" sz="1012" b="1" dirty="0"/>
              <a:t>. </a:t>
            </a:r>
            <a:endParaRPr sz="1012" b="1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012" dirty="0"/>
              <a:t>Tables will be created and joined in </a:t>
            </a:r>
            <a:r>
              <a:rPr lang="en-GB" sz="1012" b="1" dirty="0"/>
              <a:t>PgAdmin</a:t>
            </a:r>
            <a:endParaRPr sz="1012" b="1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12" b="1" dirty="0"/>
              <a:t>PgAdmin </a:t>
            </a:r>
            <a:r>
              <a:rPr lang="en-GB" sz="1012" dirty="0"/>
              <a:t>will store all the cleaned data</a:t>
            </a:r>
            <a:r>
              <a:rPr lang="en-GB" sz="1012" b="1" dirty="0"/>
              <a:t>.</a:t>
            </a:r>
            <a:endParaRPr sz="1012" b="1" dirty="0"/>
          </a:p>
          <a:p>
            <a:pPr marL="457200" lvl="0" indent="-31829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13"/>
              <a:buChar char="●"/>
            </a:pPr>
            <a:r>
              <a:rPr lang="en-GB" sz="1412" b="1" dirty="0"/>
              <a:t>Machine Learning</a:t>
            </a:r>
            <a:endParaRPr sz="1412" b="1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012" b="1" dirty="0"/>
              <a:t>Supervised Learning</a:t>
            </a:r>
            <a:r>
              <a:rPr lang="en-GB" sz="1012" dirty="0"/>
              <a:t> - We will test </a:t>
            </a:r>
            <a:r>
              <a:rPr lang="en-GB" sz="1012" b="1" dirty="0"/>
              <a:t>Linear &amp; Multiple Linear Regression</a:t>
            </a:r>
            <a:r>
              <a:rPr lang="en-GB" sz="1012" dirty="0"/>
              <a:t> using </a:t>
            </a:r>
            <a:r>
              <a:rPr lang="en-GB" sz="1012" b="1" dirty="0"/>
              <a:t>Scikit-learn</a:t>
            </a:r>
            <a:endParaRPr sz="1012" b="1" dirty="0"/>
          </a:p>
          <a:p>
            <a:pPr marL="457200" lvl="0" indent="-31829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13"/>
              <a:buChar char="●"/>
            </a:pPr>
            <a:r>
              <a:rPr lang="en-GB" sz="1412" b="1" dirty="0"/>
              <a:t>Dashboard</a:t>
            </a:r>
            <a:endParaRPr sz="1412" b="1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-GB" sz="1012" dirty="0"/>
              <a:t>We will use </a:t>
            </a:r>
            <a:r>
              <a:rPr lang="en-GB" sz="1012" b="1" dirty="0"/>
              <a:t>JavaScript</a:t>
            </a:r>
            <a:r>
              <a:rPr lang="en-GB" sz="1012" dirty="0"/>
              <a:t> to create website with interactive dashboards. Maps will be created using </a:t>
            </a:r>
            <a:r>
              <a:rPr lang="en-GB" sz="1012" b="1" dirty="0" err="1"/>
              <a:t>GeoJSON</a:t>
            </a:r>
            <a:r>
              <a:rPr lang="en-GB" sz="1012" dirty="0"/>
              <a:t> and Google </a:t>
            </a:r>
            <a:r>
              <a:rPr lang="en-GB" sz="1012" b="1" dirty="0"/>
              <a:t>Maps API</a:t>
            </a:r>
            <a:r>
              <a:rPr lang="en-GB" sz="1012" dirty="0"/>
              <a:t>. </a:t>
            </a:r>
            <a:endParaRPr sz="1012" dirty="0"/>
          </a:p>
        </p:txBody>
      </p:sp>
      <p:sp>
        <p:nvSpPr>
          <p:cNvPr id="343" name="Google Shape;343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Microsoft Office PowerPoint</Application>
  <PresentationFormat>On-screen Show (16:9)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</vt:lpstr>
      <vt:lpstr>Nunito</vt:lpstr>
      <vt:lpstr>Roboto Medium</vt:lpstr>
      <vt:lpstr>Maven Pro</vt:lpstr>
      <vt:lpstr>Arial</vt:lpstr>
      <vt:lpstr>Momentum</vt:lpstr>
      <vt:lpstr>UofT Online Data Analytics Boot Camp  Group 8</vt:lpstr>
      <vt:lpstr>Team - Roles &amp; Responsibilities</vt:lpstr>
      <vt:lpstr>What is the topic?</vt:lpstr>
      <vt:lpstr>Why did we select this?</vt:lpstr>
      <vt:lpstr>What is the data we will use?</vt:lpstr>
      <vt:lpstr>What do we hope to answer through the data?</vt:lpstr>
      <vt:lpstr>Data exploration</vt:lpstr>
      <vt:lpstr>Analysis</vt:lpstr>
      <vt:lpstr>Technologies we will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UofT Online Data Analytics Boot Camp  Group 8</dc:title>
  <dc:creator>Versha Rangaswamy</dc:creator>
  <cp:lastModifiedBy>Versha Rangaswamy</cp:lastModifiedBy>
  <cp:revision>2</cp:revision>
  <dcterms:modified xsi:type="dcterms:W3CDTF">2021-11-29T01:33:52Z</dcterms:modified>
</cp:coreProperties>
</file>