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8EFC91-4C1A-4D40-AE3D-69EA7D8A0450}">
  <a:tblStyle styleId="{A48EFC91-4C1A-4D40-AE3D-69EA7D8A04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0423f02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0423f02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0423f02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0423f02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0423f02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0423f02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0423f02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0423f02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0423f02e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00423f02e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600"/>
              <a:buFont typeface="Nunito"/>
              <a:buChar char="●"/>
            </a:pPr>
            <a:r>
              <a:rPr lang="en-GB" sz="16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property buyers the optimum price and calculate highest ROI. </a:t>
            </a:r>
            <a:endParaRPr sz="16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05eaa33f0_3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05eaa33f0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bdf2c13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bdf2c13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bdf2c136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bdf2c136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johnshuford/new-york-city-property-sa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8145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UofT </a:t>
            </a:r>
            <a:r>
              <a:rPr lang="en-GB" sz="3200"/>
              <a:t>Online Data Analytics Boot Camp</a:t>
            </a:r>
            <a:r>
              <a:rPr lang="en-GB" sz="3200"/>
              <a:t> </a:t>
            </a:r>
            <a:br>
              <a:rPr lang="en-GB" sz="3200"/>
            </a:br>
            <a:r>
              <a:rPr b="1" lang="en-GB" sz="3200"/>
              <a:t>Group 8</a:t>
            </a:r>
            <a:endParaRPr b="1" sz="3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07675"/>
            <a:ext cx="42555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Presentation by -</a:t>
            </a:r>
            <a:br>
              <a:rPr b="1" lang="en-GB"/>
            </a:br>
            <a:r>
              <a:rPr b="1" lang="en-GB"/>
              <a:t>Aitor Goyenechea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Alexander Rahmanov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Noran Abou-Zaid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Tally Anter-Rupa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Versha Rangaswamy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- Roles &amp; Responsibilities</a:t>
            </a:r>
            <a:endParaRPr b="1"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994225" y="163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{A48EFC91-4C1A-4D40-AE3D-69EA7D8A0450}</a:tableStyleId>
              </a:tblPr>
              <a:tblGrid>
                <a:gridCol w="1287925"/>
                <a:gridCol w="1280500"/>
                <a:gridCol w="1102875"/>
                <a:gridCol w="1228725"/>
                <a:gridCol w="1176875"/>
                <a:gridCol w="13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Aitor Goyenechea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Alexander Rahmanov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Noran About-Zaid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Tally Anter-Rupa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Versha Rangaswamy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Segment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Segment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" name="Google Shape;285;p14"/>
          <p:cNvSpPr/>
          <p:nvPr/>
        </p:nvSpPr>
        <p:spPr>
          <a:xfrm>
            <a:off x="1148738" y="3844225"/>
            <a:ext cx="340500" cy="31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1126550" y="4375400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4686088" y="3857950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4686088" y="437540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5683413" y="4345475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technologies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1825604" y="4291550"/>
            <a:ext cx="23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</a:t>
            </a:r>
            <a:r>
              <a:rPr lang="en-GB"/>
              <a:t>cleaning &amp; integration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1790213" y="3678175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&amp; manage repository/ Storyboard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5683413" y="3830563"/>
            <a:ext cx="16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ML model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7359050" y="2335000"/>
            <a:ext cx="340500" cy="31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4869600" y="2301700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6152425" y="2331175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>
            <a:off x="2439425" y="2331175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3672875" y="2297875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2967075" y="2331175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4133975" y="2297875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5338325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6618875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7812150" y="228685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3857938" y="2816400"/>
            <a:ext cx="384900" cy="384900"/>
          </a:xfrm>
          <a:prstGeom prst="mathMultiply">
            <a:avLst>
              <a:gd fmla="val 23520" name="adj1"/>
            </a:avLst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/>
          <p:nvPr/>
        </p:nvSpPr>
        <p:spPr>
          <a:xfrm>
            <a:off x="6306888" y="2812513"/>
            <a:ext cx="384900" cy="318300"/>
          </a:xfrm>
          <a:prstGeom prst="triangl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"/>
          <p:cNvSpPr/>
          <p:nvPr/>
        </p:nvSpPr>
        <p:spPr>
          <a:xfrm>
            <a:off x="7542788" y="2812525"/>
            <a:ext cx="340500" cy="318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"/>
          <p:cNvSpPr/>
          <p:nvPr/>
        </p:nvSpPr>
        <p:spPr>
          <a:xfrm>
            <a:off x="2735450" y="2790350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"/>
          <p:cNvSpPr/>
          <p:nvPr/>
        </p:nvSpPr>
        <p:spPr>
          <a:xfrm>
            <a:off x="5071000" y="2790363"/>
            <a:ext cx="384900" cy="3849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the topic?</a:t>
            </a:r>
            <a:endParaRPr b="1"/>
          </a:p>
        </p:txBody>
      </p:sp>
      <p:sp>
        <p:nvSpPr>
          <p:cNvPr id="314" name="Google Shape;314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Which property type and </a:t>
            </a:r>
            <a:r>
              <a:rPr lang="en-GB" sz="1600"/>
              <a:t>borough</a:t>
            </a:r>
            <a:r>
              <a:rPr lang="en-GB" sz="1600"/>
              <a:t> location in NYC has the highest ROI? </a:t>
            </a:r>
            <a:endParaRPr sz="1600"/>
          </a:p>
        </p:txBody>
      </p:sp>
      <p:sp>
        <p:nvSpPr>
          <p:cNvPr id="315" name="Google Shape;315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Why did we select this?</a:t>
            </a:r>
            <a:endParaRPr b="1"/>
          </a:p>
        </p:txBody>
      </p:sp>
      <p:sp>
        <p:nvSpPr>
          <p:cNvPr id="321" name="Google Shape;321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aid residential property buyers to identify property locations in NYC which are mostly likely to </a:t>
            </a:r>
            <a:r>
              <a:rPr lang="en-GB" sz="1600"/>
              <a:t>yield</a:t>
            </a:r>
            <a:r>
              <a:rPr lang="en-GB" sz="1600"/>
              <a:t> highest ROI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dataset available for analysis was very robust</a:t>
            </a:r>
            <a:endParaRPr sz="1600"/>
          </a:p>
        </p:txBody>
      </p:sp>
      <p:sp>
        <p:nvSpPr>
          <p:cNvPr id="322" name="Google Shape;322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the data we will use?</a:t>
            </a:r>
            <a:endParaRPr b="1"/>
          </a:p>
        </p:txBody>
      </p:sp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1303800" y="1498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NYC Property Sales</a:t>
            </a:r>
            <a:r>
              <a:rPr lang="en-GB" sz="1600"/>
              <a:t> (We will look at data for the 5 NYC </a:t>
            </a:r>
            <a:r>
              <a:rPr lang="en-GB" sz="1600"/>
              <a:t>boroughs</a:t>
            </a:r>
            <a:r>
              <a:rPr lang="en-GB" sz="1600"/>
              <a:t> for 10 years from 2003-2013)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9" name="Google Shape;329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do we hope to answer through the data?</a:t>
            </a:r>
            <a:endParaRPr b="1"/>
          </a:p>
        </p:txBody>
      </p:sp>
      <p:sp>
        <p:nvSpPr>
          <p:cNvPr id="335" name="Google Shape;335;p18"/>
          <p:cNvSpPr txBox="1"/>
          <p:nvPr>
            <p:ph idx="1" type="body"/>
          </p:nvPr>
        </p:nvSpPr>
        <p:spPr>
          <a:xfrm>
            <a:off x="1303800" y="1682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Using 10 years of sale price data we will train our ML model to calculate optimal price based on property type and borough in NYC.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test it against 5 years of sales data from 2013-2018.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will identify property type and location which will provide the highest ROI for potential buyers.</a:t>
            </a:r>
            <a:endParaRPr sz="1600"/>
          </a:p>
        </p:txBody>
      </p:sp>
      <p:sp>
        <p:nvSpPr>
          <p:cNvPr id="336" name="Google Shape;33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we will use</a:t>
            </a:r>
            <a:endParaRPr/>
          </a:p>
        </p:txBody>
      </p:sp>
      <p:sp>
        <p:nvSpPr>
          <p:cNvPr id="342" name="Google Shape;342;p19"/>
          <p:cNvSpPr txBox="1"/>
          <p:nvPr>
            <p:ph idx="1" type="body"/>
          </p:nvPr>
        </p:nvSpPr>
        <p:spPr>
          <a:xfrm>
            <a:off x="1007800" y="1304850"/>
            <a:ext cx="70305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3"/>
              <a:buChar char="●"/>
            </a:pPr>
            <a:r>
              <a:rPr b="1" lang="en-GB" sz="1412"/>
              <a:t>Data Cleaning and Analysis</a:t>
            </a:r>
            <a:endParaRPr b="1" sz="14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-GB" sz="1012"/>
              <a:t>Python (CoLab)</a:t>
            </a:r>
            <a:r>
              <a:rPr i="1" lang="en-GB" sz="1012"/>
              <a:t> </a:t>
            </a:r>
            <a:r>
              <a:rPr lang="en-GB" sz="1012"/>
              <a:t>will be used to clean the data and perform all exploratory analysis. </a:t>
            </a:r>
            <a:endParaRPr i="1" sz="1012"/>
          </a:p>
          <a:p>
            <a:pPr indent="-318293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b="1" lang="en-GB" sz="1412"/>
              <a:t>Database Storage</a:t>
            </a:r>
            <a:endParaRPr b="1" sz="20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012"/>
              <a:t>Raw data will be stored in </a:t>
            </a:r>
            <a:r>
              <a:rPr b="1" lang="en-GB" sz="1012"/>
              <a:t>AWS (RDS &amp; S3) </a:t>
            </a:r>
            <a:r>
              <a:rPr lang="en-GB" sz="1012"/>
              <a:t>and connected to </a:t>
            </a:r>
            <a:r>
              <a:rPr b="1" lang="en-GB" sz="1012"/>
              <a:t>PgAdmin </a:t>
            </a:r>
            <a:r>
              <a:rPr lang="en-GB" sz="1012"/>
              <a:t>using</a:t>
            </a:r>
            <a:r>
              <a:rPr b="1" lang="en-GB" sz="1012"/>
              <a:t> SQLAlchemy. </a:t>
            </a:r>
            <a:endParaRPr b="1" sz="10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012"/>
              <a:t>Tables will be created and joined in </a:t>
            </a:r>
            <a:r>
              <a:rPr b="1" lang="en-GB" sz="1012"/>
              <a:t>PgAdmin</a:t>
            </a:r>
            <a:endParaRPr b="1" sz="10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12"/>
              <a:t>PgAdmin </a:t>
            </a:r>
            <a:r>
              <a:rPr lang="en-GB" sz="1012"/>
              <a:t>will store all the cleaned data</a:t>
            </a:r>
            <a:r>
              <a:rPr b="1" lang="en-GB" sz="1012"/>
              <a:t>.</a:t>
            </a:r>
            <a:endParaRPr b="1" sz="1012"/>
          </a:p>
          <a:p>
            <a:pPr indent="-3182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b="1" lang="en-GB" sz="1412"/>
              <a:t>Machine Learning</a:t>
            </a:r>
            <a:endParaRPr b="1" sz="14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-GB" sz="1012"/>
              <a:t>Supervised Learning</a:t>
            </a:r>
            <a:r>
              <a:rPr lang="en-GB" sz="1012"/>
              <a:t> - We will test </a:t>
            </a:r>
            <a:r>
              <a:rPr b="1" lang="en-GB" sz="1012"/>
              <a:t>Linear &amp; Multiple Linear Regression</a:t>
            </a:r>
            <a:r>
              <a:rPr lang="en-GB" sz="1012"/>
              <a:t> using </a:t>
            </a:r>
            <a:r>
              <a:rPr b="1" lang="en-GB" sz="1012"/>
              <a:t>Scikit-learn</a:t>
            </a:r>
            <a:endParaRPr b="1" sz="1012"/>
          </a:p>
          <a:p>
            <a:pPr indent="-31829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13"/>
              <a:buChar char="●"/>
            </a:pPr>
            <a:r>
              <a:rPr b="1" lang="en-GB" sz="1412"/>
              <a:t>Dashboard</a:t>
            </a:r>
            <a:endParaRPr b="1" sz="1412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012"/>
              <a:t>We will use </a:t>
            </a:r>
            <a:r>
              <a:rPr b="1" lang="en-GB" sz="1012"/>
              <a:t>Flask</a:t>
            </a:r>
            <a:r>
              <a:rPr lang="en-GB" sz="1012"/>
              <a:t> to create </a:t>
            </a:r>
            <a:r>
              <a:rPr lang="en-GB" sz="1012"/>
              <a:t>website</a:t>
            </a:r>
            <a:r>
              <a:rPr lang="en-GB" sz="1012"/>
              <a:t> with different routes and interactive dashboards. Maps will be created using </a:t>
            </a:r>
            <a:r>
              <a:rPr b="1" lang="en-GB" sz="1012"/>
              <a:t>GEOJson</a:t>
            </a:r>
            <a:r>
              <a:rPr lang="en-GB" sz="1012"/>
              <a:t> and Google </a:t>
            </a:r>
            <a:r>
              <a:rPr b="1" lang="en-GB" sz="1012"/>
              <a:t>Maps API</a:t>
            </a:r>
            <a:r>
              <a:rPr lang="en-GB" sz="1012"/>
              <a:t>. </a:t>
            </a:r>
            <a:endParaRPr sz="1012"/>
          </a:p>
        </p:txBody>
      </p:sp>
      <p:sp>
        <p:nvSpPr>
          <p:cNvPr id="343" name="Google Shape;34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/>
          </a:p>
        </p:txBody>
      </p:sp>
      <p:sp>
        <p:nvSpPr>
          <p:cNvPr id="349" name="Google Shape;34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50" name="Google Shape;350;p20"/>
          <p:cNvGrpSpPr/>
          <p:nvPr/>
        </p:nvGrpSpPr>
        <p:grpSpPr>
          <a:xfrm>
            <a:off x="5784717" y="1342175"/>
            <a:ext cx="3305700" cy="3394800"/>
            <a:chOff x="5632317" y="1189775"/>
            <a:chExt cx="3305700" cy="3394800"/>
          </a:xfrm>
        </p:grpSpPr>
        <p:sp>
          <p:nvSpPr>
            <p:cNvPr id="351" name="Google Shape;351;p2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Database Storage &amp; Integration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6167077" y="1968875"/>
              <a:ext cx="2620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2 tables were created for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sales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&amp;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address 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in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 PgAdmin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Numeric index column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was created as primary key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Cleaned data was pushed into 2 new tables in PgAdmin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Tables were joined in PgAdmin to create a new table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Sales_Join_Address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3" name="Google Shape;353;p20"/>
          <p:cNvGrpSpPr/>
          <p:nvPr/>
        </p:nvGrpSpPr>
        <p:grpSpPr>
          <a:xfrm>
            <a:off x="152400" y="1342389"/>
            <a:ext cx="3546900" cy="3394586"/>
            <a:chOff x="0" y="1189989"/>
            <a:chExt cx="3546900" cy="3394586"/>
          </a:xfrm>
        </p:grpSpPr>
        <p:sp>
          <p:nvSpPr>
            <p:cNvPr id="354" name="Google Shape;354;p2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Database Storage &amp; Integration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162597" y="1968875"/>
              <a:ext cx="2781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Database was uploaded to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AWS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using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RDS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&amp;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S3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Tables were created in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PgAdmin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for each borough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AWS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was connected to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PgAdmin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using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SQLAlchemy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6" name="Google Shape;356;p20"/>
          <p:cNvGrpSpPr/>
          <p:nvPr/>
        </p:nvGrpSpPr>
        <p:grpSpPr>
          <a:xfrm>
            <a:off x="3096604" y="1342175"/>
            <a:ext cx="3305700" cy="3394800"/>
            <a:chOff x="2944204" y="1189775"/>
            <a:chExt cx="3305700" cy="3394800"/>
          </a:xfrm>
        </p:grpSpPr>
        <p:sp>
          <p:nvSpPr>
            <p:cNvPr id="357" name="Google Shape;357;p2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Database Cleaning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0"/>
            <p:cNvSpPr txBox="1"/>
            <p:nvPr/>
          </p:nvSpPr>
          <p:spPr>
            <a:xfrm>
              <a:off x="2982450" y="1968875"/>
              <a:ext cx="3229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Database was cleaned using python in CoLab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Retained columns from DB were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Borough, Neighborhood, Building Class Category, Address, Zip Code, Gross Square Feet, Sale_Price, Sale_Date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$sqf, Year, Month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columns were added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Filtered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Building Class Categories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Commercial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rows based on category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Dropped rows where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sq feet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or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price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were 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$sqf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column was created to compare prices per property; quantiles were calculated by Borough and Year; </a:t>
              </a:r>
              <a:r>
                <a:rPr b="1" lang="en-GB" sz="1100">
                  <a:latin typeface="Roboto"/>
                  <a:ea typeface="Roboto"/>
                  <a:cs typeface="Roboto"/>
                  <a:sym typeface="Roboto"/>
                </a:rPr>
                <a:t>top and bottom 5%</a:t>
              </a:r>
              <a:r>
                <a:rPr lang="en-GB" sz="1100">
                  <a:latin typeface="Roboto"/>
                  <a:ea typeface="Roboto"/>
                  <a:cs typeface="Roboto"/>
                  <a:sym typeface="Roboto"/>
                </a:rPr>
                <a:t> were dropped for each group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sp>
        <p:nvSpPr>
          <p:cNvPr id="364" name="Google Shape;364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65" name="Google Shape;365;p21"/>
          <p:cNvGrpSpPr/>
          <p:nvPr/>
        </p:nvGrpSpPr>
        <p:grpSpPr>
          <a:xfrm>
            <a:off x="1243442" y="1176686"/>
            <a:ext cx="6438347" cy="621652"/>
            <a:chOff x="444182" y="438789"/>
            <a:chExt cx="7567404" cy="731700"/>
          </a:xfrm>
        </p:grpSpPr>
        <p:sp>
          <p:nvSpPr>
            <p:cNvPr id="366" name="Google Shape;366;p21"/>
            <p:cNvSpPr txBox="1"/>
            <p:nvPr/>
          </p:nvSpPr>
          <p:spPr>
            <a:xfrm>
              <a:off x="444182" y="488975"/>
              <a:ext cx="2271000" cy="62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Choosing a ML Model </a:t>
              </a:r>
              <a:endPara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2789785" y="438789"/>
              <a:ext cx="5221800" cy="7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2914389" y="523065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8450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Supervised Machine Learning - Linear Regression Model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 years of sales data to train ML model and next 5 years to test ML model.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9" name="Google Shape;369;p21"/>
          <p:cNvGrpSpPr/>
          <p:nvPr/>
        </p:nvGrpSpPr>
        <p:grpSpPr>
          <a:xfrm>
            <a:off x="1218144" y="1926679"/>
            <a:ext cx="6463922" cy="621652"/>
            <a:chOff x="550777" y="1323150"/>
            <a:chExt cx="7099310" cy="731700"/>
          </a:xfrm>
        </p:grpSpPr>
        <p:sp>
          <p:nvSpPr>
            <p:cNvPr id="370" name="Google Shape;370;p21"/>
            <p:cNvSpPr txBox="1"/>
            <p:nvPr/>
          </p:nvSpPr>
          <p:spPr>
            <a:xfrm>
              <a:off x="550777" y="1373350"/>
              <a:ext cx="2164500" cy="629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Cleaning data for Model</a:t>
              </a:r>
              <a:endPara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789787" y="1323150"/>
              <a:ext cx="4860300" cy="731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2914396" y="1529732"/>
              <a:ext cx="4636200" cy="3306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8450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 was completed in SQL using PgAdmin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17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Roboto"/>
                <a:buChar char="●"/>
              </a:pPr>
              <a:r>
                <a:rPr lang="en-GB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Label Encoder was used to encode "Address", "Building Class Category" and "Neighborhood"D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3" name="Google Shape;373;p21"/>
          <p:cNvGrpSpPr/>
          <p:nvPr/>
        </p:nvGrpSpPr>
        <p:grpSpPr>
          <a:xfrm>
            <a:off x="1218150" y="2676625"/>
            <a:ext cx="6464279" cy="621652"/>
            <a:chOff x="433885" y="2204242"/>
            <a:chExt cx="6853561" cy="731700"/>
          </a:xfrm>
        </p:grpSpPr>
        <p:sp>
          <p:nvSpPr>
            <p:cNvPr id="374" name="Google Shape;374;p21"/>
            <p:cNvSpPr txBox="1"/>
            <p:nvPr/>
          </p:nvSpPr>
          <p:spPr>
            <a:xfrm>
              <a:off x="433885" y="2254442"/>
              <a:ext cx="2106000" cy="6297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Types of ML Model used</a:t>
              </a:r>
              <a:endPara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2602646" y="2204242"/>
              <a:ext cx="4684800" cy="7317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 txBox="1"/>
            <p:nvPr/>
          </p:nvSpPr>
          <p:spPr>
            <a:xfrm>
              <a:off x="2696793" y="2410810"/>
              <a:ext cx="4550700" cy="330600"/>
            </a:xfrm>
            <a:prstGeom prst="rect">
              <a:avLst/>
            </a:prstGeom>
            <a:solidFill>
              <a:srgbClr val="76A5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Regression, Robust Regression,  Ridge Regression, Lasso Regression, Elastic Net Regression, Polynomial Regression, Stochastic Gradient Descent, </a:t>
              </a: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Artificial</a:t>
              </a:r>
              <a:r>
                <a:rPr lang="en-GB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Neural Network, Random Forest Regressor, SVM Regressor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1218150" y="3427764"/>
            <a:ext cx="6463703" cy="795724"/>
            <a:chOff x="536892" y="3088620"/>
            <a:chExt cx="6388952" cy="731700"/>
          </a:xfrm>
        </p:grpSpPr>
        <p:sp>
          <p:nvSpPr>
            <p:cNvPr id="378" name="Google Shape;378;p21"/>
            <p:cNvSpPr txBox="1"/>
            <p:nvPr/>
          </p:nvSpPr>
          <p:spPr>
            <a:xfrm>
              <a:off x="536892" y="3138820"/>
              <a:ext cx="1956000" cy="6297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Building ML Model</a:t>
              </a:r>
              <a:endPara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573444" y="3088620"/>
              <a:ext cx="4352400" cy="7317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2753438" y="3278958"/>
              <a:ext cx="4113900" cy="3306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8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Model - Using SciKit-learn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8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Train Model -  Define the target variable (Sale_Price) and independent variable(s)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8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Predictions - y_pred = model.predict(X)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1873251" y="4343025"/>
            <a:ext cx="5808517" cy="621652"/>
            <a:chOff x="1184436" y="4075959"/>
            <a:chExt cx="6827124" cy="731700"/>
          </a:xfrm>
        </p:grpSpPr>
        <p:sp>
          <p:nvSpPr>
            <p:cNvPr id="382" name="Google Shape;382;p21"/>
            <p:cNvSpPr txBox="1"/>
            <p:nvPr/>
          </p:nvSpPr>
          <p:spPr>
            <a:xfrm>
              <a:off x="1184436" y="4075964"/>
              <a:ext cx="1530600" cy="6297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Optimize Accuracy</a:t>
              </a:r>
              <a:endPara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841960" y="4075959"/>
              <a:ext cx="5169600" cy="7317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 txBox="1"/>
            <p:nvPr/>
          </p:nvSpPr>
          <p:spPr>
            <a:xfrm>
              <a:off x="2911694" y="4276510"/>
              <a:ext cx="4812900" cy="3306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9210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 model yielded an R2 value of 0.676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269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R2 value increased significantly weh the Polynomial Regression model was used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