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3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90F1-B1B8-4665-B4FA-60B608BD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FFEF3-8D15-4139-8806-F6CE9D917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BBD1-5EF1-4E3C-BB0C-A4690D23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8060-8FFE-4216-9632-48F30DDF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4FA5-6560-4E65-A343-48659EC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87ED-19EA-4B76-A540-CD64CC8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11B92-564B-4FED-90EE-F35B82593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0B8E-8562-4DCE-A2CC-801F5DF4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D8EE-625A-45DA-A149-87C22AE1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5B7D-F44A-43CE-9F1F-B5847B60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C936E-21B3-42BB-B0E4-B96C39CC6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EA03C-36EA-4DEF-9BE5-5BB85213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EBCB-68C2-4184-9A39-729DD7E9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4C285-A18A-4842-8799-C57B3471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D4E0-2564-47C7-B393-7F8D71B0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FC9E-5D66-4206-AF2E-3DD68977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3B6F-30BF-4966-BA2A-1DE273E8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C453-35F8-49C5-8A76-1B1E42C8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D7B9-1B31-4F72-90D1-2D285483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3B99-BEEF-4CD9-A345-7BE211B5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B0D6-0A06-4312-9B6E-74DC8583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BA1EB-2C11-4AE7-BD25-E00ED058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BD85-0A5A-4161-9639-A5D7EC88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3537-E43C-4E96-8363-D1C4C7E7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9A5-6C07-4A2D-A54E-EDA79727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AA0D-DED1-4F9D-91C9-8681B60A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534B-DE05-499A-8BE5-74E38FD0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78BA1-3370-4DB6-8C62-DF531E30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EE13-608D-4C26-81F6-7D05C95F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C1381-B579-40E0-B492-6046746E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6D5FB-F975-4C4D-A25B-6704C3EE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6B6E-70E6-4CC1-8FCD-88CB8683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663D-BD57-498C-A532-43B304C5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630DF-04B3-4BD2-8ABA-A6FD3F5A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77AC2-E597-4BDC-A09D-E3866C74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B6A4E-5F0A-40B7-A8B1-DE8B2FD1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E5128-5FD3-472A-87C4-8115C23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579DD-0C93-42A2-9005-82C6A41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9B38-8B49-4757-BD5D-5299F47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B222-B6A0-4B2A-8CFB-5826E755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ADA1D-7F86-4090-8EBC-64DE0BA3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4BFB0-A71F-4AD9-A62F-17475280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24BD5-3797-4F98-B79B-8810C9C3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86691-6192-4618-BE4F-1DC80484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0FB3-78CD-4BC7-9355-09DF0DD3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071BD-2E34-42FD-88C7-796A93F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E57-E67C-4883-9948-3035D7F6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0BB6-67E5-4628-964C-F669849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ED02E-A10D-4C21-8517-0D05B8C5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682A-02CB-4872-842D-C6CB6EB1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6ED4-BB42-4C01-B2CB-F65D74EE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3CCB-31BD-4906-AED6-3B0A9A27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ECE7-C269-4E79-9AC6-C83DF557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0E65-1DF8-4FFC-A1F1-D2E05EE9C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DDF2C-1ACA-4B53-859C-6C928C67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F392-0082-445C-A022-D83A601A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A8DA2-6601-4756-94B9-A66A7C51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5F893-34B7-4838-9B13-90B50C63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6D86F-FF61-4C5F-B80F-6775294B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AEAF7-C24A-40A1-A6DA-A260D611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1E13-1025-4588-BF80-AEBE695D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1303-A98B-41DE-B8F1-87593A055DA5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9A1B-6BEE-46A2-AACD-DFAAC741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DBA5-29B9-46C7-A574-748C570D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3F90-9DD3-4BA5-9C09-D95901E5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microsoft.com/office/2007/relationships/hdphoto" Target="../media/hdphoto2.wdp"/><Relationship Id="rId23" Type="http://schemas.openxmlformats.org/officeDocument/2006/relationships/image" Target="../media/image20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A7E3DE5-EB8F-4FE7-B3CC-A2B4B63A001B}"/>
              </a:ext>
            </a:extLst>
          </p:cNvPr>
          <p:cNvSpPr/>
          <p:nvPr/>
        </p:nvSpPr>
        <p:spPr>
          <a:xfrm>
            <a:off x="8926071" y="1429754"/>
            <a:ext cx="1213963" cy="211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Select</a:t>
            </a:r>
          </a:p>
        </p:txBody>
      </p:sp>
      <p:grpSp>
        <p:nvGrpSpPr>
          <p:cNvPr id="22" name="Google Shape;694;p19">
            <a:extLst>
              <a:ext uri="{FF2B5EF4-FFF2-40B4-BE49-F238E27FC236}">
                <a16:creationId xmlns:a16="http://schemas.microsoft.com/office/drawing/2014/main" id="{F4BF74FD-65E4-4FD0-9B57-22324879EEC6}"/>
              </a:ext>
            </a:extLst>
          </p:cNvPr>
          <p:cNvGrpSpPr/>
          <p:nvPr/>
        </p:nvGrpSpPr>
        <p:grpSpPr>
          <a:xfrm>
            <a:off x="173330" y="127293"/>
            <a:ext cx="11845339" cy="6730707"/>
            <a:chOff x="3289100" y="2648488"/>
            <a:chExt cx="5622600" cy="2846047"/>
          </a:xfrm>
        </p:grpSpPr>
        <p:grpSp>
          <p:nvGrpSpPr>
            <p:cNvPr id="23" name="Google Shape;695;p19">
              <a:extLst>
                <a:ext uri="{FF2B5EF4-FFF2-40B4-BE49-F238E27FC236}">
                  <a16:creationId xmlns:a16="http://schemas.microsoft.com/office/drawing/2014/main" id="{CA4B6262-3035-4754-BA7A-EE27610E32EB}"/>
                </a:ext>
              </a:extLst>
            </p:cNvPr>
            <p:cNvGrpSpPr/>
            <p:nvPr/>
          </p:nvGrpSpPr>
          <p:grpSpPr>
            <a:xfrm>
              <a:off x="3289100" y="2648488"/>
              <a:ext cx="5622600" cy="2846047"/>
              <a:chOff x="1059475" y="2296088"/>
              <a:chExt cx="5622600" cy="2846047"/>
            </a:xfrm>
          </p:grpSpPr>
          <p:sp>
            <p:nvSpPr>
              <p:cNvPr id="25" name="Google Shape;696;p19">
                <a:extLst>
                  <a:ext uri="{FF2B5EF4-FFF2-40B4-BE49-F238E27FC236}">
                    <a16:creationId xmlns:a16="http://schemas.microsoft.com/office/drawing/2014/main" id="{6BEA50A3-B372-459E-BA44-ABB85142F1F5}"/>
                  </a:ext>
                </a:extLst>
              </p:cNvPr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chemeClr val="bg2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lang="en-US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" name="Google Shape;697;p19">
                <a:extLst>
                  <a:ext uri="{FF2B5EF4-FFF2-40B4-BE49-F238E27FC236}">
                    <a16:creationId xmlns:a16="http://schemas.microsoft.com/office/drawing/2014/main" id="{A1E99469-3A34-4707-8F46-779A7957485E}"/>
                  </a:ext>
                </a:extLst>
              </p:cNvPr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27" name="Google Shape;698;p19">
                  <a:extLst>
                    <a:ext uri="{FF2B5EF4-FFF2-40B4-BE49-F238E27FC236}">
                      <a16:creationId xmlns:a16="http://schemas.microsoft.com/office/drawing/2014/main" id="{B567D438-D3D1-4664-9FD0-2A6A7B9EDA5A}"/>
                    </a:ext>
                  </a:extLst>
                </p:cNvPr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49803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699;p19">
                  <a:extLst>
                    <a:ext uri="{FF2B5EF4-FFF2-40B4-BE49-F238E27FC236}">
                      <a16:creationId xmlns:a16="http://schemas.microsoft.com/office/drawing/2014/main" id="{1D59B551-7D1E-4789-A174-369535C5929A}"/>
                    </a:ext>
                  </a:extLst>
                </p:cNvPr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" name="Google Shape;700;p19">
              <a:extLst>
                <a:ext uri="{FF2B5EF4-FFF2-40B4-BE49-F238E27FC236}">
                  <a16:creationId xmlns:a16="http://schemas.microsoft.com/office/drawing/2014/main" id="{2F516091-C859-4146-AE9C-64837B7CB676}"/>
                </a:ext>
              </a:extLst>
            </p:cNvPr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F108AA-9C77-46A4-9A2A-FF47D05FCBDB}"/>
              </a:ext>
            </a:extLst>
          </p:cNvPr>
          <p:cNvGrpSpPr/>
          <p:nvPr/>
        </p:nvGrpSpPr>
        <p:grpSpPr>
          <a:xfrm>
            <a:off x="2094223" y="834167"/>
            <a:ext cx="3317045" cy="2151339"/>
            <a:chOff x="1981096" y="410056"/>
            <a:chExt cx="3543300" cy="2237015"/>
          </a:xfrm>
        </p:grpSpPr>
        <p:pic>
          <p:nvPicPr>
            <p:cNvPr id="5" name="Graphic 4" descr="Bar graph with upward trend with solid fill">
              <a:extLst>
                <a:ext uri="{FF2B5EF4-FFF2-40B4-BE49-F238E27FC236}">
                  <a16:creationId xmlns:a16="http://schemas.microsoft.com/office/drawing/2014/main" id="{468082A8-2667-4134-926C-6CA78BF35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12329" y="562579"/>
              <a:ext cx="1024466" cy="1025298"/>
            </a:xfrm>
            <a:prstGeom prst="rect">
              <a:avLst/>
            </a:prstGeom>
          </p:spPr>
        </p:pic>
        <p:pic>
          <p:nvPicPr>
            <p:cNvPr id="6" name="Graphic 5" descr="Bar graph with upward trend with solid fill">
              <a:extLst>
                <a:ext uri="{FF2B5EF4-FFF2-40B4-BE49-F238E27FC236}">
                  <a16:creationId xmlns:a16="http://schemas.microsoft.com/office/drawing/2014/main" id="{86E775F3-44A5-4680-A197-1DEB072AD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6795" y="562578"/>
              <a:ext cx="1024466" cy="1025298"/>
            </a:xfrm>
            <a:prstGeom prst="rect">
              <a:avLst/>
            </a:prstGeom>
          </p:spPr>
        </p:pic>
        <p:pic>
          <p:nvPicPr>
            <p:cNvPr id="7" name="Graphic 6" descr="Bar graph with upward trend with solid fill">
              <a:extLst>
                <a:ext uri="{FF2B5EF4-FFF2-40B4-BE49-F238E27FC236}">
                  <a16:creationId xmlns:a16="http://schemas.microsoft.com/office/drawing/2014/main" id="{AB026061-6C9B-4429-AE23-7C6A2A30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61262" y="562577"/>
              <a:ext cx="1024466" cy="1025298"/>
            </a:xfrm>
            <a:prstGeom prst="rect">
              <a:avLst/>
            </a:prstGeom>
          </p:spPr>
        </p:pic>
        <p:pic>
          <p:nvPicPr>
            <p:cNvPr id="8" name="Graphic 7" descr="Bar graph with upward trend with solid fill">
              <a:extLst>
                <a:ext uri="{FF2B5EF4-FFF2-40B4-BE49-F238E27FC236}">
                  <a16:creationId xmlns:a16="http://schemas.microsoft.com/office/drawing/2014/main" id="{A244D921-1FB4-4297-9CA3-6EACF4C03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24562" y="1443827"/>
              <a:ext cx="1024466" cy="1025298"/>
            </a:xfrm>
            <a:prstGeom prst="rect">
              <a:avLst/>
            </a:prstGeom>
          </p:spPr>
        </p:pic>
        <p:pic>
          <p:nvPicPr>
            <p:cNvPr id="9" name="Graphic 8" descr="Bar graph with upward trend with solid fill">
              <a:extLst>
                <a:ext uri="{FF2B5EF4-FFF2-40B4-BE49-F238E27FC236}">
                  <a16:creationId xmlns:a16="http://schemas.microsoft.com/office/drawing/2014/main" id="{2E6A26B8-21B2-45F9-B023-EBE983BFC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49028" y="1443827"/>
              <a:ext cx="1024466" cy="102529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AB991B-E8B8-45C3-B30B-03353C9620D0}"/>
                </a:ext>
              </a:extLst>
            </p:cNvPr>
            <p:cNvSpPr/>
            <p:nvPr/>
          </p:nvSpPr>
          <p:spPr>
            <a:xfrm>
              <a:off x="1981096" y="410056"/>
              <a:ext cx="3543300" cy="2237015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435542-E963-4DFB-A879-1FED1703D5E4}"/>
                </a:ext>
              </a:extLst>
            </p:cNvPr>
            <p:cNvSpPr txBox="1"/>
            <p:nvPr/>
          </p:nvSpPr>
          <p:spPr>
            <a:xfrm>
              <a:off x="3393118" y="442790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+mj-lt"/>
                </a:rPr>
                <a:t>Bronx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225C1A-2D98-49DA-9389-B9CB738F39AC}"/>
                </a:ext>
              </a:extLst>
            </p:cNvPr>
            <p:cNvSpPr txBox="1"/>
            <p:nvPr/>
          </p:nvSpPr>
          <p:spPr>
            <a:xfrm>
              <a:off x="2293352" y="44279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+mj-lt"/>
                </a:rPr>
                <a:t>Brooklyn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6619F8-9A8F-4851-A07E-F3F08B98A99C}"/>
                </a:ext>
              </a:extLst>
            </p:cNvPr>
            <p:cNvSpPr txBox="1"/>
            <p:nvPr/>
          </p:nvSpPr>
          <p:spPr>
            <a:xfrm>
              <a:off x="4268147" y="442790"/>
              <a:ext cx="8050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+mj-lt"/>
                </a:rPr>
                <a:t>Manhattan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CD07DA-F930-4854-A97C-D3553485A244}"/>
                </a:ext>
              </a:extLst>
            </p:cNvPr>
            <p:cNvSpPr txBox="1"/>
            <p:nvPr/>
          </p:nvSpPr>
          <p:spPr>
            <a:xfrm>
              <a:off x="2700995" y="2327303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+mj-lt"/>
                </a:rPr>
                <a:t>Staten Island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A901D8-61A2-4755-B9ED-9D930ACC9601}"/>
                </a:ext>
              </a:extLst>
            </p:cNvPr>
            <p:cNvSpPr txBox="1"/>
            <p:nvPr/>
          </p:nvSpPr>
          <p:spPr>
            <a:xfrm>
              <a:off x="3854268" y="2340222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+mj-lt"/>
                </a:rPr>
                <a:t>Queens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F709211-44A9-4077-A190-241C3CF79363}"/>
              </a:ext>
            </a:extLst>
          </p:cNvPr>
          <p:cNvSpPr txBox="1"/>
          <p:nvPr/>
        </p:nvSpPr>
        <p:spPr>
          <a:xfrm>
            <a:off x="2026987" y="3040423"/>
            <a:ext cx="3451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none" strike="noStrike" cap="none" dirty="0">
                <a:latin typeface="Calibri"/>
                <a:ea typeface="Calibri"/>
                <a:cs typeface="Calibri"/>
                <a:sym typeface="Calibri"/>
              </a:rPr>
              <a:t>Sales Prices through years in NY Boroughs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306806D-BA8F-454A-AD49-9C2236F634D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498" t="10276" r="13535" b="9074"/>
          <a:stretch/>
        </p:blipFill>
        <p:spPr>
          <a:xfrm>
            <a:off x="1981097" y="3404793"/>
            <a:ext cx="2736136" cy="121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70EB06-B91A-4B87-ADEC-3C9A0215A0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498" t="10276" r="13535" b="9074"/>
          <a:stretch/>
        </p:blipFill>
        <p:spPr>
          <a:xfrm>
            <a:off x="3047104" y="4936759"/>
            <a:ext cx="2736136" cy="121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6F412FB-F823-4BC6-ADF0-52BAA7AEA3F9}"/>
              </a:ext>
            </a:extLst>
          </p:cNvPr>
          <p:cNvSpPr txBox="1"/>
          <p:nvPr/>
        </p:nvSpPr>
        <p:spPr>
          <a:xfrm>
            <a:off x="1712157" y="4686414"/>
            <a:ext cx="3274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latin typeface="Calibri"/>
                <a:cs typeface="Calibri"/>
              </a:rPr>
              <a:t>Sales trendline through years for different boroughs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DA46E-BFB8-46E7-88AD-21B94F5F57D1}"/>
              </a:ext>
            </a:extLst>
          </p:cNvPr>
          <p:cNvSpPr txBox="1"/>
          <p:nvPr/>
        </p:nvSpPr>
        <p:spPr>
          <a:xfrm>
            <a:off x="2789049" y="6213254"/>
            <a:ext cx="3274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latin typeface="Calibri"/>
                <a:cs typeface="Calibri"/>
              </a:rPr>
              <a:t>Sales trendline through years for different boroughs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7BC5B0-6CBF-47EE-A88C-9B1139C30D80}"/>
              </a:ext>
            </a:extLst>
          </p:cNvPr>
          <p:cNvSpPr txBox="1"/>
          <p:nvPr/>
        </p:nvSpPr>
        <p:spPr>
          <a:xfrm>
            <a:off x="5783241" y="703100"/>
            <a:ext cx="462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Looking to invest in NYC?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00E4A4-8775-4C09-B441-35B474F34AFB}"/>
              </a:ext>
            </a:extLst>
          </p:cNvPr>
          <p:cNvGrpSpPr/>
          <p:nvPr/>
        </p:nvGrpSpPr>
        <p:grpSpPr>
          <a:xfrm>
            <a:off x="6742221" y="3867204"/>
            <a:ext cx="3837747" cy="2562999"/>
            <a:chOff x="6043432" y="2956581"/>
            <a:chExt cx="4801640" cy="326534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BCAE633-A0A8-4089-9153-AC0312DA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954" b="97750" l="9961" r="90527">
                          <a14:foregroundMark x1="24805" y1="88889" x2="24805" y2="88889"/>
                          <a14:foregroundMark x1="15527" y1="97750" x2="15527" y2="97750"/>
                          <a14:foregroundMark x1="82324" y1="77918" x2="82324" y2="77918"/>
                          <a14:foregroundMark x1="67773" y1="3094" x2="67773" y2="3094"/>
                          <a14:foregroundMark x1="65234" y1="8579" x2="65234" y2="8579"/>
                          <a14:foregroundMark x1="68262" y1="9564" x2="68262" y2="9564"/>
                          <a14:foregroundMark x1="90527" y1="38256" x2="90527" y2="38256"/>
                          <a14:foregroundMark x1="64941" y1="24754" x2="64941" y2="24754"/>
                          <a14:foregroundMark x1="44434" y1="53586" x2="44434" y2="53586"/>
                          <a14:foregroundMark x1="40332" y1="53446" x2="40332" y2="53446"/>
                          <a14:foregroundMark x1="65625" y1="72011" x2="65625" y2="72011"/>
                          <a14:foregroundMark x1="68164" y1="71730" x2="68164" y2="71730"/>
                          <a14:foregroundMark x1="69629" y1="68776" x2="69629" y2="68776"/>
                          <a14:foregroundMark x1="35352" y1="73136" x2="35352" y2="73136"/>
                          <a14:foregroundMark x1="70117" y1="74965" x2="70117" y2="74965"/>
                          <a14:foregroundMark x1="72656" y1="69620" x2="72656" y2="69620"/>
                          <a14:foregroundMark x1="68262" y1="78200" x2="68262" y2="78200"/>
                          <a14:foregroundMark x1="70996" y1="79325" x2="70996" y2="79325"/>
                          <a14:foregroundMark x1="75098" y1="77496" x2="75098" y2="77496"/>
                          <a14:foregroundMark x1="78613" y1="10127" x2="78613" y2="10127"/>
                          <a14:foregroundMark x1="80859" y1="7314" x2="80859" y2="7314"/>
                          <a14:foregroundMark x1="83301" y1="4641" x2="83301" y2="4641"/>
                          <a14:backgroundMark x1="10840" y1="21941" x2="10840" y2="21941"/>
                          <a14:backgroundMark x1="10840" y1="21941" x2="10840" y2="21941"/>
                          <a14:backgroundMark x1="10840" y1="21941" x2="10840" y2="2194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43432" y="3221551"/>
              <a:ext cx="4801640" cy="3000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5" name="Graphic 44" descr="Marker with solid fill">
              <a:extLst>
                <a:ext uri="{FF2B5EF4-FFF2-40B4-BE49-F238E27FC236}">
                  <a16:creationId xmlns:a16="http://schemas.microsoft.com/office/drawing/2014/main" id="{97CF35B4-749B-48F8-911F-FB9E621E2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65055" y="4979112"/>
              <a:ext cx="448122" cy="448122"/>
            </a:xfrm>
            <a:prstGeom prst="rect">
              <a:avLst/>
            </a:prstGeom>
          </p:spPr>
        </p:pic>
        <p:pic>
          <p:nvPicPr>
            <p:cNvPr id="46" name="Graphic 45" descr="Marker with solid fill">
              <a:extLst>
                <a:ext uri="{FF2B5EF4-FFF2-40B4-BE49-F238E27FC236}">
                  <a16:creationId xmlns:a16="http://schemas.microsoft.com/office/drawing/2014/main" id="{EDB481F8-D3FE-42AF-BB46-99B02DEF0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02010" y="3975065"/>
              <a:ext cx="448122" cy="448122"/>
            </a:xfrm>
            <a:prstGeom prst="rect">
              <a:avLst/>
            </a:prstGeom>
          </p:spPr>
        </p:pic>
        <p:pic>
          <p:nvPicPr>
            <p:cNvPr id="47" name="Graphic 46" descr="Marker with solid fill">
              <a:extLst>
                <a:ext uri="{FF2B5EF4-FFF2-40B4-BE49-F238E27FC236}">
                  <a16:creationId xmlns:a16="http://schemas.microsoft.com/office/drawing/2014/main" id="{5575069E-19EC-49F0-8B88-233E8970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509699" y="5092546"/>
              <a:ext cx="448122" cy="448122"/>
            </a:xfrm>
            <a:prstGeom prst="rect">
              <a:avLst/>
            </a:prstGeom>
          </p:spPr>
        </p:pic>
        <p:pic>
          <p:nvPicPr>
            <p:cNvPr id="48" name="Graphic 47" descr="Marker with solid fill">
              <a:extLst>
                <a:ext uri="{FF2B5EF4-FFF2-40B4-BE49-F238E27FC236}">
                  <a16:creationId xmlns:a16="http://schemas.microsoft.com/office/drawing/2014/main" id="{29E11C1B-0799-480A-9E09-C10C5A5E1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28870" y="5538571"/>
              <a:ext cx="448122" cy="448122"/>
            </a:xfrm>
            <a:prstGeom prst="rect">
              <a:avLst/>
            </a:prstGeom>
          </p:spPr>
        </p:pic>
        <p:pic>
          <p:nvPicPr>
            <p:cNvPr id="49" name="Graphic 48" descr="Marker with solid fill">
              <a:extLst>
                <a:ext uri="{FF2B5EF4-FFF2-40B4-BE49-F238E27FC236}">
                  <a16:creationId xmlns:a16="http://schemas.microsoft.com/office/drawing/2014/main" id="{31802E7D-895E-4C5B-94C7-BDA72C3E8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04059" y="5587742"/>
              <a:ext cx="448122" cy="448122"/>
            </a:xfrm>
            <a:prstGeom prst="rect">
              <a:avLst/>
            </a:prstGeom>
          </p:spPr>
        </p:pic>
        <p:pic>
          <p:nvPicPr>
            <p:cNvPr id="50" name="Graphic 49" descr="Marker with solid fill">
              <a:extLst>
                <a:ext uri="{FF2B5EF4-FFF2-40B4-BE49-F238E27FC236}">
                  <a16:creationId xmlns:a16="http://schemas.microsoft.com/office/drawing/2014/main" id="{32A72F0F-5FAA-43B0-ACA3-103E5373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89116" y="5072009"/>
              <a:ext cx="448122" cy="448122"/>
            </a:xfrm>
            <a:prstGeom prst="rect">
              <a:avLst/>
            </a:prstGeom>
          </p:spPr>
        </p:pic>
        <p:pic>
          <p:nvPicPr>
            <p:cNvPr id="51" name="Graphic 50" descr="Marker with solid fill">
              <a:extLst>
                <a:ext uri="{FF2B5EF4-FFF2-40B4-BE49-F238E27FC236}">
                  <a16:creationId xmlns:a16="http://schemas.microsoft.com/office/drawing/2014/main" id="{849DA2B7-0502-4173-9DBC-A9675C5C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51302" y="4530990"/>
              <a:ext cx="448122" cy="448122"/>
            </a:xfrm>
            <a:prstGeom prst="rect">
              <a:avLst/>
            </a:prstGeom>
          </p:spPr>
        </p:pic>
        <p:pic>
          <p:nvPicPr>
            <p:cNvPr id="53" name="Graphic 52" descr="Marker with solid fill">
              <a:extLst>
                <a:ext uri="{FF2B5EF4-FFF2-40B4-BE49-F238E27FC236}">
                  <a16:creationId xmlns:a16="http://schemas.microsoft.com/office/drawing/2014/main" id="{F15C65A1-7C4B-436B-9C68-2B2612E98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17775" y="4744877"/>
              <a:ext cx="448122" cy="448122"/>
            </a:xfrm>
            <a:prstGeom prst="rect">
              <a:avLst/>
            </a:prstGeom>
          </p:spPr>
        </p:pic>
        <p:pic>
          <p:nvPicPr>
            <p:cNvPr id="54" name="Graphic 53" descr="Marker with solid fill">
              <a:extLst>
                <a:ext uri="{FF2B5EF4-FFF2-40B4-BE49-F238E27FC236}">
                  <a16:creationId xmlns:a16="http://schemas.microsoft.com/office/drawing/2014/main" id="{EB138BEC-5103-484F-81EA-443ED4A54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003180" y="5082548"/>
              <a:ext cx="448122" cy="448122"/>
            </a:xfrm>
            <a:prstGeom prst="rect">
              <a:avLst/>
            </a:prstGeom>
          </p:spPr>
        </p:pic>
        <p:pic>
          <p:nvPicPr>
            <p:cNvPr id="55" name="Graphic 54" descr="Marker with solid fill">
              <a:extLst>
                <a:ext uri="{FF2B5EF4-FFF2-40B4-BE49-F238E27FC236}">
                  <a16:creationId xmlns:a16="http://schemas.microsoft.com/office/drawing/2014/main" id="{10DDAEF3-36D9-40B1-B150-AC23DCE9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245662" y="5269802"/>
              <a:ext cx="448122" cy="448122"/>
            </a:xfrm>
            <a:prstGeom prst="rect">
              <a:avLst/>
            </a:prstGeom>
          </p:spPr>
        </p:pic>
        <p:pic>
          <p:nvPicPr>
            <p:cNvPr id="56" name="Graphic 55" descr="Marker with solid fill">
              <a:extLst>
                <a:ext uri="{FF2B5EF4-FFF2-40B4-BE49-F238E27FC236}">
                  <a16:creationId xmlns:a16="http://schemas.microsoft.com/office/drawing/2014/main" id="{9FA142FA-07E3-4BBE-8557-977A3FA92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383423" y="4777207"/>
              <a:ext cx="448122" cy="448122"/>
            </a:xfrm>
            <a:prstGeom prst="rect">
              <a:avLst/>
            </a:prstGeom>
          </p:spPr>
        </p:pic>
        <p:pic>
          <p:nvPicPr>
            <p:cNvPr id="57" name="Graphic 56" descr="Marker with solid fill">
              <a:extLst>
                <a:ext uri="{FF2B5EF4-FFF2-40B4-BE49-F238E27FC236}">
                  <a16:creationId xmlns:a16="http://schemas.microsoft.com/office/drawing/2014/main" id="{BD69091A-CBC8-44A6-AB15-528C75C82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05894" y="4229721"/>
              <a:ext cx="448122" cy="448122"/>
            </a:xfrm>
            <a:prstGeom prst="rect">
              <a:avLst/>
            </a:prstGeom>
          </p:spPr>
        </p:pic>
        <p:pic>
          <p:nvPicPr>
            <p:cNvPr id="58" name="Graphic 57" descr="Marker with solid fill">
              <a:extLst>
                <a:ext uri="{FF2B5EF4-FFF2-40B4-BE49-F238E27FC236}">
                  <a16:creationId xmlns:a16="http://schemas.microsoft.com/office/drawing/2014/main" id="{334D3F68-C6C2-4EA4-BECF-58E0884D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35591" y="3801339"/>
              <a:ext cx="448122" cy="448122"/>
            </a:xfrm>
            <a:prstGeom prst="rect">
              <a:avLst/>
            </a:prstGeom>
          </p:spPr>
        </p:pic>
        <p:pic>
          <p:nvPicPr>
            <p:cNvPr id="59" name="Graphic 58" descr="Marker with solid fill">
              <a:extLst>
                <a:ext uri="{FF2B5EF4-FFF2-40B4-BE49-F238E27FC236}">
                  <a16:creationId xmlns:a16="http://schemas.microsoft.com/office/drawing/2014/main" id="{9EEF677D-0188-4F7A-8A79-096AE997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456174" y="3839943"/>
              <a:ext cx="448122" cy="448122"/>
            </a:xfrm>
            <a:prstGeom prst="rect">
              <a:avLst/>
            </a:prstGeom>
          </p:spPr>
        </p:pic>
        <p:pic>
          <p:nvPicPr>
            <p:cNvPr id="60" name="Graphic 59" descr="Marker with solid fill">
              <a:extLst>
                <a:ext uri="{FF2B5EF4-FFF2-40B4-BE49-F238E27FC236}">
                  <a16:creationId xmlns:a16="http://schemas.microsoft.com/office/drawing/2014/main" id="{F66F3FB8-79DF-48EE-AB9C-C8B8EE60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691912" y="3975065"/>
              <a:ext cx="448122" cy="448122"/>
            </a:xfrm>
            <a:prstGeom prst="rect">
              <a:avLst/>
            </a:prstGeom>
          </p:spPr>
        </p:pic>
        <p:pic>
          <p:nvPicPr>
            <p:cNvPr id="63" name="Graphic 62" descr="Marker with solid fill">
              <a:extLst>
                <a:ext uri="{FF2B5EF4-FFF2-40B4-BE49-F238E27FC236}">
                  <a16:creationId xmlns:a16="http://schemas.microsoft.com/office/drawing/2014/main" id="{1B6C283F-79B9-410A-A46E-D7607A0C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66715" y="4600267"/>
              <a:ext cx="448122" cy="448122"/>
            </a:xfrm>
            <a:prstGeom prst="rect">
              <a:avLst/>
            </a:prstGeom>
          </p:spPr>
        </p:pic>
        <p:pic>
          <p:nvPicPr>
            <p:cNvPr id="64" name="Graphic 63" descr="Marker with solid fill">
              <a:extLst>
                <a:ext uri="{FF2B5EF4-FFF2-40B4-BE49-F238E27FC236}">
                  <a16:creationId xmlns:a16="http://schemas.microsoft.com/office/drawing/2014/main" id="{890BD7C2-8D0C-458B-B352-6980A9F3E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611038" y="4398564"/>
              <a:ext cx="448122" cy="448122"/>
            </a:xfrm>
            <a:prstGeom prst="rect">
              <a:avLst/>
            </a:prstGeom>
          </p:spPr>
        </p:pic>
        <p:pic>
          <p:nvPicPr>
            <p:cNvPr id="65" name="Graphic 64" descr="Marker with solid fill">
              <a:extLst>
                <a:ext uri="{FF2B5EF4-FFF2-40B4-BE49-F238E27FC236}">
                  <a16:creationId xmlns:a16="http://schemas.microsoft.com/office/drawing/2014/main" id="{957F20FF-B58B-4455-9DE6-D7584A620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339342" y="4068593"/>
              <a:ext cx="448122" cy="448122"/>
            </a:xfrm>
            <a:prstGeom prst="rect">
              <a:avLst/>
            </a:prstGeom>
          </p:spPr>
        </p:pic>
        <p:pic>
          <p:nvPicPr>
            <p:cNvPr id="66" name="Graphic 65" descr="Marker with solid fill">
              <a:extLst>
                <a:ext uri="{FF2B5EF4-FFF2-40B4-BE49-F238E27FC236}">
                  <a16:creationId xmlns:a16="http://schemas.microsoft.com/office/drawing/2014/main" id="{6E9BF429-9948-4AC3-A983-A5E5F43D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39563" y="4728579"/>
              <a:ext cx="448122" cy="448122"/>
            </a:xfrm>
            <a:prstGeom prst="rect">
              <a:avLst/>
            </a:prstGeom>
          </p:spPr>
        </p:pic>
        <p:pic>
          <p:nvPicPr>
            <p:cNvPr id="67" name="Graphic 66" descr="Marker with solid fill">
              <a:extLst>
                <a:ext uri="{FF2B5EF4-FFF2-40B4-BE49-F238E27FC236}">
                  <a16:creationId xmlns:a16="http://schemas.microsoft.com/office/drawing/2014/main" id="{353389D8-2093-44DD-8A82-C4CA88F7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040410" y="4266370"/>
              <a:ext cx="448122" cy="448122"/>
            </a:xfrm>
            <a:prstGeom prst="rect">
              <a:avLst/>
            </a:prstGeom>
          </p:spPr>
        </p:pic>
        <p:pic>
          <p:nvPicPr>
            <p:cNvPr id="68" name="Graphic 67" descr="Marker with solid fill">
              <a:extLst>
                <a:ext uri="{FF2B5EF4-FFF2-40B4-BE49-F238E27FC236}">
                  <a16:creationId xmlns:a16="http://schemas.microsoft.com/office/drawing/2014/main" id="{5D6B16F9-3EE9-4141-B8C6-3CA9327F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68555" y="3048351"/>
              <a:ext cx="497944" cy="448122"/>
            </a:xfrm>
            <a:prstGeom prst="rect">
              <a:avLst/>
            </a:prstGeom>
          </p:spPr>
        </p:pic>
        <p:pic>
          <p:nvPicPr>
            <p:cNvPr id="69" name="Graphic 68" descr="Marker with solid fill">
              <a:extLst>
                <a:ext uri="{FF2B5EF4-FFF2-40B4-BE49-F238E27FC236}">
                  <a16:creationId xmlns:a16="http://schemas.microsoft.com/office/drawing/2014/main" id="{483E3A1C-8EDD-4A2A-9732-718FFD47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04523" y="3420000"/>
              <a:ext cx="448122" cy="448122"/>
            </a:xfrm>
            <a:prstGeom prst="rect">
              <a:avLst/>
            </a:prstGeom>
          </p:spPr>
        </p:pic>
        <p:pic>
          <p:nvPicPr>
            <p:cNvPr id="70" name="Graphic 69" descr="Marker with solid fill">
              <a:extLst>
                <a:ext uri="{FF2B5EF4-FFF2-40B4-BE49-F238E27FC236}">
                  <a16:creationId xmlns:a16="http://schemas.microsoft.com/office/drawing/2014/main" id="{C9AADD59-7F3A-4A40-9427-A251758D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647005" y="3496348"/>
              <a:ext cx="448122" cy="448122"/>
            </a:xfrm>
            <a:prstGeom prst="rect">
              <a:avLst/>
            </a:prstGeom>
          </p:spPr>
        </p:pic>
        <p:pic>
          <p:nvPicPr>
            <p:cNvPr id="71" name="Graphic 70" descr="Marker with solid fill">
              <a:extLst>
                <a:ext uri="{FF2B5EF4-FFF2-40B4-BE49-F238E27FC236}">
                  <a16:creationId xmlns:a16="http://schemas.microsoft.com/office/drawing/2014/main" id="{8D950A54-EA87-4E5A-B6F0-5F9C1098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99618" y="2956581"/>
              <a:ext cx="448122" cy="448122"/>
            </a:xfrm>
            <a:prstGeom prst="rect">
              <a:avLst/>
            </a:prstGeom>
          </p:spPr>
        </p:pic>
        <p:pic>
          <p:nvPicPr>
            <p:cNvPr id="72" name="Graphic 71" descr="Marker with solid fill">
              <a:extLst>
                <a:ext uri="{FF2B5EF4-FFF2-40B4-BE49-F238E27FC236}">
                  <a16:creationId xmlns:a16="http://schemas.microsoft.com/office/drawing/2014/main" id="{7124AC1E-7F30-4600-AC15-031F283C9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0530" y="3017631"/>
              <a:ext cx="448122" cy="448122"/>
            </a:xfrm>
            <a:prstGeom prst="rect">
              <a:avLst/>
            </a:prstGeom>
          </p:spPr>
        </p:pic>
        <p:pic>
          <p:nvPicPr>
            <p:cNvPr id="73" name="Graphic 72" descr="Marker with solid fill">
              <a:extLst>
                <a:ext uri="{FF2B5EF4-FFF2-40B4-BE49-F238E27FC236}">
                  <a16:creationId xmlns:a16="http://schemas.microsoft.com/office/drawing/2014/main" id="{C629B257-F490-4B2E-B770-72621A00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32113" y="3392506"/>
              <a:ext cx="448122" cy="448122"/>
            </a:xfrm>
            <a:prstGeom prst="rect">
              <a:avLst/>
            </a:prstGeom>
          </p:spPr>
        </p:pic>
      </p:grpSp>
      <p:sp>
        <p:nvSpPr>
          <p:cNvPr id="75" name="Callout: Bent Line 74">
            <a:extLst>
              <a:ext uri="{FF2B5EF4-FFF2-40B4-BE49-F238E27FC236}">
                <a16:creationId xmlns:a16="http://schemas.microsoft.com/office/drawing/2014/main" id="{BAD8DF0A-701C-4E89-A879-E35199EF767D}"/>
              </a:ext>
            </a:extLst>
          </p:cNvPr>
          <p:cNvSpPr/>
          <p:nvPr/>
        </p:nvSpPr>
        <p:spPr>
          <a:xfrm>
            <a:off x="6699731" y="4351951"/>
            <a:ext cx="1464710" cy="888636"/>
          </a:xfrm>
          <a:prstGeom prst="borderCallout2">
            <a:avLst>
              <a:gd name="adj1" fmla="val 102069"/>
              <a:gd name="adj2" fmla="val 45949"/>
              <a:gd name="adj3" fmla="val 118149"/>
              <a:gd name="adj4" fmla="val 47289"/>
              <a:gd name="adj5" fmla="val 132515"/>
              <a:gd name="adj6" fmla="val 61961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Address: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Postal Code: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Sale Price: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Property Type: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D90891-E90C-4AC5-958C-88E43295A377}"/>
              </a:ext>
            </a:extLst>
          </p:cNvPr>
          <p:cNvSpPr txBox="1"/>
          <p:nvPr/>
        </p:nvSpPr>
        <p:spPr>
          <a:xfrm>
            <a:off x="5962469" y="1403873"/>
            <a:ext cx="306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 type of property are you looking for?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30F9B1-6EFE-4942-A78D-224EE5CE245D}"/>
              </a:ext>
            </a:extLst>
          </p:cNvPr>
          <p:cNvGrpSpPr/>
          <p:nvPr/>
        </p:nvGrpSpPr>
        <p:grpSpPr>
          <a:xfrm>
            <a:off x="8926071" y="1377756"/>
            <a:ext cx="1241303" cy="345828"/>
            <a:chOff x="8926071" y="1377756"/>
            <a:chExt cx="1241303" cy="34582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8ED32CC-1CA3-4E87-B89E-49B16B0E33BF}"/>
                </a:ext>
              </a:extLst>
            </p:cNvPr>
            <p:cNvSpPr/>
            <p:nvPr/>
          </p:nvSpPr>
          <p:spPr>
            <a:xfrm>
              <a:off x="8926071" y="1430766"/>
              <a:ext cx="1213963" cy="2116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Select</a:t>
              </a:r>
            </a:p>
          </p:txBody>
        </p:sp>
        <p:pic>
          <p:nvPicPr>
            <p:cNvPr id="79" name="Graphic 78" descr="Caret Down with solid fill">
              <a:extLst>
                <a:ext uri="{FF2B5EF4-FFF2-40B4-BE49-F238E27FC236}">
                  <a16:creationId xmlns:a16="http://schemas.microsoft.com/office/drawing/2014/main" id="{D0D0B0ED-0EEA-4420-91B8-2C0384A48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821546" y="1377756"/>
              <a:ext cx="345828" cy="345828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58A0066-2969-4A92-9F27-AF61FFF2CB10}"/>
              </a:ext>
            </a:extLst>
          </p:cNvPr>
          <p:cNvSpPr txBox="1"/>
          <p:nvPr/>
        </p:nvSpPr>
        <p:spPr>
          <a:xfrm>
            <a:off x="5962469" y="1402546"/>
            <a:ext cx="306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 type of property are you looking for?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F27B44-2DC1-4EDB-8588-09131E1AD55E}"/>
              </a:ext>
            </a:extLst>
          </p:cNvPr>
          <p:cNvGrpSpPr/>
          <p:nvPr/>
        </p:nvGrpSpPr>
        <p:grpSpPr>
          <a:xfrm>
            <a:off x="8917923" y="1681423"/>
            <a:ext cx="1241303" cy="345828"/>
            <a:chOff x="8926071" y="1377756"/>
            <a:chExt cx="1241303" cy="345828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C43C3A0-F834-440D-A726-9501A707B534}"/>
                </a:ext>
              </a:extLst>
            </p:cNvPr>
            <p:cNvSpPr/>
            <p:nvPr/>
          </p:nvSpPr>
          <p:spPr>
            <a:xfrm>
              <a:off x="8926071" y="1430766"/>
              <a:ext cx="1213963" cy="2116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Select</a:t>
              </a:r>
            </a:p>
          </p:txBody>
        </p:sp>
        <p:pic>
          <p:nvPicPr>
            <p:cNvPr id="89" name="Graphic 88" descr="Caret Down with solid fill">
              <a:extLst>
                <a:ext uri="{FF2B5EF4-FFF2-40B4-BE49-F238E27FC236}">
                  <a16:creationId xmlns:a16="http://schemas.microsoft.com/office/drawing/2014/main" id="{F64A4F22-8B44-4958-892F-9B84573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821546" y="1377756"/>
              <a:ext cx="345828" cy="345828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4AAA6DA-1C9A-47B9-8EFD-8C880E297451}"/>
              </a:ext>
            </a:extLst>
          </p:cNvPr>
          <p:cNvSpPr txBox="1"/>
          <p:nvPr/>
        </p:nvSpPr>
        <p:spPr>
          <a:xfrm>
            <a:off x="6911008" y="1709296"/>
            <a:ext cx="306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What is your budget range?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FFD0E9-3C83-49D2-8730-E98E46E5A975}"/>
              </a:ext>
            </a:extLst>
          </p:cNvPr>
          <p:cNvSpPr txBox="1"/>
          <p:nvPr/>
        </p:nvSpPr>
        <p:spPr>
          <a:xfrm>
            <a:off x="6086216" y="1988518"/>
            <a:ext cx="306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Are you interested in a specific borough?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82A855-AA23-4BD8-9FAD-BFD0F799C6C0}"/>
              </a:ext>
            </a:extLst>
          </p:cNvPr>
          <p:cNvGrpSpPr/>
          <p:nvPr/>
        </p:nvGrpSpPr>
        <p:grpSpPr>
          <a:xfrm>
            <a:off x="8918911" y="1982930"/>
            <a:ext cx="1241303" cy="345828"/>
            <a:chOff x="8926071" y="1377756"/>
            <a:chExt cx="1241303" cy="34582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F968AB2-5619-4942-958E-A2E8FC558F23}"/>
                </a:ext>
              </a:extLst>
            </p:cNvPr>
            <p:cNvSpPr/>
            <p:nvPr/>
          </p:nvSpPr>
          <p:spPr>
            <a:xfrm>
              <a:off x="8926071" y="1430766"/>
              <a:ext cx="1213963" cy="2116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Select</a:t>
              </a:r>
            </a:p>
          </p:txBody>
        </p:sp>
        <p:pic>
          <p:nvPicPr>
            <p:cNvPr id="94" name="Graphic 93" descr="Caret Down with solid fill">
              <a:extLst>
                <a:ext uri="{FF2B5EF4-FFF2-40B4-BE49-F238E27FC236}">
                  <a16:creationId xmlns:a16="http://schemas.microsoft.com/office/drawing/2014/main" id="{29924C4B-249C-444A-9116-0AA613647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821546" y="1377756"/>
              <a:ext cx="345828" cy="345828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AE71608-C00A-4249-8773-07D935F3BE4C}"/>
              </a:ext>
            </a:extLst>
          </p:cNvPr>
          <p:cNvSpPr txBox="1"/>
          <p:nvPr/>
        </p:nvSpPr>
        <p:spPr>
          <a:xfrm>
            <a:off x="6114009" y="2550261"/>
            <a:ext cx="254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Based on your budget &amp; property type you can invest here: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01F6002-275F-49A1-A750-74451FCCF47C}"/>
              </a:ext>
            </a:extLst>
          </p:cNvPr>
          <p:cNvSpPr/>
          <p:nvPr/>
        </p:nvSpPr>
        <p:spPr>
          <a:xfrm>
            <a:off x="7643819" y="2282373"/>
            <a:ext cx="1213963" cy="2116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DC89E1-993B-4F82-B653-AE287913952A}"/>
              </a:ext>
            </a:extLst>
          </p:cNvPr>
          <p:cNvSpPr txBox="1"/>
          <p:nvPr/>
        </p:nvSpPr>
        <p:spPr>
          <a:xfrm flipH="1">
            <a:off x="8540364" y="2594614"/>
            <a:ext cx="12047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Address 1</a:t>
            </a:r>
          </a:p>
          <a:p>
            <a:r>
              <a:rPr lang="en-US" sz="1200" i="1" dirty="0"/>
              <a:t>Address 2</a:t>
            </a:r>
          </a:p>
          <a:p>
            <a:r>
              <a:rPr lang="en-US" sz="1200" i="1" dirty="0"/>
              <a:t>Address 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474FF4-8106-4BC0-9429-E57ABAB0C881}"/>
              </a:ext>
            </a:extLst>
          </p:cNvPr>
          <p:cNvSpPr txBox="1"/>
          <p:nvPr/>
        </p:nvSpPr>
        <p:spPr>
          <a:xfrm>
            <a:off x="5987416" y="3272943"/>
            <a:ext cx="452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Here is what the sale price of the property looks like for next 5 years</a:t>
            </a:r>
          </a:p>
        </p:txBody>
      </p:sp>
      <p:pic>
        <p:nvPicPr>
          <p:cNvPr id="103" name="Graphic 102" descr="Upward trend with solid fill">
            <a:extLst>
              <a:ext uri="{FF2B5EF4-FFF2-40B4-BE49-F238E27FC236}">
                <a16:creationId xmlns:a16="http://schemas.microsoft.com/office/drawing/2014/main" id="{1DA5FEF3-6B43-4568-8171-311E4679132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74886" y="34100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3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Versha Rangaswamy</dc:creator>
  <cp:lastModifiedBy>Versha Rangaswamy</cp:lastModifiedBy>
  <cp:revision>2</cp:revision>
  <dcterms:created xsi:type="dcterms:W3CDTF">2021-11-13T01:21:11Z</dcterms:created>
  <dcterms:modified xsi:type="dcterms:W3CDTF">2021-11-13T02:54:22Z</dcterms:modified>
</cp:coreProperties>
</file>