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4" r:id="rId7"/>
    <p:sldId id="261" r:id="rId8"/>
    <p:sldId id="266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998D-8DB3-49BC-AF5A-EE3F3D48B61E}" type="datetimeFigureOut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00C6F-8D8A-42D6-B1AF-3C50A2FDA1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07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0C6F-8D8A-42D6-B1AF-3C50A2FDA1D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0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1E25-C033-4232-97CF-463C4C92ACEE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1E96-70D8-4953-8A1C-0B8F15C2C144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802C-1478-4492-BAF2-CA3AC739C384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7777-D41C-4206-BB51-9D802FAB54C8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982F-AEDF-44D1-AC7E-FB9FD759D2BD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8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9DA7-F1E0-4583-9AFB-83B925091B05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5B72-A696-451E-AC00-6FFAF870BE9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CB12-892C-42C0-8E2F-40B083120FD4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9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5E71-199F-43A5-AE57-494B753A4C1D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1DFC79-4560-4FF1-97F1-6EA5D277213F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CDF2-C0E7-41A7-B789-F5D7147AF369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1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76558F-44B2-4646-90CE-440D9429B7AC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0B5A98-B1A0-4302-9922-83E7E91E96D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yandex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Метод калибровки всенаправленной многокамерной системы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407537"/>
            <a:ext cx="12192000" cy="2283410"/>
          </a:xfrm>
        </p:spPr>
        <p:txBody>
          <a:bodyPr>
            <a:normAutofit fontScale="92500" lnSpcReduction="20000"/>
          </a:bodyPr>
          <a:lstStyle/>
          <a:p>
            <a:pPr algn="r"/>
            <a:endParaRPr lang="ru-RU" dirty="0" smtClean="0">
              <a:latin typeface="Calibri Light"/>
              <a:ea typeface="Calibri Light"/>
              <a:cs typeface="Calibri Light"/>
            </a:endParaRPr>
          </a:p>
          <a:p>
            <a:pPr algn="r"/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Самарский университет</a:t>
            </a:r>
          </a:p>
          <a:p>
            <a:pPr algn="r"/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Гр.6114-100503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D</a:t>
            </a:r>
            <a:endParaRPr lang="ru-RU" sz="2200" dirty="0" smtClean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  <a:p>
            <a:pPr algn="r"/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Студент </a:t>
            </a:r>
            <a:r>
              <a:rPr lang="ru-RU" sz="220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Калимов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 Д.В</a:t>
            </a:r>
          </a:p>
          <a:p>
            <a:pPr algn="r"/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Студент Вершинин В.В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  <a:p>
            <a:pPr algn="l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52E8-E79A-4CDF-BDAC-7C780176682C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5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Franklin Gothic Medium" pitchFamily="34" charset="0"/>
              </a:rPr>
              <a:t>Заключение</a:t>
            </a:r>
            <a:endParaRPr lang="ru-RU" b="1" dirty="0">
              <a:latin typeface="Franklin Gothic Medium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80028" y="2139032"/>
            <a:ext cx="10058400" cy="4023360"/>
          </a:xfrm>
        </p:spPr>
        <p:txBody>
          <a:bodyPr/>
          <a:lstStyle/>
          <a:p>
            <a:pPr marL="36900" indent="0" algn="ctr">
              <a:buNone/>
            </a:pP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None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Все методы в совокупности могут помочь в оценке ошибок проецирования и общего качества панорамных изображений, создаваемых многокамерной системой </a:t>
            </a:r>
            <a:r>
              <a:rPr lang="ru-RU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Ladybug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6900" indent="0">
              <a:buNone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Результаты такой оценки могут быть использованы для дальнейшего улучшения процесса синтеза панорамных изображений и повышения качества конечного продукта.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7777-D41C-4206-BB51-9D802FAB54C8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3060457" y="2227507"/>
            <a:ext cx="6250598" cy="969962"/>
          </a:xfrm>
        </p:spPr>
        <p:txBody>
          <a:bodyPr/>
          <a:lstStyle/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Спасибо за внимание !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F27-802E-4E2A-92F8-15FDCF1BA935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833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Franklin Gothic Demi Cond"/>
              </a:rPr>
              <a:t>  Введение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641" y="2210165"/>
            <a:ext cx="10353762" cy="3248624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Описание фотометрической калибровки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камеры, а также метод создания панорамного видео для всенаправленной многокамерной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системы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геометрической калибровке большое количество меток было виртуально размещено вокруг системы с помощью калибровочной панели </a:t>
            </a:r>
            <a:endParaRPr lang="ru-RU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Цель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описат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ь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метод создания сферического панорамного фильма высокого разрешения, основанного на результатах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фотометрической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калибровки всенаправленной многокамерной системы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Ladybug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C4E0-2938-47FF-92E0-8AE666A74E69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54" y="286603"/>
            <a:ext cx="9959926" cy="1450757"/>
          </a:xfrm>
        </p:spPr>
        <p:txBody>
          <a:bodyPr/>
          <a:lstStyle/>
          <a:p>
            <a:pPr algn="ctr"/>
            <a:r>
              <a:rPr lang="ru-RU" b="1" dirty="0">
                <a:latin typeface="Franklin Gothic Demi Cond"/>
              </a:rPr>
              <a:t>Ход исследования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246" y="1846385"/>
            <a:ext cx="10614414" cy="5011615"/>
          </a:xfrm>
        </p:spPr>
        <p:txBody>
          <a:bodyPr>
            <a:normAutofit fontScale="32500" lnSpcReduction="20000"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ru-RU" sz="62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Метод калибровки </a:t>
            </a:r>
            <a:r>
              <a:rPr lang="ru-RU" sz="6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камеры для всенаправленной многокамерной </a:t>
            </a:r>
            <a:r>
              <a:rPr lang="ru-RU" sz="62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системы</a:t>
            </a:r>
            <a:endParaRPr lang="en-US" sz="6200" b="1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SzPct val="100000"/>
              <a:buNone/>
            </a:pPr>
            <a:r>
              <a:rPr lang="ru-RU" sz="62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Фотометрическая калибровка</a:t>
            </a:r>
            <a:endParaRPr lang="en-US" sz="620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ru-RU" sz="6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Создание</a:t>
            </a:r>
            <a:r>
              <a:rPr lang="ru-RU" sz="6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всенаправленного панорамного </a:t>
            </a:r>
            <a:r>
              <a:rPr lang="ru-RU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фильма</a:t>
            </a:r>
            <a:endParaRPr lang="en-US" sz="620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SzPct val="100000"/>
              <a:buNone/>
            </a:pPr>
            <a:r>
              <a:rPr lang="en-US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ru-RU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ru-RU" sz="62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Последствия неравенства</a:t>
            </a:r>
            <a:endParaRPr lang="en-US" sz="620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ru-RU" sz="62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Эксперимент</a:t>
            </a:r>
          </a:p>
          <a:p>
            <a:pPr marL="36900" indent="0">
              <a:buSzPct val="100000"/>
              <a:buNone/>
            </a:pPr>
            <a:r>
              <a:rPr lang="ru-RU" sz="62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Калибровка </a:t>
            </a:r>
            <a:r>
              <a:rPr lang="ru-RU" sz="6200" i="1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Ladybug</a:t>
            </a:r>
            <a:endParaRPr lang="ru-RU" sz="620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ru-RU" sz="62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Обсуждение</a:t>
            </a:r>
            <a:endParaRPr lang="en-US" sz="620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ru-RU" sz="62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Результаты</a:t>
            </a:r>
            <a:endParaRPr lang="en-US" sz="6200" b="1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None/>
            </a:pPr>
            <a:r>
              <a:rPr lang="en-US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ru-RU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62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sz="6200" i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Оценка </a:t>
            </a:r>
            <a:r>
              <a:rPr lang="ru-RU" sz="62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ошибок проецирования, генерирующих панорамное изображение</a:t>
            </a:r>
            <a:r>
              <a:rPr lang="ru-RU" sz="6200" dirty="0">
                <a:effectLst/>
                <a:hlinkClick r:id="rId2"/>
              </a:rPr>
              <a:t/>
            </a:r>
            <a:br>
              <a:rPr lang="ru-RU" sz="6200" dirty="0">
                <a:effectLst/>
                <a:hlinkClick r:id="rId2"/>
              </a:rPr>
            </a:br>
            <a:endParaRPr lang="ru-RU" sz="6200" dirty="0" smtClean="0">
              <a:effectLst/>
            </a:endParaRPr>
          </a:p>
          <a:p>
            <a:pPr marL="36900" indent="0">
              <a:buClr>
                <a:schemeClr val="tx1"/>
              </a:buClr>
              <a:buSzPct val="100000"/>
              <a:buNone/>
            </a:pPr>
            <a:r>
              <a:rPr lang="ru-RU" dirty="0">
                <a:solidFill>
                  <a:schemeClr val="tx1"/>
                </a:solidFill>
                <a:effectLst/>
                <a:hlinkClick r:id="rId2"/>
              </a:rPr>
              <a:t/>
            </a:r>
            <a:br>
              <a:rPr lang="ru-RU" dirty="0">
                <a:solidFill>
                  <a:schemeClr val="tx1"/>
                </a:solidFill>
                <a:effectLst/>
                <a:hlinkClick r:id="rId2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5F1B-8473-46B6-BCB6-F242E31DE86A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72" y="0"/>
            <a:ext cx="10149808" cy="23299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effectLst/>
              </a:rPr>
              <a:t>           </a:t>
            </a:r>
            <a:br>
              <a:rPr lang="ru-RU" sz="4800" b="1" dirty="0" smtClean="0">
                <a:effectLst/>
              </a:rPr>
            </a:br>
            <a:r>
              <a:rPr lang="ru-RU" b="1" dirty="0"/>
              <a:t/>
            </a:r>
            <a:br>
              <a:rPr lang="ru-RU" b="1" dirty="0"/>
            </a:br>
            <a:r>
              <a:rPr lang="ru-RU" sz="4800" b="1" dirty="0" smtClean="0">
                <a:effectLst/>
                <a:latin typeface="Franklin Gothic Medium" panose="020B0603020102020204" pitchFamily="34" charset="0"/>
              </a:rPr>
              <a:t>Метод калибровки</a:t>
            </a:r>
            <a:r>
              <a:rPr lang="ru-RU" b="1" dirty="0" smtClean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1" dirty="0">
                <a:effectLst/>
                <a:latin typeface="Franklin Gothic Medium" panose="020B0603020102020204" pitchFamily="34" charset="0"/>
              </a:rPr>
              <a:t>камеры для всенаправленной многокамерной системы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198251" y="4633547"/>
            <a:ext cx="4895330" cy="844227"/>
          </a:xfrm>
        </p:spPr>
        <p:txBody>
          <a:bodyPr>
            <a:normAutofit fontScale="85000" lnSpcReduction="20000"/>
          </a:bodyPr>
          <a:lstStyle/>
          <a:p>
            <a:pPr algn="ctr"/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Головка камеры (слева) и блок хранения (справа) Ladybug</a:t>
            </a: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178501" y="2765506"/>
            <a:ext cx="4686462" cy="137517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Мы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предлагаем метод калибровки камеры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всенаправленной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многокамерной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системы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Ladybug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98251" y="1773468"/>
            <a:ext cx="4895330" cy="286007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66" y="1773468"/>
            <a:ext cx="4895330" cy="2860079"/>
          </a:xfrm>
          <a:prstGeom prst="rect">
            <a:avLst/>
          </a:prstGeom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3966-E07A-49F9-8C5B-D80CB9E3E229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72" y="0"/>
            <a:ext cx="10149808" cy="23299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effectLst/>
              </a:rPr>
              <a:t>           </a:t>
            </a:r>
            <a:br>
              <a:rPr lang="ru-RU" sz="4800" b="1" dirty="0" smtClean="0">
                <a:effectLst/>
              </a:rPr>
            </a:br>
            <a:r>
              <a:rPr lang="ru-RU" b="1" dirty="0"/>
              <a:t/>
            </a:r>
            <a:br>
              <a:rPr lang="ru-RU" b="1" dirty="0"/>
            </a:br>
            <a:r>
              <a:rPr lang="ru-RU" sz="4800" b="1" dirty="0" smtClean="0">
                <a:effectLst/>
                <a:latin typeface="Franklin Gothic Medium" panose="020B0603020102020204" pitchFamily="34" charset="0"/>
              </a:rPr>
              <a:t>Метод калибровки</a:t>
            </a:r>
            <a:r>
              <a:rPr lang="ru-RU" b="1" dirty="0" smtClean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1" dirty="0">
                <a:effectLst/>
                <a:latin typeface="Franklin Gothic Medium" panose="020B0603020102020204" pitchFamily="34" charset="0"/>
              </a:rPr>
              <a:t>камеры для всенаправленной многокамерной </a:t>
            </a:r>
            <a:r>
              <a:rPr lang="ru-RU" b="1" dirty="0" smtClean="0">
                <a:effectLst/>
                <a:latin typeface="Franklin Gothic Medium" panose="020B0603020102020204" pitchFamily="34" charset="0"/>
              </a:rPr>
              <a:t>системы</a:t>
            </a:r>
            <a:r>
              <a:rPr lang="en-US" b="1" dirty="0" smtClean="0">
                <a:latin typeface="Franklin Gothic Medium" panose="020B0603020102020204" pitchFamily="34" charset="0"/>
              </a:rPr>
              <a:t>. </a:t>
            </a:r>
            <a:r>
              <a:rPr lang="ru-RU" b="1" dirty="0" smtClean="0">
                <a:latin typeface="Franklin Gothic Medium" pitchFamily="34" charset="0"/>
              </a:rPr>
              <a:t>Фотометрическая калибровка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195753" y="1773468"/>
            <a:ext cx="9966827" cy="446906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Система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камер позволяет снимать видеозаписи, охватывающие более 75% всего сферического изображения, практически с одинаковой точки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обзора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Также, используется коррекция цветового баланса между камерами, где: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цветовой баланс отличается из-за различий в параметрах преобразования цвета а и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 в разных камерах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параметры ас и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 определяются путем выравнивания нормализованных гистограмм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RGB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’ 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где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интенсивность пикселя изображения.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3966-E07A-49F9-8C5B-D80CB9E3E229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78070"/>
            <a:ext cx="10058400" cy="200464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Franklin Gothic Medium" panose="020B0603020102020204" pitchFamily="34" charset="0"/>
              </a:rPr>
              <a:t>Создание всенаправленного панорамного фильма</a:t>
            </a:r>
            <a:r>
              <a:rPr lang="en-US" dirty="0">
                <a:effectLst/>
                <a:latin typeface="Franklin Gothic Medium" panose="020B0603020102020204" pitchFamily="34" charset="0"/>
              </a:rPr>
              <a:t/>
            </a:r>
            <a:br>
              <a:rPr lang="en-US" dirty="0">
                <a:effectLst/>
                <a:latin typeface="Franklin Gothic Medium" panose="020B0603020102020204" pitchFamily="34" charset="0"/>
              </a:rPr>
            </a:b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создания всенаправленного панорамного фильма "Последствие неравенства" необходимы определенные шаги и принципы работы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1. Подготовка концепции: определите тему фильма, его основное сообщение и цель. В данном случае, тема фильма – неравенство в обществе и его последствия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Подготовка съемочного оборудования: для создания панорамного фильма понадобится специализированное оборудование, способное снимать на 360 градусов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Съемка: проведите съемку материала, который будет использоваться в фильме, фокусируясь на отражении неравенства в обществе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Монтаж: смонтируйте собранные материалы, добавьте соответствующую музыкальное сопровождение и звуковые эффекты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Публикация и продвижение: опубликуйте фильм и продвигайте его среди аудитории, заинтересованной в теме неравенства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Успешное создание всенаправленного панорамного фильма "Последствие неравенства" требует творческого подхода, аккуратной работы с материалом и точного следования пошаговому 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плану.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E646-8A6E-4B33-B437-118E6DAE08F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9960" y="854670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ru-RU" b="1" dirty="0" smtClean="0">
                <a:effectLst/>
                <a:latin typeface="Franklin Gothic Medium" panose="020B0603020102020204" pitchFamily="34" charset="0"/>
              </a:rPr>
              <a:t>Последствие неравенства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372227" y="4993547"/>
            <a:ext cx="4895330" cy="879716"/>
          </a:xfrm>
        </p:spPr>
        <p:txBody>
          <a:bodyPr/>
          <a:lstStyle/>
          <a:p>
            <a:pPr algn="ctr"/>
            <a:r>
              <a:rPr lang="ru-RU" sz="1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Последствия неравенства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135480" y="2192217"/>
            <a:ext cx="4876344" cy="3681046"/>
          </a:xfrm>
        </p:spPr>
        <p:txBody>
          <a:bodyPr/>
          <a:lstStyle/>
          <a:p>
            <a:pPr marL="3690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Мы обсуждаем влияние неравенства в положении камеры. Как показано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рисунке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“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Последствия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неравенства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когда цель 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фиксируется в точках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14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14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c’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изображениях двух камер c и c', они проецируются в разные положения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6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6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сферической поверхности S в предлагаемом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способе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11" y="1772995"/>
            <a:ext cx="4210503" cy="3220552"/>
          </a:xfrm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AF3D-4384-444F-8CE3-B9A89CF24F6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610" y="732692"/>
            <a:ext cx="10353762" cy="970450"/>
          </a:xfrm>
        </p:spPr>
        <p:txBody>
          <a:bodyPr/>
          <a:lstStyle/>
          <a:p>
            <a:pPr algn="ctr"/>
            <a:r>
              <a:rPr lang="ru-RU" b="1" dirty="0" smtClean="0">
                <a:latin typeface="Franklin Gothic Medium" panose="020B0603020102020204" pitchFamily="34" charset="0"/>
              </a:rPr>
              <a:t>Обсуждение</a:t>
            </a:r>
            <a:endParaRPr lang="ru-RU" b="1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563" y="1837956"/>
            <a:ext cx="8054359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Во-первых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важно выполнить внутреннюю калибровку каждой камеры, чтобы получить исходные параметры камеры, такие как фокусное расстояние, коэффициент дисторсии, матрица вращения и трансляции. Эти параметры затем могут быть использованы для создания модели камеры и коррекции искажений в изображении.</a:t>
            </a:r>
          </a:p>
          <a:p>
            <a:pPr marL="36900" indent="0">
              <a:buNone/>
            </a:pP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Затем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следует выполнить внешнюю калибровку, чтобы определить позицию и ориентацию каждой камеры относительно других в системе. Это позволяет скорректировать пространственное выравнивание изображений, полученных различными камерами</a:t>
            </a:r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690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Важно помнить, что калибровка всенаправленной многокамерной системы Ladybug позволяет улучшить качество и точность получаемых изображений, что особенно важно при использовании этой системы в научных и инженерных областях.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C836-F348-431D-81F6-DC72A663E50F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341" y="822935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en-US" sz="4800" dirty="0">
                <a:effectLst/>
              </a:rPr>
              <a:t/>
            </a:r>
            <a:br>
              <a:rPr lang="en-US" sz="4800" dirty="0">
                <a:effectLst/>
              </a:rPr>
            </a:b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b="1" dirty="0" smtClean="0">
                <a:effectLst/>
                <a:latin typeface="Franklin Gothic Medium" panose="020B0603020102020204" pitchFamily="34" charset="0"/>
              </a:rPr>
              <a:t>Результаты методов</a:t>
            </a:r>
            <a: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30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Проведена оценка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геометрических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искажений;</a:t>
            </a: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30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Анализ оценки согласованности цвета;</a:t>
            </a: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30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Результаты оценки 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выравнивания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изображений;</a:t>
            </a: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SzPct val="83000"/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Оценка степени детализации и </a:t>
            </a:r>
            <a:r>
              <a:rPr lang="ru-RU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разрешения.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14CA-EE18-449C-83A5-6550F958EB4A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5A98-B1A0-4302-9922-83E7E91E96D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604</Words>
  <Application>Microsoft Office PowerPoint</Application>
  <PresentationFormat>Широкоэкранный</PresentationFormat>
  <Paragraphs>78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Franklin Gothic Demi Cond</vt:lpstr>
      <vt:lpstr>Franklin Gothic Medium</vt:lpstr>
      <vt:lpstr>Ретро</vt:lpstr>
      <vt:lpstr>Метод калибровки всенаправленной многокамерной системы</vt:lpstr>
      <vt:lpstr>  Введение</vt:lpstr>
      <vt:lpstr>Ход исследования</vt:lpstr>
      <vt:lpstr>             Метод калибровки камеры для всенаправленной многокамерной системы </vt:lpstr>
      <vt:lpstr>             Метод калибровки камеры для всенаправленной многокамерной системы. Фотометрическая калибровка </vt:lpstr>
      <vt:lpstr>Создание всенаправленного панорамного фильма </vt:lpstr>
      <vt:lpstr> Последствие неравенства </vt:lpstr>
      <vt:lpstr>Обсуждение</vt:lpstr>
      <vt:lpstr>   Результаты методов </vt:lpstr>
      <vt:lpstr>Заключение</vt:lpstr>
      <vt:lpstr>Спасибо за внимание 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калибровки всенаправленной многокамерной системы</dc:title>
  <dc:creator>Данил</dc:creator>
  <cp:lastModifiedBy>Данил</cp:lastModifiedBy>
  <cp:revision>33</cp:revision>
  <dcterms:created xsi:type="dcterms:W3CDTF">2024-05-15T09:29:00Z</dcterms:created>
  <dcterms:modified xsi:type="dcterms:W3CDTF">2024-05-30T11:32:57Z</dcterms:modified>
</cp:coreProperties>
</file>