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9144000" cy="6858000" type="screen4x3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47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5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2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52"/>
          <p:cNvSpPr txBox="1"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53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53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53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53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53"/>
          <p:cNvSpPr txBox="1"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Google Shape;100;p54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54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54"/>
          <p:cNvSpPr txBox="1"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54"/>
          <p:cNvSpPr txBox="1"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54"/>
          <p:cNvSpPr txBox="1"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54"/>
          <p:cNvSpPr txBox="1"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" name="Google Shape;106;p54"/>
          <p:cNvSpPr txBox="1"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Google Shape;120;p57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57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58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60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60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60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0" name="Google Shape;130;p60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Google Shape;132;p61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6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61"/>
          <p:cNvSpPr txBox="1"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Google Shape;137;p62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6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62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62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Google Shape;142;p63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63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" name="Google Shape;144;p63"/>
          <p:cNvSpPr txBox="1"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Google Shape;146;p64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64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0" name="Google Shape;150;p64"/>
          <p:cNvSpPr txBox="1"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65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p65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" name="Google Shape;154;p65"/>
          <p:cNvSpPr txBox="1"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5" name="Google Shape;155;p65"/>
          <p:cNvSpPr txBox="1"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" name="Google Shape;156;p65"/>
          <p:cNvSpPr txBox="1"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65"/>
          <p:cNvSpPr txBox="1"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" name="Google Shape;158;p65"/>
          <p:cNvSpPr txBox="1"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Google Shape;169;p67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" name="Google Shape;170;p67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Google Shape;172;p68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68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69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" name="Google Shape;177;p70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" name="Google Shape;179;p71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0" name="Google Shape;180;p7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" name="Google Shape;181;p71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p71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72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7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6" name="Google Shape;186;p72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" name="Google Shape;187;p72"/>
          <p:cNvSpPr txBox="1"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" name="Google Shape;189;p73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73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73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73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Google Shape;194;p74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74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74"/>
          <p:cNvSpPr txBox="1"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Google Shape;198;p75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" name="Google Shape;199;p75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" name="Google Shape;200;p75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" name="Google Shape;201;p75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" name="Google Shape;202;p75"/>
          <p:cNvSpPr txBox="1"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" name="Google Shape;204;p76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" name="Google Shape;205;p76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6" name="Google Shape;206;p76"/>
          <p:cNvSpPr txBox="1"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76"/>
          <p:cNvSpPr txBox="1"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" name="Google Shape;208;p76"/>
          <p:cNvSpPr txBox="1"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" name="Google Shape;209;p76"/>
          <p:cNvSpPr txBox="1"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" name="Google Shape;210;p76"/>
          <p:cNvSpPr txBox="1"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4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4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4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4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 bwMode="auto"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" name="Google Shape;215;p1"/>
          <p:cNvSpPr/>
          <p:nvPr/>
        </p:nvSpPr>
        <p:spPr bwMode="auto">
          <a:xfrm>
            <a:off x="685800" y="2130480"/>
            <a:ext cx="7764840" cy="146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СSS. 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Каскадные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таблицы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стилей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 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основные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свойства</a:t>
            </a: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6" name="Google Shape;216;p1"/>
          <p:cNvSpPr/>
          <p:nvPr/>
        </p:nvSpPr>
        <p:spPr bwMode="auto">
          <a:xfrm>
            <a:off x="1371600" y="3886200"/>
            <a:ext cx="6393240" cy="17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 bwMode="auto">
          <a:xfrm>
            <a:off x="419580" y="1623414"/>
            <a:ext cx="8304840" cy="439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     /</a:t>
            </a:r>
            <a:r>
              <a:rPr lang="ru-RU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все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элементы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div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 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div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:first-of-type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с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псевдоселектором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div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родитель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—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вложенный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       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div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span+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    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родитель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+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соседний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.red 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класс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div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.red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  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родитель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с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классом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 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p.red.level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с 2+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классами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#id1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       /*id (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идентификатор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#id1 #id2 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/*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вложенные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id*/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2" name="Google Shape;262;p8"/>
          <p:cNvSpPr/>
          <p:nvPr/>
        </p:nvSpPr>
        <p:spPr bwMode="auto">
          <a:xfrm>
            <a:off x="648000" y="248330"/>
            <a:ext cx="7625520" cy="11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Специфичность</a:t>
            </a:r>
            <a:endParaRPr/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(п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риоритеты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возрастанию</a:t>
            </a:r>
            <a:r>
              <a:rPr lang="ru-RU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/>
          <p:nvPr/>
        </p:nvSpPr>
        <p:spPr bwMode="auto">
          <a:xfrm>
            <a:off x="374580" y="2078982"/>
            <a:ext cx="8394840" cy="347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 CSS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есть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своего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рода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“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козырной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туз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”,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который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перекрывает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все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остальные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правила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заданные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ранее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запись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!important,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заданная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сразу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после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значения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свойства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&lt;style&gt;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p {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	color: red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!important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; /*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перебивает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любые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ранее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заданные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записи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для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цвета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&lt;p&gt;*/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 }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&lt;/style&gt;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8" name="Google Shape;268;p9"/>
          <p:cNvSpPr/>
          <p:nvPr/>
        </p:nvSpPr>
        <p:spPr bwMode="auto">
          <a:xfrm>
            <a:off x="759240" y="968040"/>
            <a:ext cx="762552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Максимальный</a:t>
            </a: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приоритет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/>
          <p:nvPr/>
        </p:nvSpPr>
        <p:spPr bwMode="auto">
          <a:xfrm>
            <a:off x="288000" y="2088000"/>
            <a:ext cx="8394840" cy="31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запись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рекомендуется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применять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следующим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причинам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1)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огромная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сложность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перезаписи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вплоть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того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что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перезаписать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представляется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возможным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принципе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);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2)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захламление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кода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ненужными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декларациями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Для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любых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манипуляций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гораздо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лучше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использовать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принципы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каскадирования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специфичности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4" name="Google Shape;274;p10"/>
          <p:cNvSpPr/>
          <p:nvPr/>
        </p:nvSpPr>
        <p:spPr bwMode="auto">
          <a:xfrm>
            <a:off x="648000" y="377640"/>
            <a:ext cx="7625520" cy="143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Чем плох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!important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/>
          <p:nvPr/>
        </p:nvSpPr>
        <p:spPr bwMode="auto">
          <a:xfrm>
            <a:off x="288000" y="1404000"/>
            <a:ext cx="8394840" cy="55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Если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к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одному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одновременно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применяются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противоречивые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стилевые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правила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более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высокий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приоритет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имеет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правило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у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которого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значение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специфичности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больше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&lt;style&gt;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div p {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	color: red; /*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запись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применится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к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p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внутри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div*/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}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p {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	color: blue; /*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-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применится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к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p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внутри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div*/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}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&lt;style&gt;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0" name="Google Shape;280;p11"/>
          <p:cNvSpPr/>
          <p:nvPr/>
        </p:nvSpPr>
        <p:spPr bwMode="auto">
          <a:xfrm>
            <a:off x="648000" y="377640"/>
            <a:ext cx="762552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Специфичность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/>
          <p:nvPr/>
        </p:nvSpPr>
        <p:spPr bwMode="auto">
          <a:xfrm>
            <a:off x="288000" y="1349280"/>
            <a:ext cx="8304840" cy="39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Также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всегда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более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приоритетны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стили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написанные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строчно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HTML (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однако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это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значит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что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этим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способом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стоит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пользоваться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&lt;p style=““&gt;&lt;/p&gt;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&lt;link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href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=“style.css“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rel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=“stylesheet“&gt;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&lt;link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href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=“style2.css“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rel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=“stylesheet“&gt;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 в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данном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случае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значения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из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файла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style2.css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будут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перекрывать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аналогичные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из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style.css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6" name="Google Shape;286;p12"/>
          <p:cNvSpPr/>
          <p:nvPr/>
        </p:nvSpPr>
        <p:spPr bwMode="auto">
          <a:xfrm>
            <a:off x="648000" y="377640"/>
            <a:ext cx="762552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Дополнение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Фоновое изображение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2" name="Google Shape;292;p13"/>
          <p:cNvSpPr/>
          <p:nvPr/>
        </p:nvSpPr>
        <p:spPr bwMode="auto">
          <a:xfrm>
            <a:off x="457200" y="123516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Фоновое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изображение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можно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разместить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у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любого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элемента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помощи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CSS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background-image:url</a:t>
            </a: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(path/to/image.jpg)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/>
          <p:nvPr/>
        </p:nvSpPr>
        <p:spPr bwMode="auto">
          <a:xfrm>
            <a:off x="457200" y="562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Другие частоиспользуемые правила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8" name="Google Shape;298;p14"/>
          <p:cNvSpPr/>
          <p:nvPr/>
        </p:nvSpPr>
        <p:spPr bwMode="auto">
          <a:xfrm>
            <a:off x="373680" y="19116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background-repeat: no-repeat (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делать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паттерн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из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картинки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background-size: contain (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вместить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| cover (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растянуть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| 100% (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любые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величины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проценты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пиксели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т.д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background-position: top | bottom | center | left | right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позиционирование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фона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одному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или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двум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краям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также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может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быть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пикселях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или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других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величинах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/>
          <p:nvPr/>
        </p:nvSpPr>
        <p:spPr bwMode="auto"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Цвет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4" name="Google Shape;304;p15"/>
          <p:cNvSpPr/>
          <p:nvPr/>
        </p:nvSpPr>
        <p:spPr bwMode="auto"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760"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Есть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следующие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способы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декларации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цвета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название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цвета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(red, green, white...)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#00cc00, #ffffff, #000000 -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шестнадцатеричное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представление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(hex)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#0c0, #fff, #000 -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сокращенное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шестнадцатеричное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представление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rgb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(0,240,125) - в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формате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RGB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rgba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(0,240,125, .5) - в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формате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RGB с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прозрачностью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в 50%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rgb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(0%,80%,25%) - в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формате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RGB,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относительное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/>
          <p:nvPr/>
        </p:nvSpPr>
        <p:spPr bwMode="auto">
          <a:xfrm>
            <a:off x="459720" y="745735"/>
            <a:ext cx="822456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класса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идентификатора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контекстные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endParaRPr sz="3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0" name="Google Shape;310;p16"/>
          <p:cNvSpPr/>
          <p:nvPr/>
        </p:nvSpPr>
        <p:spPr bwMode="auto">
          <a:xfrm>
            <a:off x="459721" y="2713866"/>
            <a:ext cx="4033440" cy="45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73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.main{color: #555}                                     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#back{color:red}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div#back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{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color:black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}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div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b{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color:green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}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td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td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td{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color:blue</a:t>
            </a:r>
            <a:r>
              <a:rPr lang="en-U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}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1" name="Google Shape;311;p16"/>
          <p:cNvSpPr/>
          <p:nvPr/>
        </p:nvSpPr>
        <p:spPr bwMode="auto">
          <a:xfrm>
            <a:off x="4650840" y="2713866"/>
            <a:ext cx="4033440" cy="45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73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Селектор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по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классу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.main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Селектор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по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идентификатору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Контекстные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селекторы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(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выбор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в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зависимости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732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Группировка селекторов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7" name="Google Shape;317;p17"/>
          <p:cNvSpPr/>
          <p:nvPr/>
        </p:nvSpPr>
        <p:spPr bwMode="auto">
          <a:xfrm>
            <a:off x="324000" y="1989000"/>
            <a:ext cx="4246920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h1 { font-family: sans-serif } 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  <a:defRPr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h2 { font-family: sans-serif } 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  <a:defRPr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h3 { font-family: sans-serif }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8" name="Google Shape;318;p17"/>
          <p:cNvSpPr/>
          <p:nvPr/>
        </p:nvSpPr>
        <p:spPr bwMode="auto">
          <a:xfrm>
            <a:off x="5364000" y="1989000"/>
            <a:ext cx="3315240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h1, h2, h3 { font-family: sans-serif }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9" name="Google Shape;319;p17"/>
          <p:cNvSpPr/>
          <p:nvPr/>
        </p:nvSpPr>
        <p:spPr bwMode="auto">
          <a:xfrm>
            <a:off x="4500720" y="2349360"/>
            <a:ext cx="927360" cy="71172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Темы модуля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2" name="Google Shape;222;p2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Основные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цели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задачи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CSS.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Способы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добавления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стилей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web-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страницу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Модульная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структура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CSS3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Наследование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Принципы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каскадирования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принципы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группировки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Псевдоклассы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псевдоселекторы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Псевдоэлементы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Работа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с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цветом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фоном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шрифтами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Работа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с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текстом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Инструменты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разработчика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/>
          <p:nvPr/>
        </p:nvSpPr>
        <p:spPr bwMode="auto">
          <a:xfrm>
            <a:off x="457200" y="166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Единицы измерения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5" name="Google Shape;325;p18"/>
          <p:cNvSpPr/>
          <p:nvPr/>
        </p:nvSpPr>
        <p:spPr bwMode="auto">
          <a:xfrm>
            <a:off x="457200" y="116712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Относительные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широко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используются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Вебе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px - pixels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пикселы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самые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универсальные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единицы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em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(16px) -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ems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высота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используемого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элементом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шрифта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Применяется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для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текстов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обладает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уникальным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свойством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сложения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значений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у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элементов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вложенностью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rem (16px) – rems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аналогично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em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без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сложения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значений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наследовании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%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-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значение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относительно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родительского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процентах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vw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vh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viewport-width, viewport-height (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процент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от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видимой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ширины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или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высоты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экрана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6" name="Google Shape;326;p18"/>
          <p:cNvSpPr/>
          <p:nvPr/>
        </p:nvSpPr>
        <p:spPr bwMode="auto">
          <a:xfrm>
            <a:off x="457200" y="14508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/>
          <p:nvPr/>
        </p:nvSpPr>
        <p:spPr bwMode="auto">
          <a:xfrm>
            <a:off x="457200" y="382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Пиксель – это не пиксель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2" name="Google Shape;332;p19"/>
          <p:cNvSpPr/>
          <p:nvPr/>
        </p:nvSpPr>
        <p:spPr bwMode="auto">
          <a:xfrm>
            <a:off x="457200" y="1576440"/>
            <a:ext cx="7951680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 вебе 1px не равно одному физическому пикселю.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Количество пикселей разнится от экрана к экрану. Все экраны различаются по плотности пикселей, диагонали и т.п., и поэтому установить пиксель, равный физическому, невозможно. Браузеры используют свою модель построения.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Согласно спецификации W3 1 дюйм = 96px, однако такая модель измерения не дает нам реального понимания размеров. Поэтому все браузеры обрабатывают пиксели только с учетом разрешения экрана и его диагонали.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 bwMode="auto">
          <a:xfrm>
            <a:off x="457200" y="382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Практические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примеры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8" name="Google Shape;338;p20"/>
          <p:cNvSpPr/>
          <p:nvPr/>
        </p:nvSpPr>
        <p:spPr bwMode="auto">
          <a:xfrm>
            <a:off x="457200" y="1995120"/>
            <a:ext cx="7951680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Таким образом, в iPhone 5 или iPhone SE браузер видит только 320 пикселей в ширину, а в iPad – 768px. Общепринято, что ширина контейнера на десктопах обычно около 1100-1280px.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Эти моменты мы будем подробнее разбирать на следующих занятиях, а сейчас важно запомнить, что пиксель – это именно относительная величина, а не абсолютная, и браузер может определять такие величины, как полпикселя или 1/10 пикселя. По этой причине запись 16.5px, или даже 16.05px – абсолютно нормальна.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/>
          <p:nvPr/>
        </p:nvSpPr>
        <p:spPr bwMode="auto">
          <a:xfrm>
            <a:off x="457200" y="166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Малоиспользуемые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 неиспользуемые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4" name="Google Shape;344;p21"/>
          <p:cNvSpPr/>
          <p:nvPr/>
        </p:nvSpPr>
        <p:spPr bwMode="auto">
          <a:xfrm>
            <a:off x="457200" y="1275120"/>
            <a:ext cx="8043120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Абсолютные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использовать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очень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частных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случаях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in - inches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дюймы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cm - centimeters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сантиметры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mm - millimeters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миллиметры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pt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- points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пункты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(1pt = 1/72in = 0,35mm)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pc - picas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пики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(1pc = 12pt)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Также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есть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такие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относительные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величины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как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ex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ch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Ex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высота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символа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x, а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ch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ширина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символа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0 (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ноль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).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Они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тоже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используются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частных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случаях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из-за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сложности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понимании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таких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величин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Псевдоклассы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0" name="Google Shape;350;p22"/>
          <p:cNvSpPr/>
          <p:nvPr/>
        </p:nvSpPr>
        <p:spPr bwMode="auto">
          <a:xfrm>
            <a:off x="457200" y="1600200"/>
            <a:ext cx="7676640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a:link (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клика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	            a:link{color:blue} 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:visited (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после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клика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    a:visited{color:blue} 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:active (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клике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         a:active{color:red} 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:hover (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наведении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 a:hover{color:green} 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:focus 		                 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input:focus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{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color:red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}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1" name="Google Shape;351;p22"/>
          <p:cNvSpPr/>
          <p:nvPr/>
        </p:nvSpPr>
        <p:spPr bwMode="auto">
          <a:xfrm>
            <a:off x="4663440" y="2103120"/>
            <a:ext cx="4030920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/>
          <p:nvPr/>
        </p:nvSpPr>
        <p:spPr bwMode="auto">
          <a:xfrm>
            <a:off x="457200" y="274680"/>
            <a:ext cx="82224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Псевдоэлементы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7" name="Google Shape;357;p23"/>
          <p:cNvSpPr/>
          <p:nvPr/>
        </p:nvSpPr>
        <p:spPr bwMode="auto">
          <a:xfrm>
            <a:off x="571680" y="1636920"/>
            <a:ext cx="7885440" cy="451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Псевдоэлементы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позволяют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задать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стиль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элементов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определённых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дереве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элементов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документа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а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также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генерировать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содержимое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которого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нет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исходном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коде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текста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p:before {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	content: “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Текст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перед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тегом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&lt;p&gt;” /*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обязательное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свойство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}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    p:after {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	content: “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Текст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после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тега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&lt;p&gt;” /*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обязательное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свойство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*/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}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Домашняя работа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3" name="Google Shape;363;p24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Создайте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файл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style.css и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подключите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стилевой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файл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всех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HTML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файлах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своего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домашнего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задания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прибегая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к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редактированию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стилей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внутри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HTML 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Сделаем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тёмную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тему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Присвойте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всех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страницах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следующие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цвета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 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фону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страницы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чёрный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тексту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страницы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белый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ru-RU"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ru-RU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Также:</a:t>
            </a:r>
            <a:endParaRPr lang="ru-RU"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</a:t>
            </a:r>
            <a:r>
              <a:rPr lang="ru-RU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оработать</a:t>
            </a:r>
            <a:r>
              <a:rPr lang="ru-RU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со </a:t>
            </a:r>
            <a:r>
              <a:rPr lang="ru-RU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псевдоэлементами</a:t>
            </a:r>
            <a:r>
              <a:rPr lang="ru-RU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</a:t>
            </a:r>
            <a:r>
              <a:rPr lang="ru-RU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псевдоклассами</a:t>
            </a:r>
            <a:r>
              <a:rPr lang="ru-RU" sz="2200">
                <a:solidFill>
                  <a:srgbClr val="FFFFFF"/>
                </a:solidFill>
              </a:rPr>
              <a:t>. Например, п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рисво</a:t>
            </a:r>
            <a:r>
              <a:rPr lang="ru-RU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ить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произвольные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цвета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для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ссылок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навигации</a:t>
            </a:r>
            <a:r>
              <a:rPr lang="ru-RU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и в тексте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CSS – это…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8" name="Google Shape;228;p3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CSS (Cascading Style Sheets) —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это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язык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стилей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который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определяет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отображение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HTML-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документов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Актуальная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версия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CSS 3,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релиз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которой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был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в 2012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году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Периодически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появляются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новые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функции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которые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поддерживаются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всех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браузерах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Правила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декларирования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стилей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229" name="Google Shape;229;p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274120" y="3924000"/>
            <a:ext cx="4559400" cy="16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/>
          <p:nvPr/>
        </p:nvSpPr>
        <p:spPr bwMode="auto">
          <a:xfrm>
            <a:off x="460980" y="80473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Структура объявления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CSS-</a:t>
            </a:r>
            <a:r>
              <a:rPr lang="ru-RU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стиля</a:t>
            </a:r>
            <a:endParaRPr lang="ru-RU" sz="36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81745" y="3835212"/>
            <a:ext cx="5551056" cy="26536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0980" y="1940170"/>
            <a:ext cx="2807065" cy="18950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268045" y="2347406"/>
            <a:ext cx="3618778" cy="1487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Как работает </a:t>
            </a: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CSS</a:t>
            </a:r>
            <a:endParaRPr lang="en-US"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5" name="Google Shape;235;p4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8280"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defRPr/>
            </a:pP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Когда браузер отображает документ, он должен совместить</a:t>
            </a: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содержимое документа с информацией о стилях для</a:t>
            </a: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него. Браузер обрабатывает документ в два этапа:</a:t>
            </a:r>
            <a:endParaRPr lang="en-US" sz="2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8280"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defRPr/>
            </a:pPr>
            <a:endParaRPr lang="ru-RU" sz="2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46548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AutoNum type="arabicPeriod"/>
              <a:defRPr/>
            </a:pP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Браузер преобразует язык разметки и CSS в DOM (Document</a:t>
            </a: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Object Model). DOM представляет собой документ в памяти</a:t>
            </a: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компьютера. Он сочетает в себе содержание документа с его</a:t>
            </a: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стилем.</a:t>
            </a:r>
            <a:endParaRPr lang="en-US" sz="2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8280"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defRPr/>
            </a:pPr>
            <a:endParaRPr lang="ru-RU" sz="2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8280"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defRPr/>
            </a:pPr>
            <a:r>
              <a:rPr lang="ru-RU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2. Браузер отображает содержимое DOM.</a:t>
            </a:r>
            <a:endParaRPr lang="en-US" sz="23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Способы</a:t>
            </a: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размещения</a:t>
            </a: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CSS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5" name="Google Shape;235;p4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Вложение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(inline)</a:t>
            </a:r>
            <a:endParaRPr sz="2000" b="1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&lt;p style=“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color:red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; background:#FF0000”&gt;</a:t>
            </a:r>
            <a:endParaRPr sz="200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•"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Встраивание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(embedding)</a:t>
            </a:r>
            <a:endParaRPr sz="2000" b="1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&lt;style type=“text/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css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”&gt;</a:t>
            </a:r>
            <a:br>
              <a:rPr lang="en-US" sz="2000" i="0" u="none" strike="noStrike" cap="none">
                <a:latin typeface="Arial"/>
                <a:ea typeface="Arial"/>
                <a:cs typeface="Arial"/>
              </a:rPr>
            </a:b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 {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color:red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; background:#FF0000}</a:t>
            </a:r>
            <a:br>
              <a:rPr lang="en-US" sz="2000" i="0" u="none" strike="noStrike" cap="none">
                <a:latin typeface="Arial"/>
                <a:ea typeface="Arial"/>
                <a:cs typeface="Arial"/>
              </a:rPr>
            </a:b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&lt;/style&gt;</a:t>
            </a:r>
            <a:endParaRPr sz="200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•"/>
              <a:defRPr/>
            </a:pPr>
            <a:r>
              <a:rPr lang="ru-RU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Связывание (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linking)</a:t>
            </a:r>
            <a:endParaRPr lang="en-US" sz="2000" b="1" i="0" u="none" strike="noStrike" cap="none">
              <a:latin typeface="Arial"/>
              <a:ea typeface="Arial"/>
              <a:cs typeface="Arial"/>
            </a:endParaRPr>
          </a:p>
          <a:p>
            <a:pPr marL="8280" marR="0" lv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600"/>
              <a:defRPr/>
            </a:pP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&lt;link 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rel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=“stylesheet” type=“text/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css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” 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href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=“style.css”/&gt;</a:t>
            </a:r>
            <a:endParaRPr lang="en-US" sz="2000">
              <a:solidFill>
                <a:srgbClr val="FFFFFF"/>
              </a:solidFill>
            </a:endParaRPr>
          </a:p>
          <a:p>
            <a:pPr marL="343080" indent="-334800">
              <a:spcBef>
                <a:spcPts val="561"/>
              </a:spcBef>
              <a:buClr>
                <a:srgbClr val="FFFFFF"/>
              </a:buClr>
              <a:buSzPts val="2600"/>
              <a:buFont typeface="Arial"/>
              <a:buChar char="•"/>
              <a:defRPr/>
            </a:pPr>
            <a:r>
              <a:rPr lang="en-US" sz="2000" b="1">
                <a:solidFill>
                  <a:srgbClr val="FFFFFF"/>
                </a:solidFill>
              </a:rPr>
              <a:t>Import</a:t>
            </a:r>
            <a:endParaRPr/>
          </a:p>
          <a:p>
            <a:pPr marL="8280">
              <a:spcBef>
                <a:spcPts val="561"/>
              </a:spcBef>
              <a:buClr>
                <a:srgbClr val="FFFFFF"/>
              </a:buClr>
              <a:buSzPts val="2600"/>
              <a:defRPr/>
            </a:pP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&lt;style type=“text/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css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”&gt;</a:t>
            </a:r>
            <a:br>
              <a:rPr lang="en-US" sz="2000" i="0" u="none" strike="noStrike" cap="none">
                <a:latin typeface="Arial"/>
                <a:ea typeface="Arial"/>
                <a:cs typeface="Arial"/>
              </a:rPr>
            </a:b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@import 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url</a:t>
            </a: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(mobile.css); </a:t>
            </a:r>
            <a:endParaRPr/>
          </a:p>
          <a:p>
            <a:pPr marL="8280">
              <a:spcBef>
                <a:spcPts val="561"/>
              </a:spcBef>
              <a:buClr>
                <a:srgbClr val="FFFFFF"/>
              </a:buClr>
              <a:buSzPts val="2600"/>
              <a:defRPr/>
            </a:pPr>
            <a:r>
              <a:rPr lang="en-U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&lt;/style&gt;</a:t>
            </a:r>
            <a:endParaRPr lang="en-US" sz="200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1" name="Google Shape;241;p5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правила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выбора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элементов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странице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для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изменения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их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CSS-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свойств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Выделяют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: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элементу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идентификатору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атрибуту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id)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классу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атрибуту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class)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атрибутам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псевдо-классов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Селекторы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псевдо-элементов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242" name="Google Shape;242;p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148360" y="3213000"/>
            <a:ext cx="3335760" cy="20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Декларация класса 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 id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8" name="Google Shape;248;p6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3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&lt;p class=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“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“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&gt;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Текст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&lt;/p&gt;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&lt;style&gt;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.text {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	color: red;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}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3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&lt;/style&gt;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9" name="Google Shape;249;p6"/>
          <p:cNvSpPr/>
          <p:nvPr/>
        </p:nvSpPr>
        <p:spPr bwMode="auto">
          <a:xfrm>
            <a:off x="4824000" y="1600200"/>
            <a:ext cx="3239280" cy="23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&lt;p id=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“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“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&gt;Текст&lt;/p&gt;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&lt;style&gt;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#text {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	color: red;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}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&lt;/style&gt;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0" name="Google Shape;250;p6"/>
          <p:cNvSpPr/>
          <p:nvPr/>
        </p:nvSpPr>
        <p:spPr bwMode="auto">
          <a:xfrm>
            <a:off x="360000" y="4392000"/>
            <a:ext cx="8489880" cy="13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Помните, что стили через id труднее перезаписать, а также то, что один id может использоваться только один раз на всю страницу. Не рекомендуется прибегать к стилизации по id без крайней необходимости.  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/>
          <p:nvPr/>
        </p:nvSpPr>
        <p:spPr bwMode="auto">
          <a:xfrm>
            <a:off x="457200" y="274680"/>
            <a:ext cx="8222039" cy="11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Каскадирование</a:t>
            </a:r>
            <a:endParaRPr sz="4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6" name="Google Shape;256;p7"/>
          <p:cNvSpPr/>
          <p:nvPr/>
        </p:nvSpPr>
        <p:spPr bwMode="auto">
          <a:xfrm>
            <a:off x="457200" y="1600200"/>
            <a:ext cx="8222039" cy="45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Под каскадированием понимается одновременное применение разных стилевых правил к элементам документа — с помощью подключения нескольких стилевых файлов, наследования и перезаписи свойств.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Согласно этому принципу каждая более приоритетная запись декларации CSS заменяет значения менее приоритетной.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>Экран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</dc:creator>
  <cp:keywords/>
  <dc:description/>
  <dc:identifier/>
  <dc:language/>
  <cp:lastModifiedBy>Вершков Алексей</cp:lastModifiedBy>
  <cp:revision>3</cp:revision>
  <dcterms:created xsi:type="dcterms:W3CDTF">2020-10-21T15:33:01Z</dcterms:created>
  <dcterms:modified xsi:type="dcterms:W3CDTF">2023-05-08T16:58:40Z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1033-2.7.0.4476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Экран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</Properties>
</file>