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6" r:id="rId2"/>
    <p:sldId id="258" r:id="rId3"/>
    <p:sldId id="259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4"/>
    <p:restoredTop sz="94720"/>
  </p:normalViewPr>
  <p:slideViewPr>
    <p:cSldViewPr snapToGrid="0">
      <p:cViewPr>
        <p:scale>
          <a:sx n="194" d="100"/>
          <a:sy n="194" d="100"/>
        </p:scale>
        <p:origin x="72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5A931-8C80-314E-97B7-0993C507AE2B}" type="datetimeFigureOut">
              <a:t>2024. 7. 25.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EC78C-C314-404E-9B42-633AC1D48F3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252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8970" rtl="0" eaLnBrk="1" latinLnBrk="1" hangingPunct="1">
      <a:defRPr sz="1062" kern="1200">
        <a:solidFill>
          <a:schemeClr val="tx1"/>
        </a:solidFill>
        <a:latin typeface="+mn-lt"/>
        <a:ea typeface="+mn-ea"/>
        <a:cs typeface="+mn-cs"/>
      </a:defRPr>
    </a:lvl1pPr>
    <a:lvl2pPr marL="404485" algn="l" defTabSz="808970" rtl="0" eaLnBrk="1" latinLnBrk="1" hangingPunct="1">
      <a:defRPr sz="1062" kern="1200">
        <a:solidFill>
          <a:schemeClr val="tx1"/>
        </a:solidFill>
        <a:latin typeface="+mn-lt"/>
        <a:ea typeface="+mn-ea"/>
        <a:cs typeface="+mn-cs"/>
      </a:defRPr>
    </a:lvl2pPr>
    <a:lvl3pPr marL="808970" algn="l" defTabSz="808970" rtl="0" eaLnBrk="1" latinLnBrk="1" hangingPunct="1">
      <a:defRPr sz="1062" kern="1200">
        <a:solidFill>
          <a:schemeClr val="tx1"/>
        </a:solidFill>
        <a:latin typeface="+mn-lt"/>
        <a:ea typeface="+mn-ea"/>
        <a:cs typeface="+mn-cs"/>
      </a:defRPr>
    </a:lvl3pPr>
    <a:lvl4pPr marL="1213455" algn="l" defTabSz="808970" rtl="0" eaLnBrk="1" latinLnBrk="1" hangingPunct="1">
      <a:defRPr sz="1062" kern="1200">
        <a:solidFill>
          <a:schemeClr val="tx1"/>
        </a:solidFill>
        <a:latin typeface="+mn-lt"/>
        <a:ea typeface="+mn-ea"/>
        <a:cs typeface="+mn-cs"/>
      </a:defRPr>
    </a:lvl4pPr>
    <a:lvl5pPr marL="1617939" algn="l" defTabSz="808970" rtl="0" eaLnBrk="1" latinLnBrk="1" hangingPunct="1">
      <a:defRPr sz="1062" kern="1200">
        <a:solidFill>
          <a:schemeClr val="tx1"/>
        </a:solidFill>
        <a:latin typeface="+mn-lt"/>
        <a:ea typeface="+mn-ea"/>
        <a:cs typeface="+mn-cs"/>
      </a:defRPr>
    </a:lvl5pPr>
    <a:lvl6pPr marL="2022424" algn="l" defTabSz="808970" rtl="0" eaLnBrk="1" latinLnBrk="1" hangingPunct="1">
      <a:defRPr sz="1062" kern="1200">
        <a:solidFill>
          <a:schemeClr val="tx1"/>
        </a:solidFill>
        <a:latin typeface="+mn-lt"/>
        <a:ea typeface="+mn-ea"/>
        <a:cs typeface="+mn-cs"/>
      </a:defRPr>
    </a:lvl6pPr>
    <a:lvl7pPr marL="2426909" algn="l" defTabSz="808970" rtl="0" eaLnBrk="1" latinLnBrk="1" hangingPunct="1">
      <a:defRPr sz="1062" kern="1200">
        <a:solidFill>
          <a:schemeClr val="tx1"/>
        </a:solidFill>
        <a:latin typeface="+mn-lt"/>
        <a:ea typeface="+mn-ea"/>
        <a:cs typeface="+mn-cs"/>
      </a:defRPr>
    </a:lvl7pPr>
    <a:lvl8pPr marL="2831394" algn="l" defTabSz="808970" rtl="0" eaLnBrk="1" latinLnBrk="1" hangingPunct="1">
      <a:defRPr sz="1062" kern="1200">
        <a:solidFill>
          <a:schemeClr val="tx1"/>
        </a:solidFill>
        <a:latin typeface="+mn-lt"/>
        <a:ea typeface="+mn-ea"/>
        <a:cs typeface="+mn-cs"/>
      </a:defRPr>
    </a:lvl8pPr>
    <a:lvl9pPr marL="3235879" algn="l" defTabSz="808970" rtl="0" eaLnBrk="1" latinLnBrk="1" hangingPunct="1">
      <a:defRPr sz="10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EC78C-C314-404E-9B42-633AC1D48F3B}" type="slidenum"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68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EC78C-C314-404E-9B42-633AC1D48F3B}" type="slidenum"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311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D55B-65C6-D24F-8C9C-86C2D2B1A58B}" type="datetimeFigureOut">
              <a:t>2024. 7. 25.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57A-8075-194B-BA6A-49CD79A6A88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463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D55B-65C6-D24F-8C9C-86C2D2B1A58B}" type="datetimeFigureOut">
              <a:t>2024. 7. 25.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57A-8075-194B-BA6A-49CD79A6A88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858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D55B-65C6-D24F-8C9C-86C2D2B1A58B}" type="datetimeFigureOut">
              <a:t>2024. 7. 25.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57A-8075-194B-BA6A-49CD79A6A88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537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D55B-65C6-D24F-8C9C-86C2D2B1A58B}" type="datetimeFigureOut">
              <a:t>2024. 7. 25.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57A-8075-194B-BA6A-49CD79A6A88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201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D55B-65C6-D24F-8C9C-86C2D2B1A58B}" type="datetimeFigureOut">
              <a:t>2024. 7. 25.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57A-8075-194B-BA6A-49CD79A6A88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255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D55B-65C6-D24F-8C9C-86C2D2B1A58B}" type="datetimeFigureOut">
              <a:t>2024. 7. 25.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57A-8075-194B-BA6A-49CD79A6A88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132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D55B-65C6-D24F-8C9C-86C2D2B1A58B}" type="datetimeFigureOut">
              <a:t>2024. 7. 25.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57A-8075-194B-BA6A-49CD79A6A88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02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D55B-65C6-D24F-8C9C-86C2D2B1A58B}" type="datetimeFigureOut">
              <a:t>2024. 7. 25.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57A-8075-194B-BA6A-49CD79A6A88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961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D55B-65C6-D24F-8C9C-86C2D2B1A58B}" type="datetimeFigureOut">
              <a:t>2024. 7. 25.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57A-8075-194B-BA6A-49CD79A6A88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807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D55B-65C6-D24F-8C9C-86C2D2B1A58B}" type="datetimeFigureOut">
              <a:t>2024. 7. 25.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57A-8075-194B-BA6A-49CD79A6A88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369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D55B-65C6-D24F-8C9C-86C2D2B1A58B}" type="datetimeFigureOut">
              <a:t>2024. 7. 25.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57A-8075-194B-BA6A-49CD79A6A88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824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5D55B-65C6-D24F-8C9C-86C2D2B1A58B}" type="datetimeFigureOut">
              <a:t>2024. 7. 25.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CDE57A-8075-194B-BA6A-49CD79A6A88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745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C169AA-F05B-7412-EB0E-B7E8610AE70F}"/>
              </a:ext>
            </a:extLst>
          </p:cNvPr>
          <p:cNvSpPr txBox="1"/>
          <p:nvPr/>
        </p:nvSpPr>
        <p:spPr>
          <a:xfrm>
            <a:off x="270751" y="6711686"/>
            <a:ext cx="6316493" cy="37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en-US" altLang="ko-KR" sz="1600" b="1" dirty="0">
                <a:latin typeface="Linux Libertine" panose="02000503000000000000" pitchFamily="2" charset="0"/>
                <a:cs typeface="Linux Libertine" panose="02000503000000000000" pitchFamily="2" charset="0"/>
              </a:rPr>
              <a:t>Set relationships after including false positives</a:t>
            </a:r>
            <a:endParaRPr kumimoji="1" lang="ko-KR" altLang="en-US" sz="1600" b="1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E84A95-699F-DC6E-7144-912A0D1DCCF8}"/>
              </a:ext>
            </a:extLst>
          </p:cNvPr>
          <p:cNvSpPr/>
          <p:nvPr/>
        </p:nvSpPr>
        <p:spPr>
          <a:xfrm>
            <a:off x="491742" y="1365779"/>
            <a:ext cx="5874512" cy="534590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6880A-FDDD-F86B-F51A-397D96BF7C95}"/>
              </a:ext>
            </a:extLst>
          </p:cNvPr>
          <p:cNvSpPr txBox="1"/>
          <p:nvPr/>
        </p:nvSpPr>
        <p:spPr>
          <a:xfrm>
            <a:off x="686048" y="153761"/>
            <a:ext cx="548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latin typeface="Linux Libertine" panose="02000503000000000000" pitchFamily="2" charset="0"/>
                <a:cs typeface="Linux Libertine" panose="02000503000000000000" pitchFamily="2" charset="0"/>
              </a:rPr>
              <a:t>Q3-1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0FAFF4-B879-2F7D-6AD9-4C9A525140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3645" y="1487872"/>
            <a:ext cx="5170854" cy="51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8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16880A-FDDD-F86B-F51A-397D96BF7C95}"/>
              </a:ext>
            </a:extLst>
          </p:cNvPr>
          <p:cNvSpPr txBox="1"/>
          <p:nvPr/>
        </p:nvSpPr>
        <p:spPr>
          <a:xfrm>
            <a:off x="686048" y="153761"/>
            <a:ext cx="548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latin typeface="Linux Libertine" panose="02000503000000000000" pitchFamily="2" charset="0"/>
                <a:cs typeface="Linux Libertine" panose="02000503000000000000" pitchFamily="2" charset="0"/>
              </a:rPr>
              <a:t>Q3-2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022D2-D0B7-9D86-F392-1CBAFDA9155E}"/>
              </a:ext>
            </a:extLst>
          </p:cNvPr>
          <p:cNvSpPr txBox="1"/>
          <p:nvPr/>
        </p:nvSpPr>
        <p:spPr>
          <a:xfrm>
            <a:off x="38409" y="5166664"/>
            <a:ext cx="6846601" cy="37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en-US" altLang="ko-KR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Performance comparision in terms of FPR and AUC</a:t>
            </a:r>
            <a:r>
              <a:rPr kumimoji="1" lang="ko-KR" altLang="en-US" sz="1600" b="1" dirty="0">
                <a:latin typeface="Linux Libertine" panose="02000503000000000000" pitchFamily="2" charset="0"/>
                <a:cs typeface="Linux Libertine" panose="02000503000000000000" pitchFamily="2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10ADE2-C4FB-6A51-96F6-F825DD08CEFF}"/>
              </a:ext>
            </a:extLst>
          </p:cNvPr>
          <p:cNvSpPr txBox="1"/>
          <p:nvPr/>
        </p:nvSpPr>
        <p:spPr>
          <a:xfrm>
            <a:off x="686048" y="1109729"/>
            <a:ext cx="5712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" altLang="ko-KR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𝑊𝑝</a:t>
            </a:r>
            <a:r>
              <a:rPr kumimoji="1" lang="en-US" altLang="ko-KR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: p-values from Wilcoxon rank-sum test, </a:t>
            </a:r>
            <a:r>
              <a:rPr kumimoji="1" lang="en" altLang="ko-KR" sz="1200" dirty="0">
                <a:latin typeface="Linux Libertine" panose="02000503000000000000" pitchFamily="2" charset="0"/>
                <a:cs typeface="Linux Libertine" panose="02000503000000000000" pitchFamily="2" charset="0"/>
              </a:rPr>
              <a:t>𝛿: Cliff’s delta effect size (l&gt;m&gt;s)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59676A0-B6A2-B8FD-B5F8-F4F41B2E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1717" y="1369456"/>
            <a:ext cx="5785537" cy="386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5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16880A-FDDD-F86B-F51A-397D96BF7C95}"/>
              </a:ext>
            </a:extLst>
          </p:cNvPr>
          <p:cNvSpPr txBox="1"/>
          <p:nvPr/>
        </p:nvSpPr>
        <p:spPr>
          <a:xfrm>
            <a:off x="686048" y="153761"/>
            <a:ext cx="548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latin typeface="Linux Libertine" panose="02000503000000000000" pitchFamily="2" charset="0"/>
                <a:cs typeface="Linux Libertine" panose="02000503000000000000" pitchFamily="2" charset="0"/>
              </a:rPr>
              <a:t>Q5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6560F74-9D40-69A6-3042-F8548E2F717D}"/>
              </a:ext>
            </a:extLst>
          </p:cNvPr>
          <p:cNvSpPr/>
          <p:nvPr/>
        </p:nvSpPr>
        <p:spPr>
          <a:xfrm>
            <a:off x="127170" y="4451278"/>
            <a:ext cx="6603658" cy="348112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8BF71-9861-3678-A6D6-C26F7C70CB96}"/>
              </a:ext>
            </a:extLst>
          </p:cNvPr>
          <p:cNvSpPr txBox="1"/>
          <p:nvPr/>
        </p:nvSpPr>
        <p:spPr>
          <a:xfrm>
            <a:off x="-62081" y="7949171"/>
            <a:ext cx="6944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Linux Libertine" panose="02000503000000000000" pitchFamily="2" charset="0"/>
                <a:cs typeface="Linux Libertine" panose="02000503000000000000" pitchFamily="2" charset="0"/>
              </a:rPr>
              <a:t>The distributions of defect-inducing commits over time in our study</a:t>
            </a:r>
            <a:endParaRPr kumimoji="1" lang="ko-KR" altLang="en-US" sz="1600" b="1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0208CD0-190F-9943-69BF-EE92D9D36F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81265" y="4722621"/>
            <a:ext cx="3226321" cy="290368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B7770A4-C41E-C39A-88FF-FA6E193BFF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8186" y="4722622"/>
            <a:ext cx="3226321" cy="29036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8245E37-F54D-C032-A385-1F76810E7234}"/>
              </a:ext>
            </a:extLst>
          </p:cNvPr>
          <p:cNvSpPr txBox="1"/>
          <p:nvPr/>
        </p:nvSpPr>
        <p:spPr>
          <a:xfrm rot="16200000">
            <a:off x="-386845" y="6030708"/>
            <a:ext cx="1229582" cy="28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en-US" altLang="ko-KR" sz="1050" b="1" dirty="0">
                <a:latin typeface="Linux Libertine" panose="02000503000000000000" pitchFamily="2" charset="0"/>
                <a:cs typeface="Linux Libertine" panose="02000503000000000000" pitchFamily="2" charset="0"/>
              </a:rPr>
              <a:t>Commits</a:t>
            </a:r>
            <a:endParaRPr kumimoji="1" lang="ko-KR" altLang="en-US" sz="1050" b="1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2EAB78-678B-98BE-8C97-2195AFD471B8}"/>
              </a:ext>
            </a:extLst>
          </p:cNvPr>
          <p:cNvSpPr txBox="1"/>
          <p:nvPr/>
        </p:nvSpPr>
        <p:spPr>
          <a:xfrm>
            <a:off x="2030122" y="7556303"/>
            <a:ext cx="3036676" cy="28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en-US" altLang="ko-KR" sz="1050" b="1" dirty="0">
                <a:latin typeface="Linux Libertine" panose="02000503000000000000" pitchFamily="2" charset="0"/>
                <a:cs typeface="Linux Libertine" panose="02000503000000000000" pitchFamily="2" charset="0"/>
              </a:rPr>
              <a:t>Project Development Months</a:t>
            </a:r>
            <a:endParaRPr kumimoji="1" lang="ko-KR" altLang="en-US" sz="1050" b="1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661ECC-3FC0-64E2-4A23-03683F887E07}"/>
              </a:ext>
            </a:extLst>
          </p:cNvPr>
          <p:cNvSpPr txBox="1"/>
          <p:nvPr/>
        </p:nvSpPr>
        <p:spPr>
          <a:xfrm>
            <a:off x="561196" y="4456369"/>
            <a:ext cx="2660299" cy="340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en-US" altLang="ko-KR" sz="1400" b="1" dirty="0">
                <a:latin typeface="Linux Libertine" panose="02000503000000000000" pitchFamily="2" charset="0"/>
                <a:cs typeface="Linux Libertine" panose="02000503000000000000" pitchFamily="2" charset="0"/>
              </a:rPr>
              <a:t>Our Dataset</a:t>
            </a:r>
            <a:endParaRPr kumimoji="1" lang="ko-KR" altLang="en-US" sz="1400" b="1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F14434-4D08-A9EB-6DF3-1150CD31FB9D}"/>
              </a:ext>
            </a:extLst>
          </p:cNvPr>
          <p:cNvSpPr txBox="1"/>
          <p:nvPr/>
        </p:nvSpPr>
        <p:spPr>
          <a:xfrm>
            <a:off x="3824505" y="4451279"/>
            <a:ext cx="2660299" cy="340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en-US" altLang="ko-KR" sz="1400" b="1" dirty="0">
                <a:latin typeface="Linux Libertine" panose="02000503000000000000" pitchFamily="2" charset="0"/>
                <a:cs typeface="Linux Libertine" panose="02000503000000000000" pitchFamily="2" charset="0"/>
              </a:rPr>
              <a:t>ApacheJIT Dataset</a:t>
            </a:r>
            <a:endParaRPr kumimoji="1" lang="ko-KR" altLang="en-US" sz="1400" b="1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0B923C21-43F6-A066-253C-7868C8B84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11" y="1702055"/>
            <a:ext cx="6491175" cy="162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위쪽/아래쪽 화살표[U] 31">
            <a:extLst>
              <a:ext uri="{FF2B5EF4-FFF2-40B4-BE49-F238E27FC236}">
                <a16:creationId xmlns:a16="http://schemas.microsoft.com/office/drawing/2014/main" id="{B94AAB2A-782F-B146-94AD-811BF36A77BD}"/>
              </a:ext>
            </a:extLst>
          </p:cNvPr>
          <p:cNvSpPr/>
          <p:nvPr/>
        </p:nvSpPr>
        <p:spPr>
          <a:xfrm>
            <a:off x="3273712" y="3842459"/>
            <a:ext cx="310576" cy="456059"/>
          </a:xfrm>
          <a:prstGeom prst="upDown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C36131-974C-5160-4444-8E3AE201B82F}"/>
              </a:ext>
            </a:extLst>
          </p:cNvPr>
          <p:cNvSpPr/>
          <p:nvPr/>
        </p:nvSpPr>
        <p:spPr>
          <a:xfrm>
            <a:off x="127170" y="1366150"/>
            <a:ext cx="6603658" cy="20711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F8D10B-BCEF-DFA7-5F56-AD0BADC8A349}"/>
              </a:ext>
            </a:extLst>
          </p:cNvPr>
          <p:cNvSpPr txBox="1"/>
          <p:nvPr/>
        </p:nvSpPr>
        <p:spPr>
          <a:xfrm>
            <a:off x="-62081" y="3449498"/>
            <a:ext cx="6944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Linux Libertine" panose="02000503000000000000" pitchFamily="2" charset="0"/>
                <a:cs typeface="Linux Libertine" panose="02000503000000000000" pitchFamily="2" charset="0"/>
              </a:rPr>
              <a:t>The distributions of defect-inducing commits over time in the reference</a:t>
            </a:r>
            <a:endParaRPr kumimoji="1" lang="ko-KR" altLang="en-US" sz="1600" b="1" dirty="0">
              <a:latin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8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68</Words>
  <Application>Microsoft Macintosh PowerPoint</Application>
  <PresentationFormat>A4 용지(210x297mm)</PresentationFormat>
  <Paragraphs>14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Aptos</vt:lpstr>
      <vt:lpstr>Aptos Display</vt:lpstr>
      <vt:lpstr>Arial</vt:lpstr>
      <vt:lpstr>Linux Libertine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주한새</dc:creator>
  <cp:lastModifiedBy>주한새</cp:lastModifiedBy>
  <cp:revision>17</cp:revision>
  <cp:lastPrinted>2024-07-25T13:00:18Z</cp:lastPrinted>
  <dcterms:created xsi:type="dcterms:W3CDTF">2024-07-25T09:41:15Z</dcterms:created>
  <dcterms:modified xsi:type="dcterms:W3CDTF">2024-07-25T13:00:29Z</dcterms:modified>
</cp:coreProperties>
</file>