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9575" cx="12190400"/>
  <p:notesSz cx="6858000" cy="9144000"/>
  <p:embeddedFontLst>
    <p:embeddedFont>
      <p:font typeface="Merriweather Black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4" roundtripDataSignature="AMtx7mgAEAfpDpiPMc4D8iofWe+Lxomb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161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erriweatherBlack-boldItalic.fntdata"/><Relationship Id="rId12" Type="http://schemas.openxmlformats.org/officeDocument/2006/relationships/font" Target="fonts/Merriweather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팀장으로써 좋은 업무성과를 낼 수 있도록 면담과 대화를 통해 팀원을 이끌어나감</a:t>
            </a:r>
            <a:endParaRPr/>
          </a:p>
        </p:txBody>
      </p:sp>
      <p:sp>
        <p:nvSpPr>
          <p:cNvPr id="69" name="Google Shape;6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52b2bc99_0_1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652b2bc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4652b2bc99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537412" y="4385764"/>
            <a:ext cx="5156438" cy="772222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Gulimche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ctrTitle"/>
          </p:nvPr>
        </p:nvSpPr>
        <p:spPr>
          <a:xfrm>
            <a:off x="1537412" y="2421682"/>
            <a:ext cx="5156438" cy="2045207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  <a:defRPr sz="5800">
                <a:solidFill>
                  <a:srgbClr val="8FD7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9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09521" y="1485579"/>
            <a:ext cx="10971372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4A5A74"/>
              </a:buClr>
              <a:buSzPts val="2000"/>
              <a:buNone/>
              <a:defRPr i="1" sz="2000">
                <a:solidFill>
                  <a:srgbClr val="4A5A7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609520" y="189434"/>
            <a:ext cx="10971373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521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4165059" y="6502342"/>
            <a:ext cx="3860297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736463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/>
          <p:cNvSpPr txBox="1"/>
          <p:nvPr>
            <p:ph idx="10" type="dt"/>
          </p:nvPr>
        </p:nvSpPr>
        <p:spPr>
          <a:xfrm>
            <a:off x="609521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165059" y="6502342"/>
            <a:ext cx="3860297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736463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609521" y="189434"/>
            <a:ext cx="10971372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609521" y="1485578"/>
            <a:ext cx="10971372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i="1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3"/>
          <p:cNvSpPr txBox="1"/>
          <p:nvPr>
            <p:ph type="ctrTitle"/>
          </p:nvPr>
        </p:nvSpPr>
        <p:spPr>
          <a:xfrm>
            <a:off x="5591150" y="477466"/>
            <a:ext cx="6336704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200"/>
              <a:buFont typeface="Gulimche"/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Malgun Gothic"/>
              <a:buNone/>
              <a:defRPr b="0" i="0" sz="3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40005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419549" y="5917148"/>
            <a:ext cx="2554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Gulimche"/>
              <a:buNone/>
            </a:pPr>
            <a:r>
              <a:rPr lang="en-US" sz="3200">
                <a:solidFill>
                  <a:srgbClr val="3D85C6"/>
                </a:solidFill>
              </a:rPr>
              <a:t>Berta Nieto</a:t>
            </a:r>
            <a:endParaRPr sz="3200">
              <a:solidFill>
                <a:srgbClr val="3D85C6"/>
              </a:solidFill>
            </a:endParaRPr>
          </a:p>
        </p:txBody>
      </p:sp>
      <p:sp>
        <p:nvSpPr>
          <p:cNvPr id="58" name="Google Shape;58;p1"/>
          <p:cNvSpPr txBox="1"/>
          <p:nvPr>
            <p:ph type="ctrTitle"/>
          </p:nvPr>
        </p:nvSpPr>
        <p:spPr>
          <a:xfrm>
            <a:off x="1606875" y="2295807"/>
            <a:ext cx="51564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</a:pPr>
            <a:r>
              <a:rPr lang="en-US">
                <a:latin typeface="Merriweather Black"/>
                <a:ea typeface="Merriweather Black"/>
                <a:cs typeface="Merriweather Black"/>
                <a:sym typeface="Merriweather Black"/>
              </a:rPr>
              <a:t>SHARK</a:t>
            </a:r>
            <a:br>
              <a:rPr lang="en-US">
                <a:latin typeface="Merriweather Black"/>
                <a:ea typeface="Merriweather Black"/>
                <a:cs typeface="Merriweather Black"/>
                <a:sym typeface="Merriweather Black"/>
              </a:rPr>
            </a:br>
            <a:r>
              <a:rPr lang="en-US">
                <a:latin typeface="Merriweather Black"/>
                <a:ea typeface="Merriweather Black"/>
                <a:cs typeface="Merriweather Black"/>
                <a:sym typeface="Merriweather Black"/>
              </a:rPr>
              <a:t>ATTACK</a:t>
            </a:r>
            <a:endParaRPr>
              <a:solidFill>
                <a:srgbClr val="93B3D7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77383" y="5590366"/>
            <a:ext cx="3600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sz="4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6408050" y="590450"/>
            <a:ext cx="52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6182300" y="885675"/>
            <a:ext cx="56442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</a:t>
            </a:r>
            <a:r>
              <a:rPr lang="en-US" sz="25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Clasificación de ataques por país.</a:t>
            </a:r>
            <a:endParaRPr sz="25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Letalidad por especies de tiburón.</a:t>
            </a:r>
            <a:endParaRPr sz="25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5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Número de ataques por actividad.</a:t>
            </a:r>
            <a:endParaRPr sz="25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Muertes por sexo.</a:t>
            </a:r>
            <a:endParaRPr sz="25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609521" y="189434"/>
            <a:ext cx="10971372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Ataques por países</a:t>
            </a:r>
            <a:endParaRPr/>
          </a:p>
        </p:txBody>
      </p:sp>
      <p:pic>
        <p:nvPicPr>
          <p:cNvPr id="72" name="Google Shape;7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250" y="2980926"/>
            <a:ext cx="5489351" cy="33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93381"/>
            <a:ext cx="7179576" cy="44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/>
          <p:nvPr/>
        </p:nvSpPr>
        <p:spPr>
          <a:xfrm>
            <a:off x="7509900" y="1718925"/>
            <a:ext cx="423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El mayor número de ataques de tiburón se producen en los países de Usa, Australia y South Africa.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609520" y="189434"/>
            <a:ext cx="10971373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Letalidad por especies de tiburón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7719875" y="1515775"/>
            <a:ext cx="42795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 fontScale="92500" lnSpcReduction="20000"/>
          </a:bodyPr>
          <a:lstStyle/>
          <a:p>
            <a:pPr indent="-373383" lvl="0" marL="373383" rtl="0" algn="r">
              <a:spcBef>
                <a:spcPts val="0"/>
              </a:spcBef>
              <a:spcAft>
                <a:spcPts val="0"/>
              </a:spcAft>
              <a:buClr>
                <a:srgbClr val="4A5A74"/>
              </a:buClr>
              <a:buSzPct val="86650"/>
              <a:buNone/>
            </a:pPr>
            <a:r>
              <a:rPr lang="en-US" sz="2308"/>
              <a:t>Especies de tiburón más comunes según el número de ataques.</a:t>
            </a:r>
            <a:endParaRPr sz="2308"/>
          </a:p>
          <a:p>
            <a:pPr indent="-373384" lvl="0" marL="373384" rtl="0" algn="r">
              <a:spcBef>
                <a:spcPts val="0"/>
              </a:spcBef>
              <a:spcAft>
                <a:spcPts val="0"/>
              </a:spcAft>
              <a:buClr>
                <a:srgbClr val="4A5A74"/>
              </a:buClr>
              <a:buSzPct val="86650"/>
              <a:buNone/>
            </a:pPr>
            <a:r>
              <a:rPr lang="en-US" sz="2308"/>
              <a:t>El tiburón blanco es uno de los más mortíferos.</a:t>
            </a:r>
            <a:endParaRPr sz="2308"/>
          </a:p>
          <a:p>
            <a:pPr indent="-373384" lvl="0" marL="373384" rtl="0" algn="l">
              <a:spcBef>
                <a:spcPts val="400"/>
              </a:spcBef>
              <a:spcAft>
                <a:spcPts val="0"/>
              </a:spcAft>
              <a:buClr>
                <a:srgbClr val="4A5A74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81" name="Google Shape;8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00" y="1307375"/>
            <a:ext cx="8706600" cy="53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52b2bc99_0_16"/>
          <p:cNvSpPr txBox="1"/>
          <p:nvPr>
            <p:ph type="title"/>
          </p:nvPr>
        </p:nvSpPr>
        <p:spPr>
          <a:xfrm>
            <a:off x="609520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Número de ataques por actividad</a:t>
            </a:r>
            <a:endParaRPr/>
          </a:p>
        </p:txBody>
      </p:sp>
      <p:pic>
        <p:nvPicPr>
          <p:cNvPr id="88" name="Google Shape;88;g14652b2bc9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561181"/>
            <a:ext cx="8572500" cy="5300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4652b2bc99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200" y="1369324"/>
            <a:ext cx="5553598" cy="34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4652b2bc99_0_16"/>
          <p:cNvSpPr txBox="1"/>
          <p:nvPr/>
        </p:nvSpPr>
        <p:spPr>
          <a:xfrm>
            <a:off x="8602350" y="5108475"/>
            <a:ext cx="336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 los cuales sólo el 13,3% fueron mortales.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25" y="2838025"/>
            <a:ext cx="6628824" cy="40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0" y="955100"/>
            <a:ext cx="8092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20124D"/>
                </a:solidFill>
                <a:latin typeface="Malgun Gothic"/>
                <a:ea typeface="Malgun Gothic"/>
                <a:cs typeface="Malgun Gothic"/>
                <a:sym typeface="Malgun Gothic"/>
              </a:rPr>
              <a:t>Muertes por sexo</a:t>
            </a:r>
            <a:endParaRPr b="1" sz="3700">
              <a:solidFill>
                <a:srgbClr val="2012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525388" y="1869500"/>
            <a:ext cx="5834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</a:rPr>
              <a:t>Los hombres conforman el 84% de todos los ataques de tiburones, y constituyen el 86% de las muertes. Esto significa que las mujeres son estadísticamente más proclives a sobrevivir.</a:t>
            </a:r>
            <a:endParaRPr sz="2200">
              <a:solidFill>
                <a:srgbClr val="0B539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