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91" r:id="rId4"/>
    <p:sldId id="280" r:id="rId5"/>
    <p:sldId id="281" r:id="rId6"/>
    <p:sldId id="288" r:id="rId7"/>
    <p:sldId id="286" r:id="rId8"/>
    <p:sldId id="295" r:id="rId9"/>
    <p:sldId id="282" r:id="rId10"/>
    <p:sldId id="297" r:id="rId11"/>
    <p:sldId id="296" r:id="rId12"/>
    <p:sldId id="298" r:id="rId13"/>
    <p:sldId id="299" r:id="rId14"/>
    <p:sldId id="292" r:id="rId15"/>
    <p:sldId id="294" r:id="rId16"/>
    <p:sldId id="293" r:id="rId17"/>
    <p:sldId id="289" r:id="rId18"/>
    <p:sldId id="300" r:id="rId19"/>
    <p:sldId id="290" r:id="rId2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D1C"/>
    <a:srgbClr val="F47920"/>
    <a:srgbClr val="C9E5FF"/>
    <a:srgbClr val="EBF5FF"/>
    <a:srgbClr val="F1960F"/>
    <a:srgbClr val="B5B5B7"/>
    <a:srgbClr val="737366"/>
    <a:srgbClr val="A2AD00"/>
    <a:srgbClr val="DAD7CB"/>
    <a:srgbClr val="D7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9" autoAdjust="0"/>
    <p:restoredTop sz="77914" autoAdjust="0"/>
  </p:normalViewPr>
  <p:slideViewPr>
    <p:cSldViewPr snapToGrid="0">
      <p:cViewPr varScale="1">
        <p:scale>
          <a:sx n="85" d="100"/>
          <a:sy n="85" d="100"/>
        </p:scale>
        <p:origin x="24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3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4D819-CF23-4483-B943-7B59ECA24015}" type="datetimeFigureOut">
              <a:rPr lang="en-GB" smtClean="0"/>
              <a:t>04/01/2019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B31D-F97B-470B-8BFE-1C17CFEB7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90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3FF24E4-A928-4B0A-BD3B-E25D9B65BB83}" type="datetimeFigureOut">
              <a:rPr lang="de-DE" smtClean="0"/>
              <a:t>04.01.2019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B6F059-5D16-473F-9C36-08C4D0C4E7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0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40682-82DB-4AFE-AD51-FA4AD6E0B99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32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502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9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60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27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Wildfly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Connector V. 1.5.5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Einbinden über </a:t>
            </a:r>
            <a:r>
              <a:rPr lang="de-DE" dirty="0" err="1"/>
              <a:t>standalone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r>
              <a:rPr lang="de-DE" dirty="0"/>
              <a:t>Programm: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Einbinden der Datenbank über </a:t>
            </a:r>
            <a:r>
              <a:rPr lang="de-DE" dirty="0" err="1"/>
              <a:t>persistence.xml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Datenbank zugriff erfolgt über JPA</a:t>
            </a:r>
          </a:p>
          <a:p>
            <a:pPr marL="285750" indent="-285750">
              <a:buFontTx/>
              <a:buChar char="-"/>
            </a:pPr>
            <a:r>
              <a:rPr lang="de-DE" dirty="0"/>
              <a:t>Datenbanken werden beim Starten des Servers aus der Count-/</a:t>
            </a:r>
            <a:r>
              <a:rPr lang="de-DE" dirty="0" err="1"/>
              <a:t>Trace.java</a:t>
            </a:r>
            <a:r>
              <a:rPr lang="de-DE" dirty="0"/>
              <a:t> neu erstellt</a:t>
            </a:r>
          </a:p>
          <a:p>
            <a:pPr marL="285750" indent="-285750">
              <a:buFontTx/>
              <a:buChar char="-"/>
            </a:pPr>
            <a:r>
              <a:rPr lang="de-DE" dirty="0"/>
              <a:t>Informationen werden aus der </a:t>
            </a:r>
            <a:r>
              <a:rPr lang="de-DE" dirty="0" err="1"/>
              <a:t>ChatPDU</a:t>
            </a:r>
            <a:r>
              <a:rPr lang="de-DE" dirty="0"/>
              <a:t> in die jeweilige Datenbank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1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Zwei Datenbanken Trace/Count angelegt in </a:t>
            </a:r>
            <a:r>
              <a:rPr lang="de-DE" dirty="0" err="1"/>
              <a:t>Wildfly</a:t>
            </a:r>
            <a:r>
              <a:rPr lang="de-DE" dirty="0"/>
              <a:t> als XA Databases</a:t>
            </a:r>
          </a:p>
          <a:p>
            <a:pPr marL="285750" indent="-285750">
              <a:buFontTx/>
              <a:buChar char="-"/>
            </a:pPr>
            <a:r>
              <a:rPr lang="de-DE" dirty="0"/>
              <a:t>Datenbanken können über das Eintragen der IP in die </a:t>
            </a:r>
            <a:r>
              <a:rPr lang="de-DE" dirty="0" err="1"/>
              <a:t>standalone</a:t>
            </a:r>
            <a:r>
              <a:rPr lang="de-DE" dirty="0"/>
              <a:t> verteilt liegen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13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Funktion: 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Anzeigen der Aktiven User (User)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Anzeigen der Nachrichten mit Client und Server Thread und User (Trace)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Anzeigen Anzahl der User und Nachrichten insgesamt (Count)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de-DE" dirty="0"/>
              <a:t>Alle Informationen aus der Datenbank löschen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43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78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7903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7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7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7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Senden der Nachrichten vom Client zum Provider erfolgt über Point </a:t>
            </a:r>
            <a:r>
              <a:rPr lang="de-DE" dirty="0" err="1"/>
              <a:t>to</a:t>
            </a:r>
            <a:r>
              <a:rPr lang="de-DE" dirty="0"/>
              <a:t> Point </a:t>
            </a:r>
          </a:p>
          <a:p>
            <a:r>
              <a:rPr lang="de-DE" dirty="0"/>
              <a:t>Das Senden der Nachrichten an alle angemeldeten Clients erfolgt über Publish Subscribe</a:t>
            </a:r>
          </a:p>
          <a:p>
            <a:endParaRPr lang="de-DE" dirty="0"/>
          </a:p>
          <a:p>
            <a:pPr>
              <a:defRPr/>
            </a:pPr>
            <a:r>
              <a:rPr lang="de-DE" altLang="de-DE" dirty="0"/>
              <a:t>Sendet und empfängt Nachrichten:</a:t>
            </a:r>
            <a:r>
              <a:rPr lang="de-DE" altLang="de-DE" baseline="0" dirty="0"/>
              <a:t> </a:t>
            </a:r>
            <a:r>
              <a:rPr lang="de-DE" altLang="de-DE" dirty="0"/>
              <a:t>Funktionalitäten wie zuvor, nur entkoppelt</a:t>
            </a:r>
          </a:p>
          <a:p>
            <a:pPr marL="0" indent="0">
              <a:buFontTx/>
              <a:buNone/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Nutzt die vorhandenen REST-Schnittstellen für Login und </a:t>
            </a:r>
            <a:r>
              <a:rPr lang="de-DE" altLang="de-DE" dirty="0" err="1"/>
              <a:t>Logout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46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AbstractChatClient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 Verbindung über </a:t>
            </a:r>
            <a:r>
              <a:rPr lang="de-DE" dirty="0" err="1">
                <a:sym typeface="Wingdings"/>
              </a:rPr>
              <a:t>JMSConnection</a:t>
            </a:r>
            <a:endParaRPr lang="de-DE" dirty="0">
              <a:sym typeface="Wingdings"/>
            </a:endParaRPr>
          </a:p>
          <a:p>
            <a:r>
              <a:rPr lang="de-DE" dirty="0" err="1">
                <a:sym typeface="Wingdings"/>
              </a:rPr>
              <a:t>JMSConnectionFactory</a:t>
            </a:r>
            <a:r>
              <a:rPr lang="de-DE" dirty="0">
                <a:sym typeface="Wingdings"/>
              </a:rPr>
              <a:t>  </a:t>
            </a:r>
            <a:r>
              <a:rPr lang="de-DE" dirty="0" err="1">
                <a:sym typeface="Wingdings"/>
              </a:rPr>
              <a:t>JMSConnection</a:t>
            </a:r>
            <a:r>
              <a:rPr lang="de-DE" dirty="0">
                <a:sym typeface="Wingdings"/>
              </a:rPr>
              <a:t>  JMS </a:t>
            </a:r>
            <a:r>
              <a:rPr lang="de-DE" dirty="0" err="1">
                <a:sym typeface="Wingdings"/>
              </a:rPr>
              <a:t>Context</a:t>
            </a:r>
            <a:r>
              <a:rPr lang="de-DE" dirty="0">
                <a:sym typeface="Wingdings"/>
              </a:rPr>
              <a:t> erzeugen</a:t>
            </a:r>
          </a:p>
          <a:p>
            <a:r>
              <a:rPr lang="de-DE" dirty="0">
                <a:sym typeface="Wingdings"/>
              </a:rPr>
              <a:t>Für Queue Sender und für Topic Consumer erzeugen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79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Empfangen die Nachrichten asynchron</a:t>
            </a:r>
            <a:r>
              <a:rPr lang="de-DE" baseline="0" dirty="0"/>
              <a:t> = damit Nachrichten parallel bearbeitet werden können ohne den Server zu blockieren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Parsen der Nachrichten</a:t>
            </a:r>
            <a:r>
              <a:rPr lang="de-DE" baseline="0" dirty="0"/>
              <a:t> in ein JSON Format </a:t>
            </a:r>
            <a:r>
              <a:rPr lang="de-DE" baseline="0" dirty="0">
                <a:sym typeface="Wingdings"/>
              </a:rPr>
              <a:t> Im Server wieder als </a:t>
            </a:r>
            <a:r>
              <a:rPr lang="de-DE" baseline="0" dirty="0" err="1">
                <a:sym typeface="Wingdings"/>
              </a:rPr>
              <a:t>ChatPDU</a:t>
            </a:r>
            <a:endParaRPr lang="de-DE" baseline="0" dirty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de-DE" baseline="0" dirty="0">
                <a:sym typeface="Wingdings"/>
              </a:rPr>
              <a:t>Daraufhin </a:t>
            </a:r>
            <a:r>
              <a:rPr lang="de-DE" baseline="0" dirty="0" err="1">
                <a:sym typeface="Wingdings"/>
              </a:rPr>
              <a:t>handleIncomingMessage</a:t>
            </a:r>
            <a:r>
              <a:rPr lang="de-DE" baseline="0" dirty="0">
                <a:sym typeface="Wingdings"/>
              </a:rPr>
              <a:t> Methode  Verarbeitung der Nachricht</a:t>
            </a: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Chat-</a:t>
            </a:r>
            <a:r>
              <a:rPr lang="de-DE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</a:t>
            </a:r>
            <a:r>
              <a:rPr lang="de-DE" sz="1200" u="sng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de-DE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 Clients weitermelden</a:t>
            </a:r>
            <a:endParaRPr lang="de-DE" baseline="0" dirty="0">
              <a:sym typeface="Wingdings"/>
            </a:endParaRPr>
          </a:p>
          <a:p>
            <a:pPr marL="171450" indent="-171450">
              <a:buFontTx/>
              <a:buChar char="-"/>
            </a:pPr>
            <a:r>
              <a:rPr lang="de-DE" baseline="0" dirty="0">
                <a:sym typeface="Wingdings"/>
              </a:rPr>
              <a:t>Zum Zurücksenden: Mithilfe des </a:t>
            </a:r>
            <a:r>
              <a:rPr lang="de-DE" baseline="0" dirty="0" err="1">
                <a:sym typeface="Wingdings"/>
              </a:rPr>
              <a:t>Contexts</a:t>
            </a:r>
            <a:r>
              <a:rPr lang="de-DE" baseline="0" dirty="0">
                <a:sym typeface="Wingdings"/>
              </a:rPr>
              <a:t> wird ein Producer erzeugt  Sendet Nachricht an das Topic, damit der Client es dort „abholen“ kann. </a:t>
            </a:r>
          </a:p>
          <a:p>
            <a:pPr marL="171450" indent="-171450">
              <a:buFontTx/>
              <a:buChar char="-"/>
            </a:pPr>
            <a:endParaRPr lang="de-DE" baseline="0" dirty="0">
              <a:sym typeface="Wingdings"/>
            </a:endParaRPr>
          </a:p>
          <a:p>
            <a:pPr marL="171450" indent="-171450">
              <a:buFontTx/>
              <a:buChar char="-"/>
            </a:pPr>
            <a:endParaRPr lang="de-DE" baseline="0" dirty="0">
              <a:sym typeface="Wingdings"/>
            </a:endParaRPr>
          </a:p>
          <a:p>
            <a:pPr marL="0" indent="0">
              <a:buFontTx/>
              <a:buNone/>
            </a:pPr>
            <a:r>
              <a:rPr lang="de-DE" baseline="0" dirty="0">
                <a:sym typeface="Wingdings"/>
              </a:rPr>
              <a:t>Server ReST....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7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34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ClientImpl</a:t>
            </a:r>
            <a:r>
              <a:rPr lang="de-DE" baseline="0" dirty="0"/>
              <a:t> erweitert </a:t>
            </a:r>
            <a:r>
              <a:rPr lang="de-DE" baseline="0" dirty="0" err="1"/>
              <a:t>AbstractChatClient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http Post (eigentlich Delete für </a:t>
            </a:r>
            <a:r>
              <a:rPr lang="de-DE" baseline="0" dirty="0" err="1"/>
              <a:t>Logout</a:t>
            </a:r>
            <a:r>
              <a:rPr lang="de-DE" baseline="0" dirty="0"/>
              <a:t>?)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13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Url wird je nach Endpunkt zusammengestellt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Hilfe von Http-Post</a:t>
            </a:r>
            <a:r>
              <a:rPr lang="de-DE" baseline="0" dirty="0"/>
              <a:t> wird eine Chat-PDU als Json an den Server geschickt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Dort wird die Chat PDU verarbeitet und der Nutzer angemeldet, wenn noch nicht vorhanden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Server sendet Response zurück an den Client (Entweder http.Response Ok (200) oder Fehler Code)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Client wartet konstant auf ankommende Nachrichten und behandelt diese (SimpleMessageListenerThreadImpl)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6F059-5D16-473F-9C36-08C4D0C4E7D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13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5530056" y="527484"/>
            <a:ext cx="3613945" cy="52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0" y="1173299"/>
            <a:ext cx="9144000" cy="1746279"/>
          </a:xfrm>
          <a:solidFill>
            <a:schemeClr val="bg1">
              <a:alpha val="85000"/>
            </a:schemeClr>
          </a:solidFill>
        </p:spPr>
        <p:txBody>
          <a:bodyPr lIns="540000" tIns="36000" anchor="ctr"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0" y="2919578"/>
            <a:ext cx="9144000" cy="720000"/>
          </a:xfrm>
          <a:solidFill>
            <a:schemeClr val="bg1">
              <a:alpha val="25000"/>
            </a:schemeClr>
          </a:solidFill>
        </p:spPr>
        <p:txBody>
          <a:bodyPr lIns="540000" anchor="t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16435"/>
          <a:stretch/>
        </p:blipFill>
        <p:spPr bwMode="auto">
          <a:xfrm>
            <a:off x="6463830" y="89646"/>
            <a:ext cx="2518430" cy="10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54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>
            <a:lvl1pPr>
              <a:defRPr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800000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628650" y="6420027"/>
            <a:ext cx="78867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"/>
          <p:cNvCxnSpPr/>
          <p:nvPr userDrawn="1"/>
        </p:nvCxnSpPr>
        <p:spPr>
          <a:xfrm>
            <a:off x="628650" y="1085126"/>
            <a:ext cx="73080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zehetmeier\Documents\gwk\Papers\2014-educon-selbsttest-kompetenzen\04_Presentation\IMG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5" y="569503"/>
            <a:ext cx="720000" cy="522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</p:spTree>
    <p:extLst>
      <p:ext uri="{BB962C8B-B14F-4D97-AF65-F5344CB8AC3E}">
        <p14:creationId xmlns:p14="http://schemas.microsoft.com/office/powerpoint/2010/main" val="18641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rogress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>
            <a:lvl1pPr>
              <a:defRPr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800000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628650" y="6420027"/>
            <a:ext cx="78867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zehetmeier\Documents\gwk\Papers\2014-educon-selbsttest-kompetenzen\04_Presentation\IMG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5" y="569503"/>
            <a:ext cx="720000" cy="522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Gerade Verbindung 37"/>
          <p:cNvCxnSpPr/>
          <p:nvPr userDrawn="1"/>
        </p:nvCxnSpPr>
        <p:spPr>
          <a:xfrm flipH="1">
            <a:off x="614141" y="977565"/>
            <a:ext cx="0" cy="1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7"/>
          <p:cNvCxnSpPr/>
          <p:nvPr userDrawn="1"/>
        </p:nvCxnSpPr>
        <p:spPr>
          <a:xfrm>
            <a:off x="628650" y="1085126"/>
            <a:ext cx="73080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24.01.2018</a:t>
            </a:r>
          </a:p>
        </p:txBody>
      </p:sp>
    </p:spTree>
    <p:extLst>
      <p:ext uri="{BB962C8B-B14F-4D97-AF65-F5344CB8AC3E}">
        <p14:creationId xmlns:p14="http://schemas.microsoft.com/office/powerpoint/2010/main" val="109611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96646"/>
            <a:ext cx="3886200" cy="4880317"/>
          </a:xfrm>
        </p:spPr>
        <p:txBody>
          <a:bodyPr/>
          <a:lstStyle>
            <a:lvl1pPr marL="171450" indent="-171450">
              <a:lnSpc>
                <a:spcPct val="110000"/>
              </a:lnSpc>
              <a:spcAft>
                <a:spcPts val="600"/>
              </a:spcAft>
              <a:buClr>
                <a:srgbClr val="D70028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spcAft>
                <a:spcPts val="600"/>
              </a:spcAft>
              <a:buClr>
                <a:srgbClr val="737366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29150" y="1296646"/>
            <a:ext cx="3886200" cy="4880317"/>
          </a:xfrm>
        </p:spPr>
        <p:txBody>
          <a:bodyPr/>
          <a:lstStyle>
            <a:lvl1pPr marL="171450" indent="-17145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800000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2" name="Straight Connector 7"/>
          <p:cNvCxnSpPr/>
          <p:nvPr userDrawn="1"/>
        </p:nvCxnSpPr>
        <p:spPr>
          <a:xfrm>
            <a:off x="628650" y="6420027"/>
            <a:ext cx="78867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>
            <a:lvl1pPr>
              <a:defRPr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pic>
        <p:nvPicPr>
          <p:cNvPr id="14" name="Picture 2" descr="C:\Users\zehetmeier\Documents\gwk\Papers\2014-educon-selbsttest-kompetenzen\04_Presentation\IMG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5" y="569503"/>
            <a:ext cx="720000" cy="522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37"/>
          <p:cNvCxnSpPr/>
          <p:nvPr userDrawn="1"/>
        </p:nvCxnSpPr>
        <p:spPr>
          <a:xfrm flipH="1">
            <a:off x="614141" y="977565"/>
            <a:ext cx="0" cy="1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"/>
          <p:cNvCxnSpPr/>
          <p:nvPr userDrawn="1"/>
        </p:nvCxnSpPr>
        <p:spPr>
          <a:xfrm>
            <a:off x="628650" y="1085126"/>
            <a:ext cx="73080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</p:spTree>
    <p:extLst>
      <p:ext uri="{BB962C8B-B14F-4D97-AF65-F5344CB8AC3E}">
        <p14:creationId xmlns:p14="http://schemas.microsoft.com/office/powerpoint/2010/main" val="319792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1710"/>
            <a:ext cx="3780000" cy="543011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64343"/>
            <a:ext cx="3780000" cy="4381473"/>
          </a:xfr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spcAft>
                <a:spcPts val="600"/>
              </a:spcAft>
              <a:buClr>
                <a:srgbClr val="D70028"/>
              </a:buClr>
              <a:buFont typeface="Wingdings" panose="05000000000000000000" pitchFamily="2" charset="2"/>
              <a:buChar char="§"/>
              <a:defRPr lang="en-US" sz="21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spcAft>
                <a:spcPts val="600"/>
              </a:spcAft>
              <a:buClr>
                <a:srgbClr val="737366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-171450" algn="l" defTabSz="685800" rtl="0" eaLnBrk="1" latinLnBrk="0" hangingPunct="1">
              <a:spcAft>
                <a:spcPts val="600"/>
              </a:spcAft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-171450" algn="l" defTabSz="6858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1450" algn="l" defTabSz="685800" rtl="0" eaLnBrk="1" latinLnBrk="0" hangingPunct="1">
              <a:spcAft>
                <a:spcPts val="600"/>
              </a:spcAft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5825" y="1231710"/>
            <a:ext cx="3780000" cy="543011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4725825" y="1864343"/>
            <a:ext cx="3780000" cy="4381473"/>
          </a:xfr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21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-171450" algn="l" defTabSz="685800" rtl="0" eaLnBrk="1" latinLnBrk="0" hangingPunct="1">
              <a:spcAft>
                <a:spcPts val="600"/>
              </a:spcAft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-171450" algn="l" defTabSz="685800" rtl="0" eaLnBrk="1" latinLnBrk="0" hangingPunct="1">
              <a:spcAft>
                <a:spcPts val="600"/>
              </a:spcAf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171450" algn="l" defTabSz="685800" rtl="0" eaLnBrk="1" latinLnBrk="0" hangingPunct="1">
              <a:spcAft>
                <a:spcPts val="600"/>
              </a:spcAft>
              <a:def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0" y="1221200"/>
            <a:ext cx="0" cy="504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800000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7" name="Straight Connector 7"/>
          <p:cNvCxnSpPr/>
          <p:nvPr userDrawn="1"/>
        </p:nvCxnSpPr>
        <p:spPr>
          <a:xfrm>
            <a:off x="628650" y="6420027"/>
            <a:ext cx="78867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>
            <a:lvl1pPr>
              <a:defRPr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cxnSp>
        <p:nvCxnSpPr>
          <p:cNvPr id="21" name="Gerade Verbindung 37"/>
          <p:cNvCxnSpPr/>
          <p:nvPr userDrawn="1"/>
        </p:nvCxnSpPr>
        <p:spPr>
          <a:xfrm flipH="1">
            <a:off x="614141" y="977565"/>
            <a:ext cx="0" cy="1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 userDrawn="1"/>
        </p:nvCxnSpPr>
        <p:spPr>
          <a:xfrm>
            <a:off x="628650" y="1085126"/>
            <a:ext cx="73080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zehetmeier\Documents\gwk\Papers\2014-educon-selbsttest-kompetenzen\04_Presentation\IMG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5" y="569503"/>
            <a:ext cx="720000" cy="522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</p:spTree>
    <p:extLst>
      <p:ext uri="{BB962C8B-B14F-4D97-AF65-F5344CB8AC3E}">
        <p14:creationId xmlns:p14="http://schemas.microsoft.com/office/powerpoint/2010/main" val="394532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28650" y="3075057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Many thanks for your attention!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800000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628650" y="6420027"/>
            <a:ext cx="78867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</p:spTree>
    <p:extLst>
      <p:ext uri="{BB962C8B-B14F-4D97-AF65-F5344CB8AC3E}">
        <p14:creationId xmlns:p14="http://schemas.microsoft.com/office/powerpoint/2010/main" val="4310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068375"/>
            <a:ext cx="7920000" cy="218449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4561482"/>
            <a:ext cx="7920000" cy="1634601"/>
          </a:xfrm>
          <a:solidFill>
            <a:schemeClr val="bg1"/>
          </a:solidFill>
        </p:spPr>
        <p:txBody>
          <a:bodyPr anchor="t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70115474"/>
              </p:ext>
            </p:extLst>
          </p:nvPr>
        </p:nvGraphicFramePr>
        <p:xfrm>
          <a:off x="0" y="3718959"/>
          <a:ext cx="91440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00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373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2" descr="C:\Users\zehetmeier\Documents\gwk\Papers\2013-educon-impro\bilder\hm-deu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00" y="0"/>
            <a:ext cx="2520000" cy="1068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4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8" b="34428"/>
          <a:stretch/>
        </p:blipFill>
        <p:spPr bwMode="auto">
          <a:xfrm>
            <a:off x="-1140" y="378000"/>
            <a:ext cx="587598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 userDrawn="1"/>
        </p:nvSpPr>
        <p:spPr>
          <a:xfrm>
            <a:off x="-1140" y="0"/>
            <a:ext cx="9144000" cy="68672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5530056" y="527484"/>
            <a:ext cx="3613945" cy="52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-1140" y="792335"/>
            <a:ext cx="9144000" cy="35194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0" y="1173299"/>
            <a:ext cx="9144000" cy="1746279"/>
          </a:xfrm>
          <a:solidFill>
            <a:schemeClr val="bg1">
              <a:alpha val="85000"/>
            </a:schemeClr>
          </a:solidFill>
        </p:spPr>
        <p:txBody>
          <a:bodyPr lIns="540000" tIns="36000" anchor="ctr"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0" y="2919578"/>
            <a:ext cx="9144000" cy="720000"/>
          </a:xfrm>
          <a:solidFill>
            <a:schemeClr val="bg1">
              <a:alpha val="85000"/>
            </a:schemeClr>
          </a:solidFill>
        </p:spPr>
        <p:txBody>
          <a:bodyPr lIns="540000" anchor="t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16435"/>
          <a:stretch/>
        </p:blipFill>
        <p:spPr bwMode="auto">
          <a:xfrm>
            <a:off x="6463830" y="89646"/>
            <a:ext cx="2518430" cy="10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28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5530056" y="527484"/>
            <a:ext cx="3613945" cy="52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-1140" y="792335"/>
            <a:ext cx="9144000" cy="35194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b="16435"/>
          <a:stretch/>
        </p:blipFill>
        <p:spPr bwMode="auto">
          <a:xfrm>
            <a:off x="6463830" y="89646"/>
            <a:ext cx="2518430" cy="10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/>
          </p:cNvPicPr>
          <p:nvPr userDrawn="1"/>
        </p:nvPicPr>
        <p:blipFill rotWithShape="1">
          <a:blip r:embed="rId3"/>
          <a:srcRect l="34135" b="9080"/>
          <a:stretch/>
        </p:blipFill>
        <p:spPr>
          <a:xfrm>
            <a:off x="5556" y="3969087"/>
            <a:ext cx="5236394" cy="2888913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5556" y="0"/>
            <a:ext cx="9144000" cy="68672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0" y="1173299"/>
            <a:ext cx="9144000" cy="1746279"/>
          </a:xfrm>
          <a:solidFill>
            <a:schemeClr val="bg1">
              <a:alpha val="85000"/>
            </a:schemeClr>
          </a:solidFill>
        </p:spPr>
        <p:txBody>
          <a:bodyPr lIns="540000" tIns="36000" rIns="540000" anchor="ctr">
            <a:normAutofit/>
          </a:bodyPr>
          <a:lstStyle>
            <a:lvl1pPr algn="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0" y="2919578"/>
            <a:ext cx="9144000" cy="720000"/>
          </a:xfrm>
          <a:solidFill>
            <a:schemeClr val="bg1">
              <a:alpha val="85000"/>
            </a:schemeClr>
          </a:solidFill>
        </p:spPr>
        <p:txBody>
          <a:bodyPr lIns="540000" rIns="540000" anchor="t"/>
          <a:lstStyle>
            <a:lvl1pPr marL="0" indent="0" algn="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6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3" t="51150" r="4884"/>
          <a:stretch/>
        </p:blipFill>
        <p:spPr bwMode="auto">
          <a:xfrm>
            <a:off x="0" y="0"/>
            <a:ext cx="5400000" cy="367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/>
          </p:cNvPicPr>
          <p:nvPr userDrawn="1"/>
        </p:nvPicPr>
        <p:blipFill rotWithShape="1">
          <a:blip r:embed="rId3"/>
          <a:srcRect l="34135" b="9080"/>
          <a:stretch/>
        </p:blipFill>
        <p:spPr>
          <a:xfrm>
            <a:off x="0" y="4895780"/>
            <a:ext cx="3556686" cy="1962220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 userDrawn="1"/>
        </p:nvPicPr>
        <p:blipFill rotWithShape="1">
          <a:blip r:embed="rId4"/>
          <a:srcRect l="17122" t="16663" r="11855" b="10996"/>
          <a:stretch/>
        </p:blipFill>
        <p:spPr>
          <a:xfrm>
            <a:off x="5500914" y="4769024"/>
            <a:ext cx="3643086" cy="2088976"/>
          </a:xfrm>
          <a:prstGeom prst="rect">
            <a:avLst/>
          </a:prstGeom>
        </p:spPr>
      </p:pic>
      <p:pic>
        <p:nvPicPr>
          <p:cNvPr id="16" name="Picture 8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3543" y="5180178"/>
            <a:ext cx="3600000" cy="1266667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65253" y="1868992"/>
            <a:ext cx="3078747" cy="30787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56686" y="1175248"/>
            <a:ext cx="3600000" cy="848257"/>
          </a:xfrm>
          <a:prstGeom prst="rect">
            <a:avLst/>
          </a:prstGeom>
        </p:spPr>
      </p:pic>
      <p:sp>
        <p:nvSpPr>
          <p:cNvPr id="19" name="Rectangle 27"/>
          <p:cNvSpPr/>
          <p:nvPr userDrawn="1"/>
        </p:nvSpPr>
        <p:spPr>
          <a:xfrm>
            <a:off x="0" y="-9275"/>
            <a:ext cx="9144000" cy="68672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0" y="2523125"/>
            <a:ext cx="9144000" cy="1746279"/>
          </a:xfrm>
          <a:solidFill>
            <a:schemeClr val="bg1">
              <a:alpha val="90000"/>
            </a:schemeClr>
          </a:solidFill>
        </p:spPr>
        <p:txBody>
          <a:bodyPr lIns="360000" tIns="36000" anchor="ctr"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0" y="4269404"/>
            <a:ext cx="9144000" cy="529703"/>
          </a:xfrm>
          <a:solidFill>
            <a:schemeClr val="bg1">
              <a:alpha val="90000"/>
            </a:schemeClr>
          </a:solidFill>
        </p:spPr>
        <p:txBody>
          <a:bodyPr lIns="360000" anchor="t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22" name="Picture 2" descr="C:\Users\zehetmeier\Documents\gwk\Papers\2013-educon-impro\bilder\hm-deu.jpg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00" y="0"/>
            <a:ext cx="2520000" cy="1068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8"/>
          <p:cNvSpPr/>
          <p:nvPr userDrawn="1"/>
        </p:nvSpPr>
        <p:spPr>
          <a:xfrm>
            <a:off x="0" y="4792548"/>
            <a:ext cx="9144000" cy="3311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9"/>
          <p:cNvSpPr/>
          <p:nvPr userDrawn="1"/>
        </p:nvSpPr>
        <p:spPr>
          <a:xfrm>
            <a:off x="0" y="2171819"/>
            <a:ext cx="9144000" cy="3311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3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anc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33" y="2433796"/>
            <a:ext cx="3487214" cy="4432176"/>
          </a:xfrm>
          <a:prstGeom prst="rect">
            <a:avLst/>
          </a:prstGeom>
        </p:spPr>
      </p:pic>
      <p:pic>
        <p:nvPicPr>
          <p:cNvPr id="22" name="Picture 5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5" t="47488" r="4884"/>
          <a:stretch/>
        </p:blipFill>
        <p:spPr bwMode="auto">
          <a:xfrm>
            <a:off x="0" y="-9276"/>
            <a:ext cx="9000000" cy="589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/>
          <a:srcRect l="34135" r="-6248" b="9080"/>
          <a:stretch/>
        </p:blipFill>
        <p:spPr>
          <a:xfrm>
            <a:off x="-14514" y="4707093"/>
            <a:ext cx="4296228" cy="2164865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0" y="-9275"/>
            <a:ext cx="9144000" cy="68672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5530056" y="527484"/>
            <a:ext cx="3613945" cy="52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-1140" y="792335"/>
            <a:ext cx="9144000" cy="35194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 1"/>
          <p:cNvSpPr>
            <a:spLocks noGrp="1"/>
          </p:cNvSpPr>
          <p:nvPr>
            <p:ph type="ctrTitle"/>
          </p:nvPr>
        </p:nvSpPr>
        <p:spPr>
          <a:xfrm>
            <a:off x="0" y="1173299"/>
            <a:ext cx="9144000" cy="1746279"/>
          </a:xfrm>
          <a:solidFill>
            <a:schemeClr val="bg1">
              <a:alpha val="85000"/>
            </a:schemeClr>
          </a:solidFill>
        </p:spPr>
        <p:txBody>
          <a:bodyPr lIns="360000" tIns="36000" anchor="ctr">
            <a:norm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0" y="2919578"/>
            <a:ext cx="9144000" cy="720000"/>
          </a:xfrm>
          <a:solidFill>
            <a:schemeClr val="bg1">
              <a:alpha val="85000"/>
            </a:schemeClr>
          </a:solidFill>
        </p:spPr>
        <p:txBody>
          <a:bodyPr lIns="360000" anchor="t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pic>
        <p:nvPicPr>
          <p:cNvPr id="5" name="Picture 2" descr="C:\Users\zehetmeier\Documents\gwk\Papers\2013-educon-impro\bilder\hm-deu.jp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00" y="0"/>
            <a:ext cx="2520000" cy="1068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 userDrawn="1"/>
        </p:nvSpPr>
        <p:spPr>
          <a:xfrm>
            <a:off x="3345657" y="4958956"/>
            <a:ext cx="2024630" cy="52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Progress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720000"/>
          </a:xfrm>
        </p:spPr>
        <p:txBody>
          <a:bodyPr/>
          <a:lstStyle>
            <a:lvl1pPr>
              <a:defRPr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8490"/>
            <a:ext cx="7896613" cy="4856325"/>
          </a:xfrm>
        </p:spPr>
        <p:txBody>
          <a:bodyPr/>
          <a:lstStyle>
            <a:lvl1pPr marL="171450" indent="-171450">
              <a:lnSpc>
                <a:spcPct val="110000"/>
              </a:lnSpc>
              <a:spcAft>
                <a:spcPts val="600"/>
              </a:spcAft>
              <a:buClr>
                <a:srgbClr val="D70028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800000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8650" y="6420027"/>
            <a:ext cx="7886700" cy="0"/>
          </a:xfrm>
          <a:prstGeom prst="line">
            <a:avLst/>
          </a:prstGeom>
          <a:ln w="12700">
            <a:solidFill>
              <a:srgbClr val="D7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 userDrawn="1"/>
        </p:nvSpPr>
        <p:spPr>
          <a:xfrm>
            <a:off x="618904" y="1013404"/>
            <a:ext cx="7380000" cy="72000"/>
          </a:xfrm>
          <a:prstGeom prst="rect">
            <a:avLst/>
          </a:prstGeom>
          <a:noFill/>
          <a:ln w="12700">
            <a:solidFill>
              <a:srgbClr val="E6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Gerade Verbindung 12"/>
          <p:cNvCxnSpPr/>
          <p:nvPr userDrawn="1"/>
        </p:nvCxnSpPr>
        <p:spPr>
          <a:xfrm flipH="1">
            <a:off x="614141" y="977565"/>
            <a:ext cx="0" cy="14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zehetmeier\Documents\gwk\Papers\2014-educon-selbsttest-kompetenzen\04_Presentation\IMG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5" y="569503"/>
            <a:ext cx="720000" cy="522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</p:spTree>
    <p:extLst>
      <p:ext uri="{BB962C8B-B14F-4D97-AF65-F5344CB8AC3E}">
        <p14:creationId xmlns:p14="http://schemas.microsoft.com/office/powerpoint/2010/main" val="13055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rogress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>
            <a:lvl1pPr>
              <a:defRPr cap="sm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790087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Straight Connector 7"/>
          <p:cNvCxnSpPr/>
          <p:nvPr userDrawn="1"/>
        </p:nvCxnSpPr>
        <p:spPr>
          <a:xfrm flipV="1">
            <a:off x="628649" y="6417129"/>
            <a:ext cx="78840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28651" y="1318490"/>
            <a:ext cx="7886700" cy="4856325"/>
          </a:xfrm>
        </p:spPr>
        <p:txBody>
          <a:bodyPr/>
          <a:lstStyle>
            <a:lvl1pPr marL="171450" indent="-171450">
              <a:lnSpc>
                <a:spcPct val="110000"/>
              </a:lnSpc>
              <a:spcAft>
                <a:spcPts val="600"/>
              </a:spcAft>
              <a:buClr>
                <a:srgbClr val="D70028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10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10000"/>
              </a:lnSpc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628650" y="1085126"/>
            <a:ext cx="73080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zehetmeier\Documents\gwk\Papers\2014-educon-selbsttest-kompetenzen\04_Presentation\IMG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5" y="569503"/>
            <a:ext cx="720000" cy="522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</p:spTree>
    <p:extLst>
      <p:ext uri="{BB962C8B-B14F-4D97-AF65-F5344CB8AC3E}">
        <p14:creationId xmlns:p14="http://schemas.microsoft.com/office/powerpoint/2010/main" val="17017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rogress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cap="sm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5263" y="6356351"/>
            <a:ext cx="1800000" cy="365125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F338E7-EDA7-44A6-AE4F-10F37415937F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628650" y="6420027"/>
            <a:ext cx="78867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zehetmeier\Documents\gwk\Papers\2014-educon-selbsttest-kompetenzen\04_Presentation\IMG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825" y="569503"/>
            <a:ext cx="720000" cy="522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7"/>
          <p:cNvCxnSpPr/>
          <p:nvPr userDrawn="1"/>
        </p:nvCxnSpPr>
        <p:spPr>
          <a:xfrm>
            <a:off x="628650" y="1085126"/>
            <a:ext cx="7308000" cy="0"/>
          </a:xfrm>
          <a:prstGeom prst="line">
            <a:avLst/>
          </a:prstGeom>
          <a:ln w="12700">
            <a:solidFill>
              <a:srgbClr val="E60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</p:spTree>
    <p:extLst>
      <p:ext uri="{BB962C8B-B14F-4D97-AF65-F5344CB8AC3E}">
        <p14:creationId xmlns:p14="http://schemas.microsoft.com/office/powerpoint/2010/main" val="158906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24.11.2017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8E7-EDA7-44A6-AE4F-10F3741593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78" r:id="rId2"/>
    <p:sldLayoutId id="2147483703" r:id="rId3"/>
    <p:sldLayoutId id="2147483702" r:id="rId4"/>
    <p:sldLayoutId id="2147483694" r:id="rId5"/>
    <p:sldLayoutId id="2147483696" r:id="rId6"/>
    <p:sldLayoutId id="2147483701" r:id="rId7"/>
    <p:sldLayoutId id="2147483679" r:id="rId8"/>
    <p:sldLayoutId id="2147483700" r:id="rId9"/>
    <p:sldLayoutId id="2147483692" r:id="rId10"/>
    <p:sldLayoutId id="2147483699" r:id="rId11"/>
    <p:sldLayoutId id="2147483681" r:id="rId12"/>
    <p:sldLayoutId id="2147483682" r:id="rId13"/>
    <p:sldLayoutId id="2147483684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4004" y="1682721"/>
            <a:ext cx="8284319" cy="1746279"/>
          </a:xfrm>
        </p:spPr>
        <p:txBody>
          <a:bodyPr anchor="ctr">
            <a:normAutofit/>
          </a:bodyPr>
          <a:lstStyle/>
          <a:p>
            <a:pPr algn="ctr"/>
            <a:r>
              <a:rPr lang="de-DE" b="1" dirty="0">
                <a:solidFill>
                  <a:srgbClr val="A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Verteilte Systeme </a:t>
            </a:r>
            <a:r>
              <a:rPr lang="mr-IN" b="1" dirty="0">
                <a:solidFill>
                  <a:srgbClr val="AF0000"/>
                </a:solidFill>
                <a:latin typeface="Calibri" panose="020F0502020204030204" pitchFamily="34" charset="0"/>
              </a:rPr>
              <a:t>–</a:t>
            </a:r>
            <a:br>
              <a:rPr lang="de-DE" b="1" dirty="0">
                <a:solidFill>
                  <a:srgbClr val="A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b="1" dirty="0">
                <a:solidFill>
                  <a:srgbClr val="A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de-DE" b="1" dirty="0" err="1">
                <a:solidFill>
                  <a:srgbClr val="A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Oriented</a:t>
            </a:r>
            <a:r>
              <a:rPr lang="de-DE" b="1" dirty="0">
                <a:solidFill>
                  <a:srgbClr val="A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Middleware mit JMS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88223"/>
            <a:ext cx="9144000" cy="1499607"/>
          </a:xfrm>
        </p:spPr>
        <p:txBody>
          <a:bodyPr anchor="b">
            <a:noAutofit/>
          </a:bodyPr>
          <a:lstStyle/>
          <a:p>
            <a:pPr lvl="0" algn="ctr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Anja Wolf, Marvin Staudt, Andreas Westhoff, Johannes Knippel</a:t>
            </a:r>
          </a:p>
          <a:p>
            <a:pPr lvl="0" algn="ctr"/>
            <a:endParaRPr lang="de-D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Hochschule München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Wirtschaftsinformatik WS 18/19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 Prof. Dr. Peter Mandl</a:t>
            </a:r>
          </a:p>
        </p:txBody>
      </p:sp>
      <p:sp>
        <p:nvSpPr>
          <p:cNvPr id="5" name="AutoShape 31"/>
          <p:cNvSpPr>
            <a:spLocks noChangeArrowheads="1"/>
          </p:cNvSpPr>
          <p:nvPr/>
        </p:nvSpPr>
        <p:spPr bwMode="auto">
          <a:xfrm flipV="1">
            <a:off x="0" y="0"/>
            <a:ext cx="5334000" cy="2133600"/>
          </a:xfrm>
          <a:prstGeom prst="rtTriangl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AutoShape 32"/>
          <p:cNvSpPr>
            <a:spLocks noChangeAspect="1" noChangeArrowheads="1"/>
          </p:cNvSpPr>
          <p:nvPr/>
        </p:nvSpPr>
        <p:spPr bwMode="auto">
          <a:xfrm rot="16200000" flipV="1">
            <a:off x="-1586386" y="3707284"/>
            <a:ext cx="5403852" cy="2231081"/>
          </a:xfrm>
          <a:prstGeom prst="rtTriangle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45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Aufbau Graph-QL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AF2077-9D21-4C48-8306-2B115B719712}"/>
              </a:ext>
            </a:extLst>
          </p:cNvPr>
          <p:cNvSpPr txBox="1"/>
          <p:nvPr/>
        </p:nvSpPr>
        <p:spPr>
          <a:xfrm>
            <a:off x="670256" y="1094141"/>
            <a:ext cx="71141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Erze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93BBAC6-3428-4E40-AE7D-4832CEDC1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3016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11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Implementierung Graph-QL</a:t>
            </a:r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B35D2-3C29-455D-B669-80F075948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8078D5CF-77C7-4D7A-9B84-EFEF1735042D}"/>
              </a:ext>
            </a:extLst>
          </p:cNvPr>
          <p:cNvSpPr txBox="1"/>
          <p:nvPr/>
        </p:nvSpPr>
        <p:spPr>
          <a:xfrm>
            <a:off x="667837" y="1085126"/>
            <a:ext cx="390416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Erre</a:t>
            </a:r>
          </a:p>
        </p:txBody>
      </p:sp>
    </p:spTree>
    <p:extLst>
      <p:ext uri="{BB962C8B-B14F-4D97-AF65-F5344CB8AC3E}">
        <p14:creationId xmlns:p14="http://schemas.microsoft.com/office/powerpoint/2010/main" val="166684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12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Aufbau Kafka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AF2077-9D21-4C48-8306-2B115B719712}"/>
              </a:ext>
            </a:extLst>
          </p:cNvPr>
          <p:cNvSpPr txBox="1"/>
          <p:nvPr/>
        </p:nvSpPr>
        <p:spPr>
          <a:xfrm>
            <a:off x="670256" y="1094141"/>
            <a:ext cx="711412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Erze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93BBAC6-3428-4E40-AE7D-4832CEDC1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163083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13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Implementierung Kafka</a:t>
            </a:r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B35D2-3C29-455D-B669-80F075948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8078D5CF-77C7-4D7A-9B84-EFEF1735042D}"/>
              </a:ext>
            </a:extLst>
          </p:cNvPr>
          <p:cNvSpPr txBox="1"/>
          <p:nvPr/>
        </p:nvSpPr>
        <p:spPr>
          <a:xfrm>
            <a:off x="667837" y="1085126"/>
            <a:ext cx="390416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Erre</a:t>
            </a:r>
          </a:p>
        </p:txBody>
      </p:sp>
    </p:spTree>
    <p:extLst>
      <p:ext uri="{BB962C8B-B14F-4D97-AF65-F5344CB8AC3E}">
        <p14:creationId xmlns:p14="http://schemas.microsoft.com/office/powerpoint/2010/main" val="316890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14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Datenbanken</a:t>
            </a:r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578A4B-DB57-E042-8145-D068D6459D9D}"/>
              </a:ext>
            </a:extLst>
          </p:cNvPr>
          <p:cNvSpPr txBox="1"/>
          <p:nvPr/>
        </p:nvSpPr>
        <p:spPr>
          <a:xfrm>
            <a:off x="628650" y="1312810"/>
            <a:ext cx="78500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Wildfly</a:t>
            </a:r>
            <a:r>
              <a:rPr lang="de-DE" sz="2400" dirty="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de-DE" sz="2400" dirty="0"/>
              <a:t>Connector V. 1.5.5</a:t>
            </a:r>
          </a:p>
          <a:p>
            <a:pPr marL="457200" indent="-457200">
              <a:buFont typeface="Arial"/>
              <a:buChar char="•"/>
            </a:pPr>
            <a:r>
              <a:rPr lang="de-DE" sz="2400" dirty="0"/>
              <a:t>Einbinden über standalone-full.xml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  <a:p>
            <a:r>
              <a:rPr lang="de-DE" sz="2400" dirty="0"/>
              <a:t>Programm:</a:t>
            </a:r>
          </a:p>
          <a:p>
            <a:pPr marL="457200" indent="-457200">
              <a:buFont typeface="Arial"/>
              <a:buChar char="•"/>
            </a:pPr>
            <a:r>
              <a:rPr lang="de-DE" sz="2400" dirty="0"/>
              <a:t>Einbindung der Datenbank über </a:t>
            </a:r>
            <a:r>
              <a:rPr lang="de-DE" sz="2400" dirty="0" err="1"/>
              <a:t>persistence.xml</a:t>
            </a:r>
            <a:endParaRPr lang="de-DE" sz="2400" dirty="0"/>
          </a:p>
          <a:p>
            <a:pPr marL="457200" indent="-457200">
              <a:buFont typeface="Arial"/>
              <a:buChar char="•"/>
            </a:pPr>
            <a:r>
              <a:rPr lang="de-DE" sz="2400" dirty="0"/>
              <a:t>Datenbankzugriff erfolgt über JPA</a:t>
            </a:r>
          </a:p>
          <a:p>
            <a:pPr marL="457200" indent="-457200">
              <a:buFont typeface="Arial"/>
              <a:buChar char="•"/>
            </a:pPr>
            <a:r>
              <a:rPr lang="de-DE" sz="2400" dirty="0"/>
              <a:t>Datenbanken werden beim Starten des Servers aus der Count-/</a:t>
            </a:r>
            <a:r>
              <a:rPr lang="de-DE" sz="2400" dirty="0" err="1"/>
              <a:t>Trace.java</a:t>
            </a:r>
            <a:r>
              <a:rPr lang="de-DE" sz="2400" dirty="0"/>
              <a:t> neu erstellt</a:t>
            </a:r>
          </a:p>
          <a:p>
            <a:pPr marL="285750" indent="-285750">
              <a:buFontTx/>
              <a:buChar char="-"/>
            </a:pPr>
            <a:endParaRPr lang="de-DE" sz="24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FFFDDAE-DF75-4E18-B683-80CA0A05C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962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15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Datenbanken</a:t>
            </a:r>
            <a:endParaRPr lang="en-GB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9" y="1176458"/>
            <a:ext cx="7411654" cy="514855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677513-10A5-4217-A3B4-E80E35095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73347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16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Admin-Client</a:t>
            </a:r>
            <a:endParaRPr lang="en-GB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27719C4-FC40-1544-8559-191E4EC745BF}"/>
              </a:ext>
            </a:extLst>
          </p:cNvPr>
          <p:cNvSpPr txBox="1"/>
          <p:nvPr/>
        </p:nvSpPr>
        <p:spPr>
          <a:xfrm>
            <a:off x="633050" y="1285851"/>
            <a:ext cx="74866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/>
              <a:t>HTML, SCSS, TS, Bootstrap</a:t>
            </a:r>
          </a:p>
          <a:p>
            <a:pPr marL="285750" indent="-285750">
              <a:buFont typeface="Arial"/>
              <a:buChar char="•"/>
            </a:pPr>
            <a:r>
              <a:rPr lang="de-DE" sz="2400" dirty="0"/>
              <a:t>Zugriff und Update erfolgen über Graph-QL</a:t>
            </a:r>
          </a:p>
          <a:p>
            <a:pPr marL="285750" indent="-285750">
              <a:buFont typeface="Arial"/>
              <a:buChar char="•"/>
            </a:pPr>
            <a:endParaRPr lang="de-DE" sz="240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80B3994-C1CA-494D-B6ED-EE2488F77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031952-FCFE-43C3-A3B8-77DE57A941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1529" b="49017"/>
          <a:stretch/>
        </p:blipFill>
        <p:spPr>
          <a:xfrm>
            <a:off x="5981056" y="2107272"/>
            <a:ext cx="3268588" cy="15736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F27AB2-4D1C-49BD-9794-A73E38396C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" b="23162"/>
          <a:stretch/>
        </p:blipFill>
        <p:spPr>
          <a:xfrm>
            <a:off x="628650" y="2107272"/>
            <a:ext cx="5245508" cy="2336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A8452E-DD0C-4F51-B3A3-825F7389B95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858" b="16523"/>
          <a:stretch/>
        </p:blipFill>
        <p:spPr>
          <a:xfrm>
            <a:off x="5981056" y="4092678"/>
            <a:ext cx="3268588" cy="23228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44179D-904F-4434-A77C-DDB1A258701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2" b="28131"/>
          <a:stretch/>
        </p:blipFill>
        <p:spPr>
          <a:xfrm>
            <a:off x="628650" y="4092678"/>
            <a:ext cx="5245512" cy="22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4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8E7-EDA7-44A6-AE4F-10F37415937F}" type="slidenum">
              <a:rPr lang="de-DE" smtClean="0"/>
              <a:t>17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>
            <a:normAutofit/>
          </a:bodyPr>
          <a:lstStyle/>
          <a:p>
            <a:r>
              <a:rPr lang="en-GB" dirty="0"/>
              <a:t>Benchmarking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0613B59-675F-4D3B-A6B8-50AAEB620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14D55-B410-42EF-88C6-929D4E656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41808"/>
            <a:ext cx="6705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8E7-EDA7-44A6-AE4F-10F37415937F}" type="slidenum">
              <a:rPr lang="de-DE" smtClean="0"/>
              <a:t>18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>
            <a:normAutofit/>
          </a:bodyPr>
          <a:lstStyle/>
          <a:p>
            <a:r>
              <a:rPr lang="en-GB" dirty="0"/>
              <a:t>Benchmarking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0613B59-675F-4D3B-A6B8-50AAEB620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8B67D-9EDC-4E1B-8EDD-79C020CAF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8526"/>
            <a:ext cx="4101394" cy="2467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A94FB8-5B0E-4A1A-A824-085FA1CE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50" y="2438526"/>
            <a:ext cx="4105988" cy="2467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310C8D-CF49-4A29-82B2-9243DD7F57BC}"/>
              </a:ext>
            </a:extLst>
          </p:cNvPr>
          <p:cNvSpPr txBox="1"/>
          <p:nvPr/>
        </p:nvSpPr>
        <p:spPr>
          <a:xfrm>
            <a:off x="2405364" y="195297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A0DD1-12EE-4008-B37C-B846BA17421C}"/>
              </a:ext>
            </a:extLst>
          </p:cNvPr>
          <p:cNvSpPr txBox="1"/>
          <p:nvPr/>
        </p:nvSpPr>
        <p:spPr>
          <a:xfrm>
            <a:off x="6519737" y="195297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1808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8E7-EDA7-44A6-AE4F-10F37415937F}" type="slidenum">
              <a:rPr lang="de-DE" smtClean="0"/>
              <a:t>19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>
            <a:normAutofit/>
          </a:bodyPr>
          <a:lstStyle/>
          <a:p>
            <a:r>
              <a:rPr lang="en-GB" dirty="0" err="1"/>
              <a:t>Herausforderungen</a:t>
            </a:r>
            <a:endParaRPr lang="en-GB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28650" y="1318490"/>
            <a:ext cx="7896613" cy="485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74141" y="1093726"/>
            <a:ext cx="77134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Einarbeitung in das Thema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Verwendung neuer Technologien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8705A04-46CE-41A6-A501-1F06FA4C4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9848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8E7-EDA7-44A6-AE4F-10F37415937F}" type="slidenum">
              <a:rPr lang="de-DE" smtClean="0"/>
              <a:t>2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8A47958-42EE-4790-8034-E30E082422C1}"/>
              </a:ext>
            </a:extLst>
          </p:cNvPr>
          <p:cNvSpPr txBox="1">
            <a:spLocks/>
          </p:cNvSpPr>
          <p:nvPr/>
        </p:nvSpPr>
        <p:spPr bwMode="auto">
          <a:xfrm>
            <a:off x="789562" y="1545069"/>
            <a:ext cx="73343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UcPeriod"/>
            </a:pPr>
            <a:r>
              <a:rPr lang="de-DE" sz="2800" dirty="0"/>
              <a:t>Architektur der Chat-Applikation</a:t>
            </a:r>
          </a:p>
          <a:p>
            <a:pPr marL="571500" indent="-571500">
              <a:buFont typeface="+mj-lt"/>
              <a:buAutoNum type="romanUcPeriod"/>
            </a:pPr>
            <a:r>
              <a:rPr lang="de-DE" sz="2800" dirty="0"/>
              <a:t>JMS</a:t>
            </a:r>
          </a:p>
          <a:p>
            <a:pPr marL="571500" indent="-571500">
              <a:buFont typeface="+mj-lt"/>
              <a:buAutoNum type="romanUcPeriod"/>
            </a:pPr>
            <a:r>
              <a:rPr lang="de-DE" sz="2800" dirty="0"/>
              <a:t>ReST</a:t>
            </a:r>
          </a:p>
          <a:p>
            <a:pPr marL="571500" indent="-571500">
              <a:buFont typeface="+mj-lt"/>
              <a:buAutoNum type="romanUcPeriod"/>
            </a:pPr>
            <a:r>
              <a:rPr lang="de-DE" sz="2800" dirty="0"/>
              <a:t>Graph-QL</a:t>
            </a:r>
          </a:p>
          <a:p>
            <a:pPr marL="571500" indent="-571500">
              <a:buFont typeface="+mj-lt"/>
              <a:buAutoNum type="romanUcPeriod"/>
            </a:pPr>
            <a:r>
              <a:rPr lang="de-DE" sz="2800" dirty="0"/>
              <a:t>Kafka</a:t>
            </a:r>
          </a:p>
          <a:p>
            <a:pPr marL="571500" indent="-571500">
              <a:buFont typeface="+mj-lt"/>
              <a:buAutoNum type="romanUcPeriod"/>
            </a:pPr>
            <a:r>
              <a:rPr lang="de-DE" sz="2800" dirty="0"/>
              <a:t>Datenbanken</a:t>
            </a:r>
          </a:p>
          <a:p>
            <a:pPr marL="571500" indent="-571500">
              <a:buFont typeface="+mj-lt"/>
              <a:buAutoNum type="romanUcPeriod"/>
            </a:pPr>
            <a:r>
              <a:rPr lang="de-DE" sz="2800" dirty="0"/>
              <a:t>Admin-Client</a:t>
            </a:r>
          </a:p>
          <a:p>
            <a:pPr marL="571500" indent="-571500">
              <a:buFont typeface="+mj-lt"/>
              <a:buAutoNum type="romanUcPeriod"/>
            </a:pPr>
            <a:r>
              <a:rPr lang="de-DE" sz="2800" dirty="0"/>
              <a:t>Benchmarking Test</a:t>
            </a:r>
          </a:p>
          <a:p>
            <a:endParaRPr lang="de-DE" sz="28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25462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8E7-EDA7-44A6-AE4F-10F37415937F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+mn-lt"/>
              </a:rPr>
              <a:t>Architektur</a:t>
            </a:r>
            <a:endParaRPr lang="en-GB" dirty="0">
              <a:latin typeface="+mn-lt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A6DA2EF-37BB-4260-A4ED-8003B380A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90E7B-DA35-4F53-A8A0-9615842DBA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60" y="1097647"/>
            <a:ext cx="4798280" cy="52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8E7-EDA7-44A6-AE4F-10F37415937F}" type="slidenum">
              <a:rPr lang="de-DE" smtClean="0"/>
              <a:t>4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>
                <a:latin typeface="+mn-lt"/>
              </a:rPr>
              <a:t>JMS</a:t>
            </a:r>
            <a:endParaRPr lang="en-GB" dirty="0">
              <a:latin typeface="+mn-lt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9F317BD-3B75-4FAD-AA9D-447C709E1213}"/>
              </a:ext>
            </a:extLst>
          </p:cNvPr>
          <p:cNvSpPr txBox="1">
            <a:spLocks/>
          </p:cNvSpPr>
          <p:nvPr/>
        </p:nvSpPr>
        <p:spPr bwMode="auto">
          <a:xfrm>
            <a:off x="652114" y="1372058"/>
            <a:ext cx="7334300" cy="182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altLang="de-DE" sz="2800" dirty="0"/>
              <a:t>Zwei grundsätzliche Prinzipien:</a:t>
            </a:r>
          </a:p>
          <a:p>
            <a:pPr lvl="1">
              <a:defRPr/>
            </a:pPr>
            <a:r>
              <a:rPr lang="de-DE" altLang="de-DE" sz="2400" dirty="0"/>
              <a:t>Point-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-Point-Modell (Queue) </a:t>
            </a:r>
          </a:p>
          <a:p>
            <a:pPr lvl="1">
              <a:defRPr/>
            </a:pPr>
            <a:r>
              <a:rPr lang="de-DE" altLang="de-DE" sz="2400" dirty="0"/>
              <a:t>Publish/Subscribe-Modell (Topic)</a:t>
            </a:r>
          </a:p>
        </p:txBody>
      </p:sp>
      <p:pic>
        <p:nvPicPr>
          <p:cNvPr id="10" name="Bild 2">
            <a:extLst>
              <a:ext uri="{FF2B5EF4-FFF2-40B4-BE49-F238E27FC236}">
                <a16:creationId xmlns:a16="http://schemas.microsoft.com/office/drawing/2014/main" id="{CC5C56E1-974A-41E3-8651-F9C4364C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29" y="3682614"/>
            <a:ext cx="3334294" cy="1486628"/>
          </a:xfrm>
          <a:prstGeom prst="rect">
            <a:avLst/>
          </a:prstGeom>
        </p:spPr>
      </p:pic>
      <p:pic>
        <p:nvPicPr>
          <p:cNvPr id="11" name="Bild 3">
            <a:extLst>
              <a:ext uri="{FF2B5EF4-FFF2-40B4-BE49-F238E27FC236}">
                <a16:creationId xmlns:a16="http://schemas.microsoft.com/office/drawing/2014/main" id="{1A555FA5-6188-41C3-AB86-5D6997B7C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49" y="3678764"/>
            <a:ext cx="3203661" cy="147752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7C2FCE9-6A39-4D38-98B2-03E21CA52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121922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F8859A8-4D6F-41A6-A9F3-6ED49153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062" y="2109761"/>
            <a:ext cx="2843729" cy="4170274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D041F99-617F-4731-8BA6-8A2ACE313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23" y="2109761"/>
            <a:ext cx="2419350" cy="278130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5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JMS Implementierung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AF2077-9D21-4C48-8306-2B115B719712}"/>
              </a:ext>
            </a:extLst>
          </p:cNvPr>
          <p:cNvSpPr txBox="1"/>
          <p:nvPr/>
        </p:nvSpPr>
        <p:spPr>
          <a:xfrm>
            <a:off x="1011290" y="1292742"/>
            <a:ext cx="278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Verbindungsaufbau: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E24260-FE6D-40E8-B41E-E8A7DA493AA8}"/>
              </a:ext>
            </a:extLst>
          </p:cNvPr>
          <p:cNvSpPr txBox="1"/>
          <p:nvPr/>
        </p:nvSpPr>
        <p:spPr>
          <a:xfrm>
            <a:off x="4658820" y="1292742"/>
            <a:ext cx="3492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Senden von Nachrichten:</a:t>
            </a:r>
          </a:p>
          <a:p>
            <a:r>
              <a:rPr lang="de-DE" sz="2000" dirty="0"/>
              <a:t>(An die Queue)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8B62F57-8A86-4F73-B7B0-1A713BECF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415768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38E7-EDA7-44A6-AE4F-10F37415937F}" type="slidenum">
              <a:rPr lang="de-DE" smtClean="0"/>
              <a:t>6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>
            <a:normAutofit/>
          </a:bodyPr>
          <a:lstStyle/>
          <a:p>
            <a:r>
              <a:rPr lang="de-DE" dirty="0"/>
              <a:t>JMS </a:t>
            </a:r>
            <a:r>
              <a:rPr lang="en-GB" dirty="0"/>
              <a:t>Server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9" y="1201006"/>
            <a:ext cx="7851768" cy="5133505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7719C49-3FBE-4F4E-862E-346C0294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159569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4B1E2E-7D39-4312-9839-EB0D5AAD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28" y="1550766"/>
            <a:ext cx="4683975" cy="4068799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7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JMS XA-Transaktionen</a:t>
            </a:r>
            <a:endParaRPr lang="en-GB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D3A4875-5B21-4F11-9DB4-3FF7D830203D}"/>
              </a:ext>
            </a:extLst>
          </p:cNvPr>
          <p:cNvSpPr/>
          <p:nvPr/>
        </p:nvSpPr>
        <p:spPr>
          <a:xfrm>
            <a:off x="524558" y="1263712"/>
            <a:ext cx="2158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Serverseitig: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E7A753-704F-40E0-8BA1-8FCBF38BCCC1}"/>
              </a:ext>
            </a:extLst>
          </p:cNvPr>
          <p:cNvSpPr txBox="1"/>
          <p:nvPr/>
        </p:nvSpPr>
        <p:spPr>
          <a:xfrm>
            <a:off x="588059" y="1833619"/>
            <a:ext cx="3972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Senden einer Nachricht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Empfangen einer Nachricht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Datenbankzugriffe</a:t>
            </a:r>
          </a:p>
          <a:p>
            <a:pPr marL="800100" lvl="1" indent="-342900">
              <a:buFont typeface="Symbol" charset="2"/>
              <a:buChar char="-"/>
            </a:pPr>
            <a:r>
              <a:rPr lang="de-DE" sz="2400" dirty="0" err="1"/>
              <a:t>TraceDB</a:t>
            </a:r>
            <a:endParaRPr lang="de-DE" sz="2400" dirty="0"/>
          </a:p>
          <a:p>
            <a:pPr marL="800100" lvl="1" indent="-342900">
              <a:buFont typeface="Symbol" charset="2"/>
              <a:buChar char="-"/>
            </a:pPr>
            <a:r>
              <a:rPr lang="de-DE" sz="2400" dirty="0" err="1"/>
              <a:t>CountDB</a:t>
            </a:r>
            <a:endParaRPr lang="de-DE" sz="2400" dirty="0"/>
          </a:p>
        </p:txBody>
      </p:sp>
      <p:sp>
        <p:nvSpPr>
          <p:cNvPr id="25" name="Textfeld 13">
            <a:extLst>
              <a:ext uri="{FF2B5EF4-FFF2-40B4-BE49-F238E27FC236}">
                <a16:creationId xmlns:a16="http://schemas.microsoft.com/office/drawing/2014/main" id="{689EF1D3-0420-4F51-B4A5-482038581888}"/>
              </a:ext>
            </a:extLst>
          </p:cNvPr>
          <p:cNvSpPr txBox="1"/>
          <p:nvPr/>
        </p:nvSpPr>
        <p:spPr>
          <a:xfrm>
            <a:off x="5847745" y="4999457"/>
            <a:ext cx="9337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HM Antiqua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latin typeface="+mn-lt"/>
              </a:rPr>
              <a:t>Rollback</a:t>
            </a:r>
          </a:p>
        </p:txBody>
      </p:sp>
      <p:sp>
        <p:nvSpPr>
          <p:cNvPr id="27" name="Kreuz 26">
            <a:extLst>
              <a:ext uri="{FF2B5EF4-FFF2-40B4-BE49-F238E27FC236}">
                <a16:creationId xmlns:a16="http://schemas.microsoft.com/office/drawing/2014/main" id="{97DAA768-434A-4410-B6D3-B71F181E503F}"/>
              </a:ext>
            </a:extLst>
          </p:cNvPr>
          <p:cNvSpPr/>
          <p:nvPr/>
        </p:nvSpPr>
        <p:spPr>
          <a:xfrm rot="2700000">
            <a:off x="7332444" y="4491985"/>
            <a:ext cx="417600" cy="417600"/>
          </a:xfrm>
          <a:prstGeom prst="plus">
            <a:avLst>
              <a:gd name="adj" fmla="val 387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0"/>
              </a:spcAft>
            </a:pPr>
            <a:endParaRPr lang="de-DE" sz="1800" dirty="0">
              <a:effectLst/>
              <a:latin typeface="Arial"/>
              <a:ea typeface="Calibri"/>
              <a:cs typeface="Times New Roman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B6F2B0-3505-4FE5-B3BF-F366D1CEA944}"/>
              </a:ext>
            </a:extLst>
          </p:cNvPr>
          <p:cNvSpPr/>
          <p:nvPr/>
        </p:nvSpPr>
        <p:spPr>
          <a:xfrm>
            <a:off x="4924712" y="4658159"/>
            <a:ext cx="18739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JMS Exception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D16B6D4-4D9F-4A56-9290-AB620E89FB4E}"/>
              </a:ext>
            </a:extLst>
          </p:cNvPr>
          <p:cNvSpPr txBox="1"/>
          <p:nvPr/>
        </p:nvSpPr>
        <p:spPr>
          <a:xfrm>
            <a:off x="1453946" y="497049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XA </a:t>
            </a:r>
            <a:r>
              <a:rPr lang="de-DE" sz="2400" dirty="0" err="1"/>
              <a:t>ConnectionFactory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XA </a:t>
            </a:r>
            <a:r>
              <a:rPr lang="de-DE" sz="2400" dirty="0" err="1"/>
              <a:t>Datasources</a:t>
            </a:r>
            <a:endParaRPr lang="de-DE" sz="24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DC29628-01BE-4265-8D83-951B832DBA06}"/>
              </a:ext>
            </a:extLst>
          </p:cNvPr>
          <p:cNvSpPr/>
          <p:nvPr/>
        </p:nvSpPr>
        <p:spPr>
          <a:xfrm>
            <a:off x="737989" y="5203426"/>
            <a:ext cx="50664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F6505A3-90E8-48B1-950B-F45358978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274113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8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ReST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AF2077-9D21-4C48-8306-2B115B719712}"/>
              </a:ext>
            </a:extLst>
          </p:cNvPr>
          <p:cNvSpPr txBox="1"/>
          <p:nvPr/>
        </p:nvSpPr>
        <p:spPr>
          <a:xfrm>
            <a:off x="670256" y="1094141"/>
            <a:ext cx="7114123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Erzeugung eines </a:t>
            </a:r>
            <a:r>
              <a:rPr lang="de-DE" sz="2400" dirty="0" err="1"/>
              <a:t>RestHandlers</a:t>
            </a:r>
            <a:r>
              <a:rPr lang="de-DE" sz="2400" dirty="0"/>
              <a:t> im </a:t>
            </a:r>
            <a:r>
              <a:rPr lang="de-DE" sz="2400" dirty="0" err="1"/>
              <a:t>AbstractChatClient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Rest-Service bietet Endpunkte für 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Kommunikation basierend auf Http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93BBAC6-3428-4E40-AE7D-4832CEDC1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</p:spTree>
    <p:extLst>
      <p:ext uri="{BB962C8B-B14F-4D97-AF65-F5344CB8AC3E}">
        <p14:creationId xmlns:p14="http://schemas.microsoft.com/office/powerpoint/2010/main" val="326438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15350" y="6310311"/>
            <a:ext cx="1800000" cy="365125"/>
          </a:xfrm>
        </p:spPr>
        <p:txBody>
          <a:bodyPr/>
          <a:lstStyle/>
          <a:p>
            <a:fld id="{EDF338E7-EDA7-44A6-AE4F-10F37415937F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</p:spPr>
        <p:txBody>
          <a:bodyPr/>
          <a:lstStyle/>
          <a:p>
            <a:r>
              <a:rPr lang="de-DE" dirty="0"/>
              <a:t>Implementierung </a:t>
            </a:r>
            <a:r>
              <a:rPr lang="de-DE" dirty="0" err="1"/>
              <a:t>ReST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AF2077-9D21-4C48-8306-2B115B719712}"/>
              </a:ext>
            </a:extLst>
          </p:cNvPr>
          <p:cNvSpPr txBox="1"/>
          <p:nvPr/>
        </p:nvSpPr>
        <p:spPr>
          <a:xfrm>
            <a:off x="5980692" y="1342497"/>
            <a:ext cx="205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Login / </a:t>
            </a:r>
            <a:r>
              <a:rPr lang="de-DE" sz="2400" dirty="0" err="1"/>
              <a:t>Logout</a:t>
            </a:r>
            <a:r>
              <a:rPr lang="de-DE" sz="2400" dirty="0"/>
              <a:t>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9A50C8-7D72-4DB5-890D-7E322362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95" y="1894322"/>
            <a:ext cx="3014255" cy="441598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B35D2-3C29-455D-B669-80F075948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05.01.2019</a:t>
            </a: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8078D5CF-77C7-4D7A-9B84-EFEF1735042D}"/>
              </a:ext>
            </a:extLst>
          </p:cNvPr>
          <p:cNvSpPr txBox="1"/>
          <p:nvPr/>
        </p:nvSpPr>
        <p:spPr>
          <a:xfrm>
            <a:off x="667837" y="1342497"/>
            <a:ext cx="370096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Erreichen der Endpunkte über Adresse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Payload über Http-Body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de-DE" sz="2400" dirty="0"/>
              <a:t>Client reagiert auf Response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6038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M+TUM">
      <a:dk1>
        <a:sysClr val="windowText" lastClr="000000"/>
      </a:dk1>
      <a:lt1>
        <a:sysClr val="window" lastClr="FFFFFF"/>
      </a:lt1>
      <a:dk2>
        <a:srgbClr val="737366"/>
      </a:dk2>
      <a:lt2>
        <a:srgbClr val="D70028"/>
      </a:lt2>
      <a:accent1>
        <a:srgbClr val="00A4D6"/>
      </a:accent1>
      <a:accent2>
        <a:srgbClr val="F47920"/>
      </a:accent2>
      <a:accent3>
        <a:srgbClr val="B5B5B7"/>
      </a:accent3>
      <a:accent4>
        <a:srgbClr val="94AD1C"/>
      </a:accent4>
      <a:accent5>
        <a:srgbClr val="008E7D"/>
      </a:accent5>
      <a:accent6>
        <a:srgbClr val="0065BD"/>
      </a:accent6>
      <a:hlink>
        <a:srgbClr val="DAD7CB"/>
      </a:hlink>
      <a:folHlink>
        <a:srgbClr val="A2AD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Office PowerPoint</Application>
  <PresentationFormat>On-screen Show (4:3)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Verteilte Systeme – Message Oriented Middleware mit JMS</vt:lpstr>
      <vt:lpstr>Agenda</vt:lpstr>
      <vt:lpstr>Architektur</vt:lpstr>
      <vt:lpstr>JMS</vt:lpstr>
      <vt:lpstr>JMS Implementierung</vt:lpstr>
      <vt:lpstr>JMS Server</vt:lpstr>
      <vt:lpstr>JMS XA-Transaktionen</vt:lpstr>
      <vt:lpstr>Aufbau ReST</vt:lpstr>
      <vt:lpstr>Implementierung ReST</vt:lpstr>
      <vt:lpstr>Aufbau Graph-QL</vt:lpstr>
      <vt:lpstr>Implementierung Graph-QL</vt:lpstr>
      <vt:lpstr>Aufbau Kafka</vt:lpstr>
      <vt:lpstr>Implementierung Kafka</vt:lpstr>
      <vt:lpstr>Datenbanken</vt:lpstr>
      <vt:lpstr>Datenbanken</vt:lpstr>
      <vt:lpstr>Admin-Client</vt:lpstr>
      <vt:lpstr>Benchmarking</vt:lpstr>
      <vt:lpstr>Benchmarking</vt:lpstr>
      <vt:lpstr>Herausforderungen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Knippel</dc:creator>
  <cp:lastModifiedBy>Hanni Knippel</cp:lastModifiedBy>
  <cp:revision>1654</cp:revision>
  <cp:lastPrinted>2017-06-21T16:40:20Z</cp:lastPrinted>
  <dcterms:created xsi:type="dcterms:W3CDTF">2013-05-06T09:54:06Z</dcterms:created>
  <dcterms:modified xsi:type="dcterms:W3CDTF">2019-01-04T20:56:04Z</dcterms:modified>
</cp:coreProperties>
</file>