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amond Bold" charset="1" panose="02020804030307010803"/>
      <p:regular r:id="rId13"/>
    </p:embeddedFont>
    <p:embeddedFont>
      <p:font typeface="Arial Bold" charset="1" panose="020B0704020202020204"/>
      <p:regular r:id="rId14"/>
    </p:embeddedFont>
    <p:embeddedFont>
      <p:font typeface="Arial" charset="1" panose="020B0604020202020204"/>
      <p:regular r:id="rId15"/>
    </p:embeddedFont>
    <p:embeddedFont>
      <p:font typeface="Times New Roman Bold" charset="1" panose="02030802070405020303"/>
      <p:regular r:id="rId19"/>
    </p:embeddedFont>
    <p:embeddedFont>
      <p:font typeface="Arimo Bold" charset="1" panose="020B0704020202020204"/>
      <p:regular r:id="rId20"/>
    </p:embeddedFont>
    <p:embeddedFont>
      <p:font typeface="Calibri (MS)" charset="1" panose="020F0502020204030204"/>
      <p:regular r:id="rId21"/>
    </p:embeddedFont>
    <p:embeddedFont>
      <p:font typeface="Arimo" charset="1" panose="020B0604020202020204"/>
      <p:regular r:id="rId23"/>
    </p:embeddedFont>
    <p:embeddedFont>
      <p:font typeface="Calibri (MS) Bold" charset="1" panose="020F070203040403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fonts/font27.fntdata" Type="http://schemas.openxmlformats.org/officeDocument/2006/relationships/font"/><Relationship Id="rId28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Relationship Id="rId6" Target="../media/image9.jpe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7821" y="1028700"/>
            <a:ext cx="6957907" cy="7732451"/>
          </a:xfrm>
          <a:custGeom>
            <a:avLst/>
            <a:gdLst/>
            <a:ahLst/>
            <a:cxnLst/>
            <a:rect r="r" b="b" t="t" l="l"/>
            <a:pathLst>
              <a:path h="7732451" w="6957907">
                <a:moveTo>
                  <a:pt x="0" y="0"/>
                </a:moveTo>
                <a:lnTo>
                  <a:pt x="6957907" y="0"/>
                </a:lnTo>
                <a:lnTo>
                  <a:pt x="6957907" y="7732451"/>
                </a:lnTo>
                <a:lnTo>
                  <a:pt x="0" y="773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" t="0" r="-2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52106" y="2856809"/>
            <a:ext cx="4805267" cy="5139308"/>
            <a:chOff x="0" y="0"/>
            <a:chExt cx="6407023" cy="68524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07023" cy="6852412"/>
            </a:xfrm>
            <a:custGeom>
              <a:avLst/>
              <a:gdLst/>
              <a:ahLst/>
              <a:cxnLst/>
              <a:rect r="r" b="b" t="t" l="l"/>
              <a:pathLst>
                <a:path h="6852412" w="6407023">
                  <a:moveTo>
                    <a:pt x="0" y="0"/>
                  </a:moveTo>
                  <a:lnTo>
                    <a:pt x="6407023" y="0"/>
                  </a:lnTo>
                  <a:lnTo>
                    <a:pt x="6407023" y="6852412"/>
                  </a:lnTo>
                  <a:lnTo>
                    <a:pt x="0" y="68524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4692" t="0" r="-7469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473483" y="738268"/>
            <a:ext cx="15544800" cy="414753"/>
            <a:chOff x="0" y="0"/>
            <a:chExt cx="20726400" cy="5530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26400" cy="553005"/>
            </a:xfrm>
            <a:custGeom>
              <a:avLst/>
              <a:gdLst/>
              <a:ahLst/>
              <a:cxnLst/>
              <a:rect r="r" b="b" t="t" l="l"/>
              <a:pathLst>
                <a:path h="553005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553005"/>
                  </a:lnTo>
                  <a:lnTo>
                    <a:pt x="0" y="5530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0726400" cy="57205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1F497D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SMART INDIA HACKATHON 2025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9454" y="769244"/>
            <a:ext cx="12455177" cy="8158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ID –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25048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Title-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Gamified learning platform for rural education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Theme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-Smart Education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PS Category- 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ID-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b="true" sz="36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Name (Registered on portal):</a:t>
            </a: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Radiant decoders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62049" y="9446"/>
            <a:ext cx="3313652" cy="1684306"/>
            <a:chOff x="0" y="0"/>
            <a:chExt cx="4418203" cy="2245741"/>
          </a:xfrm>
        </p:grpSpPr>
        <p:sp>
          <p:nvSpPr>
            <p:cNvPr name="Freeform 10" id="10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497" y="-157162"/>
            <a:ext cx="16459200" cy="2025205"/>
            <a:chOff x="0" y="0"/>
            <a:chExt cx="21945600" cy="2700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700274"/>
            </a:xfrm>
            <a:custGeom>
              <a:avLst/>
              <a:gdLst/>
              <a:ahLst/>
              <a:cxnLst/>
              <a:rect r="r" b="b" t="t" l="l"/>
              <a:pathLst>
                <a:path h="2700274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700274"/>
                  </a:lnTo>
                  <a:lnTo>
                    <a:pt x="0" y="2700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1945600" cy="2805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</a:p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Gamified learning platform for rural education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9085" y="3743325"/>
            <a:ext cx="16500215" cy="570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b="true" sz="3718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For Students (Quest Journey):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Themed syllabus missions (e.g., Mission: Water Purifier).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Learn-Play-Conquer Loop → Learn (multimodal cards), Play (Phaser.js simulations), Conquer (adaptive quizzes with badges &amp; leaderboards).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fully offline with Service Workers.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b="true" sz="3718">
                <a:solidFill>
                  <a:srgbClr val="1F497D"/>
                </a:solidFill>
                <a:latin typeface="Arial Bold"/>
                <a:ea typeface="Arial Bold"/>
                <a:cs typeface="Arial Bold"/>
                <a:sym typeface="Arial Bold"/>
              </a:rPr>
              <a:t>For Teachers (Insight Dashboard):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Aggregates and syncs student progress when online.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Visualizes class performance &amp; knowledge gaps.</a:t>
            </a:r>
          </a:p>
          <a:p>
            <a:pPr algn="l" marL="1015233" indent="-253808" lvl="3">
              <a:lnSpc>
                <a:spcPts val="4462"/>
              </a:lnSpc>
              <a:buFont typeface="Arial"/>
              <a:buChar char="￭"/>
            </a:pPr>
            <a:r>
              <a:rPr lang="en-US" sz="37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data-driven interventions.</a:t>
            </a:r>
          </a:p>
          <a:p>
            <a:pPr algn="l" marL="1015233" indent="-253808" lvl="3">
              <a:lnSpc>
                <a:spcPts val="4462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05250" y="9326128"/>
            <a:ext cx="7873050" cy="756090"/>
          </a:xfrm>
          <a:custGeom>
            <a:avLst/>
            <a:gdLst/>
            <a:ahLst/>
            <a:cxnLst/>
            <a:rect r="r" b="b" t="t" l="l"/>
            <a:pathLst>
              <a:path h="756090" w="7873050">
                <a:moveTo>
                  <a:pt x="0" y="0"/>
                </a:moveTo>
                <a:lnTo>
                  <a:pt x="7873050" y="0"/>
                </a:lnTo>
                <a:lnTo>
                  <a:pt x="7873050" y="756090"/>
                </a:lnTo>
                <a:lnTo>
                  <a:pt x="0" y="7560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364" r="0" b="-364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9807" y="104695"/>
            <a:ext cx="1877758" cy="1211009"/>
            <a:chOff x="0" y="0"/>
            <a:chExt cx="2503678" cy="1614679"/>
          </a:xfrm>
        </p:grpSpPr>
        <p:sp>
          <p:nvSpPr>
            <p:cNvPr name="Freeform 11" id="11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 descr="Your startup LOGO"/>
          <p:cNvSpPr/>
          <p:nvPr/>
        </p:nvSpPr>
        <p:spPr>
          <a:xfrm flipH="false" flipV="false" rot="0">
            <a:off x="70757" y="85645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0757" y="-81"/>
            <a:ext cx="1915886" cy="1334827"/>
            <a:chOff x="0" y="0"/>
            <a:chExt cx="2554515" cy="17797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7" id="17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217040" y="2380179"/>
            <a:ext cx="14358143" cy="1298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Solved: Poor internet, rote learning, lack of teaching resources.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257176"/>
            <a:ext cx="16459200" cy="1900238"/>
            <a:chOff x="0" y="0"/>
            <a:chExt cx="21945600" cy="2533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533650"/>
            </a:xfrm>
            <a:custGeom>
              <a:avLst/>
              <a:gdLst/>
              <a:ahLst/>
              <a:cxnLst/>
              <a:rect r="r" b="b" t="t" l="l"/>
              <a:pathLst>
                <a:path h="253365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533650"/>
                  </a:lnTo>
                  <a:lnTo>
                    <a:pt x="0" y="2533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1945600" cy="26574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317"/>
                </a:lnSpc>
              </a:pPr>
              <a:r>
                <a:rPr lang="en-US" sz="6098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72300" y="9505954"/>
            <a:ext cx="4806000" cy="576264"/>
            <a:chOff x="0" y="0"/>
            <a:chExt cx="6408000" cy="7683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08000" cy="768351"/>
            </a:xfrm>
            <a:custGeom>
              <a:avLst/>
              <a:gdLst/>
              <a:ahLst/>
              <a:cxnLst/>
              <a:rect r="r" b="b" t="t" l="l"/>
              <a:pathLst>
                <a:path h="768351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64080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4660" y="378369"/>
            <a:ext cx="1877758" cy="1211008"/>
            <a:chOff x="0" y="0"/>
            <a:chExt cx="2503678" cy="1614677"/>
          </a:xfrm>
        </p:grpSpPr>
        <p:sp>
          <p:nvSpPr>
            <p:cNvPr name="Freeform 12" id="12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Your startup LOGO"/>
          <p:cNvSpPr/>
          <p:nvPr/>
        </p:nvSpPr>
        <p:spPr>
          <a:xfrm flipH="false" flipV="false" rot="0">
            <a:off x="475610" y="359319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75610" y="273593"/>
            <a:ext cx="1915886" cy="1334827"/>
            <a:chOff x="0" y="0"/>
            <a:chExt cx="2554515" cy="17797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8" id="18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13719" y="2346613"/>
            <a:ext cx="15860563" cy="621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66136" indent="-266534" lvl="3">
              <a:lnSpc>
                <a:spcPts val="4893"/>
              </a:lnSpc>
              <a:buFont typeface="Arial"/>
              <a:buChar char="￭"/>
            </a:pPr>
            <a:r>
              <a:rPr lang="en-US" b="true" sz="40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Frontend:</a:t>
            </a:r>
            <a:r>
              <a:rPr lang="en-US" sz="40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HTML5, CSS3, JavaScript (ES6+)</a:t>
            </a:r>
          </a:p>
          <a:p>
            <a:pPr algn="just" marL="1066136" indent="-266534" lvl="3">
              <a:lnSpc>
                <a:spcPts val="4893"/>
              </a:lnSpc>
              <a:buFont typeface="Arial"/>
              <a:buChar char="￭"/>
            </a:pPr>
            <a:r>
              <a:rPr lang="en-US" b="true" sz="40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Gamification Engine:</a:t>
            </a:r>
            <a:r>
              <a:rPr lang="en-US" sz="40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Phaser.js (Open Source)</a:t>
            </a:r>
          </a:p>
          <a:p>
            <a:pPr algn="just" marL="1065850" indent="-266462" lvl="3">
              <a:lnSpc>
                <a:spcPts val="4893"/>
              </a:lnSpc>
              <a:buFont typeface="Arial"/>
              <a:buChar char="￭"/>
            </a:pPr>
            <a:r>
              <a:rPr lang="en-US" b="true" sz="407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Offline &amp; Storage:</a:t>
            </a:r>
            <a:r>
              <a:rPr lang="en-US" sz="40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 Workers</a:t>
            </a:r>
          </a:p>
          <a:p>
            <a:pPr algn="just" marL="1066136" indent="-266534" lvl="3">
              <a:lnSpc>
                <a:spcPts val="4893"/>
              </a:lnSpc>
              <a:buFont typeface="Arial"/>
              <a:buChar char="￭"/>
            </a:pPr>
            <a:r>
              <a:rPr lang="en-US" b="true" sz="40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Backend &amp; Sync:</a:t>
            </a:r>
            <a:r>
              <a:rPr lang="en-US" sz="40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Firebase Firestore (Lightweight, cost-effective)</a:t>
            </a:r>
          </a:p>
          <a:p>
            <a:pPr algn="just" marL="1066136" indent="-266534" lvl="3">
              <a:lnSpc>
                <a:spcPts val="4893"/>
              </a:lnSpc>
              <a:buFont typeface="Arial"/>
              <a:buChar char="￭"/>
            </a:pPr>
            <a:r>
              <a:rPr lang="en-US" b="true" sz="40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Multilingual Framework:</a:t>
            </a:r>
            <a:r>
              <a:rPr lang="en-US" sz="40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i18n with JSON-based content structure for easy localization.</a:t>
            </a:r>
          </a:p>
          <a:p>
            <a:pPr algn="just" marL="1066136" indent="-266534" lvl="3">
              <a:lnSpc>
                <a:spcPts val="4893"/>
              </a:lnSpc>
              <a:buFont typeface="Arial"/>
              <a:buChar char="￭"/>
            </a:pPr>
            <a:r>
              <a:rPr lang="en-US" b="true" sz="407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Deployment: </a:t>
            </a:r>
            <a:r>
              <a:rPr lang="en-US" sz="407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Progressive Web App (PWA) for cross-platform compatibility and no-store dependencies.</a:t>
            </a:r>
          </a:p>
          <a:p>
            <a:pPr algn="just" marL="1066136" indent="-266534" lvl="3">
              <a:lnSpc>
                <a:spcPts val="489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72300" y="9505954"/>
            <a:ext cx="4806000" cy="576264"/>
            <a:chOff x="0" y="0"/>
            <a:chExt cx="6408000" cy="7683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08000" cy="768351"/>
            </a:xfrm>
            <a:custGeom>
              <a:avLst/>
              <a:gdLst/>
              <a:ahLst/>
              <a:cxnLst/>
              <a:rect r="r" b="b" t="t" l="l"/>
              <a:pathLst>
                <a:path h="768351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64080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4660" y="378369"/>
            <a:ext cx="1877758" cy="1211008"/>
            <a:chOff x="0" y="0"/>
            <a:chExt cx="2503678" cy="1614677"/>
          </a:xfrm>
        </p:grpSpPr>
        <p:sp>
          <p:nvSpPr>
            <p:cNvPr name="Freeform 9" id="9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 descr="Your startup LOGO"/>
          <p:cNvSpPr/>
          <p:nvPr/>
        </p:nvSpPr>
        <p:spPr>
          <a:xfrm flipH="false" flipV="false" rot="0">
            <a:off x="475610" y="359319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75610" y="273593"/>
            <a:ext cx="1915886" cy="1334827"/>
            <a:chOff x="0" y="0"/>
            <a:chExt cx="2554515" cy="17797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5" id="15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94660" y="3497754"/>
            <a:ext cx="9936537" cy="2894016"/>
            <a:chOff x="0" y="0"/>
            <a:chExt cx="13248716" cy="38586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248767" cy="3858641"/>
            </a:xfrm>
            <a:custGeom>
              <a:avLst/>
              <a:gdLst/>
              <a:ahLst/>
              <a:cxnLst/>
              <a:rect r="r" b="b" t="t" l="l"/>
              <a:pathLst>
                <a:path h="3858641" w="13248767">
                  <a:moveTo>
                    <a:pt x="0" y="0"/>
                  </a:moveTo>
                  <a:lnTo>
                    <a:pt x="13248767" y="0"/>
                  </a:lnTo>
                  <a:lnTo>
                    <a:pt x="13248767" y="3858641"/>
                  </a:lnTo>
                  <a:lnTo>
                    <a:pt x="0" y="38586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9" t="0" r="-39" b="-1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887001" y="1994626"/>
            <a:ext cx="6486599" cy="6928030"/>
          </a:xfrm>
          <a:custGeom>
            <a:avLst/>
            <a:gdLst/>
            <a:ahLst/>
            <a:cxnLst/>
            <a:rect r="r" b="b" t="t" l="l"/>
            <a:pathLst>
              <a:path h="6928030" w="6486599">
                <a:moveTo>
                  <a:pt x="0" y="0"/>
                </a:moveTo>
                <a:lnTo>
                  <a:pt x="6486599" y="0"/>
                </a:lnTo>
                <a:lnTo>
                  <a:pt x="6486599" y="6928029"/>
                </a:lnTo>
                <a:lnTo>
                  <a:pt x="0" y="69280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004" t="0" r="-5004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228600"/>
            <a:ext cx="16459200" cy="1871662"/>
            <a:chOff x="0" y="0"/>
            <a:chExt cx="21945600" cy="2495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495550"/>
            </a:xfrm>
            <a:custGeom>
              <a:avLst/>
              <a:gdLst/>
              <a:ahLst/>
              <a:cxnLst/>
              <a:rect r="r" b="b" t="t" l="l"/>
              <a:pathLst>
                <a:path h="249555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495550"/>
                  </a:lnTo>
                  <a:lnTo>
                    <a:pt x="0" y="2495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1945600" cy="2600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44930" y="2712583"/>
            <a:ext cx="15073959" cy="580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Technical: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Lightweight web tech, offline-first, runs on low-cost devices.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Operational: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PWA deployment, minimal teacher training, small update patches.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Financial: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Low infra cost, scalable via govt/NGO partnerships, CSR support.</a:t>
            </a:r>
          </a:p>
          <a:p>
            <a:pPr algn="just" marL="1097915" indent="-274479" lvl="3">
              <a:lnSpc>
                <a:spcPts val="5040"/>
              </a:lnSpc>
              <a:buFont typeface="Arial"/>
              <a:buChar char="￭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Sustainability: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Expandable to more subjects, AI roadmap, aligns with NEP 2020.</a:t>
            </a:r>
          </a:p>
          <a:p>
            <a:pPr algn="just" marL="1097915" indent="-274479" lvl="3">
              <a:lnSpc>
                <a:spcPts val="504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72300" y="9505954"/>
            <a:ext cx="4806000" cy="576264"/>
            <a:chOff x="0" y="0"/>
            <a:chExt cx="6408000" cy="7683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08000" cy="768351"/>
            </a:xfrm>
            <a:custGeom>
              <a:avLst/>
              <a:gdLst/>
              <a:ahLst/>
              <a:cxnLst/>
              <a:rect r="r" b="b" t="t" l="l"/>
              <a:pathLst>
                <a:path h="768351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64080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4660" y="378369"/>
            <a:ext cx="1877758" cy="1211008"/>
            <a:chOff x="0" y="0"/>
            <a:chExt cx="2503678" cy="1614677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 descr="Your startup LOGO"/>
          <p:cNvSpPr/>
          <p:nvPr/>
        </p:nvSpPr>
        <p:spPr>
          <a:xfrm flipH="false" flipV="false" rot="0">
            <a:off x="475610" y="359319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5610" y="273593"/>
            <a:ext cx="1915886" cy="1334827"/>
            <a:chOff x="0" y="0"/>
            <a:chExt cx="2554515" cy="17797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9" id="19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228600"/>
            <a:ext cx="16459200" cy="1871662"/>
            <a:chOff x="0" y="0"/>
            <a:chExt cx="21945600" cy="2495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495550"/>
            </a:xfrm>
            <a:custGeom>
              <a:avLst/>
              <a:gdLst/>
              <a:ahLst/>
              <a:cxnLst/>
              <a:rect r="r" b="b" t="t" l="l"/>
              <a:pathLst>
                <a:path h="249555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495550"/>
                  </a:lnTo>
                  <a:lnTo>
                    <a:pt x="0" y="2495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1945600" cy="2600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81642" y="2423396"/>
            <a:ext cx="16691958" cy="7377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Outcomes: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Increased Engagement &amp; Comprehension: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Gamified mission-based learning targets a measurable </a:t>
            </a: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15%+ increase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in student participation and conceptual understanding.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Equitable Access: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Offline-first, multilingual functionality ensures uninterrupted access to quality STEM education, independent of internet connectivity or language barriers.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Experiential Learning: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Interactive simulations replace rote memorization, fostering critical thinking and real-world problem-solving skills.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Educator Empowerment: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Data-Informed Instruction: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A centralized dashboard provides actionable analytics on student and class performance, enabling targeted academic interventions.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Systemic Transformation: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Policy Alignment: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Directly supports the digital infrastructure and experiential learning goals of </a:t>
            </a: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NEP 2020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>
              <a:lnSpc>
                <a:spcPts val="3358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Sustainable Impact: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 Designed for expansion into new subjects and regions, ensuring long-term viability and national impact.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335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72300" y="9505954"/>
            <a:ext cx="4806000" cy="576264"/>
            <a:chOff x="0" y="0"/>
            <a:chExt cx="6408000" cy="7683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08000" cy="768351"/>
            </a:xfrm>
            <a:custGeom>
              <a:avLst/>
              <a:gdLst/>
              <a:ahLst/>
              <a:cxnLst/>
              <a:rect r="r" b="b" t="t" l="l"/>
              <a:pathLst>
                <a:path h="768351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64080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4660" y="378369"/>
            <a:ext cx="1877758" cy="1211008"/>
            <a:chOff x="0" y="0"/>
            <a:chExt cx="2503678" cy="1614677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 descr="Your startup LOGO"/>
          <p:cNvSpPr/>
          <p:nvPr/>
        </p:nvSpPr>
        <p:spPr>
          <a:xfrm flipH="false" flipV="false" rot="0">
            <a:off x="475610" y="359319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5610" y="273593"/>
            <a:ext cx="1915886" cy="1334827"/>
            <a:chOff x="0" y="0"/>
            <a:chExt cx="2554515" cy="17797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9" id="19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228600"/>
            <a:ext cx="16459200" cy="1871662"/>
            <a:chOff x="0" y="0"/>
            <a:chExt cx="21945600" cy="24955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45600" cy="2495550"/>
            </a:xfrm>
            <a:custGeom>
              <a:avLst/>
              <a:gdLst/>
              <a:ahLst/>
              <a:cxnLst/>
              <a:rect r="r" b="b" t="t" l="l"/>
              <a:pathLst>
                <a:path h="2495550" w="21945600">
                  <a:moveTo>
                    <a:pt x="0" y="0"/>
                  </a:moveTo>
                  <a:lnTo>
                    <a:pt x="21945600" y="0"/>
                  </a:lnTo>
                  <a:lnTo>
                    <a:pt x="21945600" y="2495550"/>
                  </a:lnTo>
                  <a:lnTo>
                    <a:pt x="0" y="2495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1945600" cy="2600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 AND REFERENCES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0099" y="2475712"/>
            <a:ext cx="13895070" cy="6246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[Educational Framework]</a:t>
            </a: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The Octalysis Framework for Gamification</a:t>
            </a:r>
          </a:p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[Technical Architecture]</a:t>
            </a: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Progressive Web Apps (PWA) &amp; Service Workers - web.dev by Google</a:t>
            </a:r>
          </a:p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[Gamification Engine]</a:t>
            </a: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Phaser.js Official Documentation</a:t>
            </a:r>
          </a:p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[Policy Alignment]</a:t>
            </a: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National Education Policy (NEP) 2020 - MHRD, Govt. of India</a:t>
            </a:r>
          </a:p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[Problem Validation]</a:t>
            </a: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ASER (Annual Status of Education Report) - Pratham Education Foundation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3106400" y="9505954"/>
            <a:ext cx="4267200" cy="576264"/>
            <a:chOff x="0" y="0"/>
            <a:chExt cx="5689600" cy="768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9600" cy="768351"/>
            </a:xfrm>
            <a:custGeom>
              <a:avLst/>
              <a:gdLst/>
              <a:ahLst/>
              <a:cxnLst/>
              <a:rect r="r" b="b" t="t" l="l"/>
              <a:pathLst>
                <a:path h="768351" w="5689600">
                  <a:moveTo>
                    <a:pt x="0" y="0"/>
                  </a:moveTo>
                  <a:lnTo>
                    <a:pt x="5689600" y="0"/>
                  </a:lnTo>
                  <a:lnTo>
                    <a:pt x="56896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6896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72300" y="9505954"/>
            <a:ext cx="4806000" cy="576264"/>
            <a:chOff x="0" y="0"/>
            <a:chExt cx="6408000" cy="7683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08000" cy="768351"/>
            </a:xfrm>
            <a:custGeom>
              <a:avLst/>
              <a:gdLst/>
              <a:ahLst/>
              <a:cxnLst/>
              <a:rect r="r" b="b" t="t" l="l"/>
              <a:pathLst>
                <a:path h="768351" w="6408000">
                  <a:moveTo>
                    <a:pt x="0" y="0"/>
                  </a:moveTo>
                  <a:lnTo>
                    <a:pt x="6408000" y="0"/>
                  </a:lnTo>
                  <a:lnTo>
                    <a:pt x="6408000" y="768351"/>
                  </a:lnTo>
                  <a:lnTo>
                    <a:pt x="0" y="7683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6408000" cy="7874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@SIH Idea submission- Template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94660" y="378369"/>
            <a:ext cx="1877758" cy="1211008"/>
            <a:chOff x="0" y="0"/>
            <a:chExt cx="2503678" cy="1614677"/>
          </a:xfrm>
        </p:grpSpPr>
        <p:sp>
          <p:nvSpPr>
            <p:cNvPr name="Freeform 13" id="13" descr="Your startup LOGO"/>
            <p:cNvSpPr/>
            <p:nvPr/>
          </p:nvSpPr>
          <p:spPr>
            <a:xfrm flipH="false" flipV="false" rot="0">
              <a:off x="0" y="0"/>
              <a:ext cx="2503678" cy="1614678"/>
            </a:xfrm>
            <a:custGeom>
              <a:avLst/>
              <a:gdLst/>
              <a:ahLst/>
              <a:cxnLst/>
              <a:rect r="r" b="b" t="t" l="l"/>
              <a:pathLst>
                <a:path h="1614678" w="2503678">
                  <a:moveTo>
                    <a:pt x="0" y="807339"/>
                  </a:moveTo>
                  <a:cubicBezTo>
                    <a:pt x="0" y="361442"/>
                    <a:pt x="560451" y="0"/>
                    <a:pt x="1251839" y="0"/>
                  </a:cubicBezTo>
                  <a:cubicBezTo>
                    <a:pt x="1943227" y="0"/>
                    <a:pt x="2503678" y="361442"/>
                    <a:pt x="2503678" y="807339"/>
                  </a:cubicBezTo>
                  <a:cubicBezTo>
                    <a:pt x="2503678" y="1253236"/>
                    <a:pt x="1943227" y="1614678"/>
                    <a:pt x="1251839" y="1614678"/>
                  </a:cubicBezTo>
                  <a:cubicBezTo>
                    <a:pt x="560451" y="1614678"/>
                    <a:pt x="0" y="1253236"/>
                    <a:pt x="0" y="8073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 descr="Your startup LOGO"/>
          <p:cNvSpPr/>
          <p:nvPr/>
        </p:nvSpPr>
        <p:spPr>
          <a:xfrm flipH="false" flipV="false" rot="0">
            <a:off x="475610" y="359319"/>
            <a:ext cx="1915859" cy="1249108"/>
          </a:xfrm>
          <a:custGeom>
            <a:avLst/>
            <a:gdLst/>
            <a:ahLst/>
            <a:cxnLst/>
            <a:rect r="r" b="b" t="t" l="l"/>
            <a:pathLst>
              <a:path h="1249108" w="1915859">
                <a:moveTo>
                  <a:pt x="0" y="0"/>
                </a:moveTo>
                <a:lnTo>
                  <a:pt x="1915859" y="0"/>
                </a:lnTo>
                <a:lnTo>
                  <a:pt x="1915859" y="1249108"/>
                </a:lnTo>
                <a:lnTo>
                  <a:pt x="0" y="1249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13" r="0" b="-11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5610" y="273593"/>
            <a:ext cx="1915886" cy="1334827"/>
            <a:chOff x="0" y="0"/>
            <a:chExt cx="2554515" cy="17797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4515" cy="1779769"/>
            </a:xfrm>
            <a:custGeom>
              <a:avLst/>
              <a:gdLst/>
              <a:ahLst/>
              <a:cxnLst/>
              <a:rect r="r" b="b" t="t" l="l"/>
              <a:pathLst>
                <a:path h="1779769" w="2554515">
                  <a:moveTo>
                    <a:pt x="0" y="0"/>
                  </a:moveTo>
                  <a:lnTo>
                    <a:pt x="2554515" y="0"/>
                  </a:lnTo>
                  <a:lnTo>
                    <a:pt x="2554515" y="1779769"/>
                  </a:lnTo>
                  <a:lnTo>
                    <a:pt x="0" y="17797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554515" cy="183691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Radiant decoders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762049" y="85645"/>
            <a:ext cx="3313652" cy="1684306"/>
            <a:chOff x="0" y="0"/>
            <a:chExt cx="4418203" cy="2245741"/>
          </a:xfrm>
        </p:grpSpPr>
        <p:sp>
          <p:nvSpPr>
            <p:cNvPr name="Freeform 19" id="19" descr="https://www.sih.gov.in/img1/SIH-Logo.png"/>
            <p:cNvSpPr/>
            <p:nvPr/>
          </p:nvSpPr>
          <p:spPr>
            <a:xfrm flipH="false" flipV="false" rot="0">
              <a:off x="0" y="0"/>
              <a:ext cx="4418203" cy="2245741"/>
            </a:xfrm>
            <a:custGeom>
              <a:avLst/>
              <a:gdLst/>
              <a:ahLst/>
              <a:cxnLst/>
              <a:rect r="r" b="b" t="t" l="l"/>
              <a:pathLst>
                <a:path h="2245741" w="4418203">
                  <a:moveTo>
                    <a:pt x="0" y="0"/>
                  </a:moveTo>
                  <a:lnTo>
                    <a:pt x="4418203" y="0"/>
                  </a:lnTo>
                  <a:lnTo>
                    <a:pt x="4418203" y="2245741"/>
                  </a:lnTo>
                  <a:lnTo>
                    <a:pt x="0" y="2245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DAGzAiejtGo</dc:identifier>
  <dcterms:modified xsi:type="dcterms:W3CDTF">2011-08-01T06:04:30Z</dcterms:modified>
  <cp:revision>1</cp:revision>
  <dc:title>DOC-20250915-WA0004.</dc:title>
</cp:coreProperties>
</file>