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7" r:id="rId2"/>
    <p:sldId id="268" r:id="rId3"/>
    <p:sldId id="263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86AD2-EFC8-444A-9833-53754FE7F0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6467-ED9A-4D2B-B5D9-F783FC6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dce93b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7dce93b22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7dce93b224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78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dce93b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676275"/>
            <a:ext cx="5997575" cy="3375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7dce93b224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7dce93b224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88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F8F8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18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9533" y="1136824"/>
            <a:ext cx="11267016" cy="494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6389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Arial"/>
              <a:buChar char="›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625" y="1149180"/>
            <a:ext cx="5561964" cy="5029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6096000" y="1148942"/>
            <a:ext cx="5670549" cy="502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4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preserve="1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99540" y="4889870"/>
            <a:ext cx="11267017" cy="12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99540" y="1124467"/>
            <a:ext cx="5579049" cy="37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6078581" y="1124539"/>
            <a:ext cx="5687968" cy="376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125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330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596460" y="1099755"/>
            <a:ext cx="3772341" cy="507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343401" y="1099755"/>
            <a:ext cx="7291251" cy="507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28571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99540" y="34285"/>
            <a:ext cx="11267017" cy="89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1147121" y="6288023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364942"/>
            <a:ext cx="990600" cy="191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0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526599" y="6354"/>
            <a:ext cx="11261124" cy="8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1"/>
              </a:buClr>
              <a:buSzPts val="2800"/>
              <a:buFont typeface="Franklin Gothic"/>
              <a:buNone/>
            </a:pPr>
            <a:endParaRPr sz="2800" b="0" i="0" u="none" strike="noStrike" cap="none">
              <a:solidFill>
                <a:srgbClr val="0065B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6599" y="6354"/>
            <a:ext cx="11261124" cy="89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5B1"/>
              </a:buClr>
              <a:buSzPts val="2800"/>
              <a:buFont typeface="Franklin Gothic"/>
              <a:buNone/>
            </a:pPr>
            <a:endParaRPr sz="2800" b="0" i="0" u="none" strike="noStrike" cap="none">
              <a:solidFill>
                <a:srgbClr val="0065B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72000" y="6288023"/>
            <a:ext cx="30404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00"/>
              <a:buFont typeface="Franklin Gothic"/>
              <a:buNone/>
            </a:pPr>
            <a:endParaRPr sz="900" b="0" i="0" u="none" strike="noStrike" cap="none">
              <a:solidFill>
                <a:srgbClr val="89898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4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orbel"/>
                <a:ea typeface="Corbel"/>
                <a:cs typeface="Corbel"/>
                <a:sym typeface="Corbel"/>
              </a:rPr>
              <a:t>Confidential &amp; Proprietary to Vertical Relevance,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24016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F5861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0" y="-12357"/>
            <a:ext cx="12192000" cy="240957"/>
          </a:xfrm>
          <a:prstGeom prst="rect">
            <a:avLst/>
          </a:prstGeom>
          <a:solidFill>
            <a:srgbClr val="F5861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9274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b="1" dirty="0"/>
              <a:t>Lake House Reference Architecture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DEB35-3B46-413A-BAC2-C746D7127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"/>
          <a:stretch/>
        </p:blipFill>
        <p:spPr>
          <a:xfrm>
            <a:off x="340466" y="1268828"/>
            <a:ext cx="11561539" cy="37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1447" y="304803"/>
            <a:ext cx="119481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lang="en-US" b="1" dirty="0"/>
              <a:t>Multi-Account Step-Function Orchestration of Glue Workflows</a:t>
            </a:r>
            <a:endParaRPr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4A92A-C4DC-4273-9270-47660A6F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6" y="921596"/>
            <a:ext cx="4576764" cy="513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54FDF-BCA4-43EC-B21D-F2FCDD09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551" y="1344719"/>
            <a:ext cx="3468202" cy="747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053BD2-411D-46AB-A587-0EB54B069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296" y="3411394"/>
            <a:ext cx="1584162" cy="734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A97F58-D370-4587-A45F-160E8EA03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624" y="2260481"/>
            <a:ext cx="3859746" cy="870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8D1DE1-4C1C-46C7-BCC2-14BA77A30101}"/>
              </a:ext>
            </a:extLst>
          </p:cNvPr>
          <p:cNvSpPr txBox="1"/>
          <p:nvPr/>
        </p:nvSpPr>
        <p:spPr>
          <a:xfrm>
            <a:off x="6899843" y="1504943"/>
            <a:ext cx="329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Landing Zone Account Workflow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0004F1-69B9-4513-BC63-09925D369466}"/>
              </a:ext>
            </a:extLst>
          </p:cNvPr>
          <p:cNvSpPr txBox="1"/>
          <p:nvPr/>
        </p:nvSpPr>
        <p:spPr>
          <a:xfrm>
            <a:off x="8172076" y="2493362"/>
            <a:ext cx="314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Lake House Account Workflow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FAF4A-4414-4E27-8946-E97F5725B8C0}"/>
              </a:ext>
            </a:extLst>
          </p:cNvPr>
          <p:cNvSpPr txBox="1"/>
          <p:nvPr/>
        </p:nvSpPr>
        <p:spPr>
          <a:xfrm>
            <a:off x="7386805" y="3564917"/>
            <a:ext cx="314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Governance Account Workflow</a:t>
            </a:r>
          </a:p>
        </p:txBody>
      </p:sp>
    </p:spTree>
    <p:extLst>
      <p:ext uri="{BB962C8B-B14F-4D97-AF65-F5344CB8AC3E}">
        <p14:creationId xmlns:p14="http://schemas.microsoft.com/office/powerpoint/2010/main" val="146234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57E0D-BF0C-4973-8F57-DE614DAB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Mesh Concept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BF6B8C-8853-4BF9-9E92-F503B4974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72" y="381512"/>
            <a:ext cx="5985147" cy="57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1F47F22-3795-4668-B948-08ABAC59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2" y="284497"/>
            <a:ext cx="6948989" cy="58265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0351608-D022-4F20-8E28-418E549C6A4A}"/>
              </a:ext>
            </a:extLst>
          </p:cNvPr>
          <p:cNvGrpSpPr/>
          <p:nvPr/>
        </p:nvGrpSpPr>
        <p:grpSpPr>
          <a:xfrm>
            <a:off x="7214187" y="438820"/>
            <a:ext cx="4496756" cy="2774724"/>
            <a:chOff x="590413" y="1154337"/>
            <a:chExt cx="4994955" cy="2774724"/>
          </a:xfrm>
        </p:grpSpPr>
        <p:pic>
          <p:nvPicPr>
            <p:cNvPr id="7" name="Google Shape;48;p7">
              <a:extLst>
                <a:ext uri="{FF2B5EF4-FFF2-40B4-BE49-F238E27FC236}">
                  <a16:creationId xmlns:a16="http://schemas.microsoft.com/office/drawing/2014/main" id="{4504AA70-C8AE-4D05-A462-000054B860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9" r="79"/>
            <a:stretch/>
          </p:blipFill>
          <p:spPr>
            <a:xfrm>
              <a:off x="590413" y="1154337"/>
              <a:ext cx="436527" cy="4365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9;p7">
              <a:extLst>
                <a:ext uri="{FF2B5EF4-FFF2-40B4-BE49-F238E27FC236}">
                  <a16:creationId xmlns:a16="http://schemas.microsoft.com/office/drawing/2014/main" id="{1423D6FC-0C7C-4B47-A707-55450885F769}"/>
                </a:ext>
              </a:extLst>
            </p:cNvPr>
            <p:cNvSpPr txBox="1"/>
            <p:nvPr/>
          </p:nvSpPr>
          <p:spPr>
            <a:xfrm>
              <a:off x="1077200" y="1154350"/>
              <a:ext cx="30264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Corbel"/>
                  <a:cs typeface="Corbel"/>
                  <a:sym typeface="Corbel"/>
                </a:rPr>
                <a:t>Solution Overview 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" name="Google Shape;52;p7">
              <a:extLst>
                <a:ext uri="{FF2B5EF4-FFF2-40B4-BE49-F238E27FC236}">
                  <a16:creationId xmlns:a16="http://schemas.microsoft.com/office/drawing/2014/main" id="{300042CB-2803-471E-A1F6-45AE18B4B9CE}"/>
                </a:ext>
              </a:extLst>
            </p:cNvPr>
            <p:cNvSpPr txBox="1"/>
            <p:nvPr/>
          </p:nvSpPr>
          <p:spPr>
            <a:xfrm>
              <a:off x="650968" y="1590839"/>
              <a:ext cx="4934400" cy="2338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en-US" sz="1200" b="1" dirty="0">
                  <a:effectLst/>
                  <a:latin typeface="Corbel" panose="020B0503020204020204" pitchFamily="34" charset="0"/>
                </a:rPr>
                <a:t>Showcase the benefits  and usage of a modern-day Data Lake House Architecture.</a:t>
              </a:r>
            </a:p>
            <a:p>
              <a:pPr marL="285750" indent="-28575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Implement Lake House infrastructure and deployments across 4 accounts, in 2 separate regions.</a:t>
              </a:r>
            </a:p>
            <a:p>
              <a:pPr marL="285750" indent="-28575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Exhibit Cross-Account </a:t>
              </a:r>
              <a:r>
                <a:rPr lang="en-US" sz="1200" b="1" dirty="0">
                  <a:latin typeface="Corbel" panose="020B0503020204020204" pitchFamily="34" charset="0"/>
                </a:rPr>
                <a:t>Data Governance</a:t>
              </a:r>
            </a:p>
            <a:p>
              <a:pPr marL="285750" indent="-28575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Exhibit the concept of a </a:t>
              </a:r>
              <a:r>
                <a:rPr lang="en-US" sz="1200" b="1" i="1" dirty="0">
                  <a:latin typeface="Corbel" panose="020B0503020204020204" pitchFamily="34" charset="0"/>
                </a:rPr>
                <a:t>Data </a:t>
              </a:r>
              <a:r>
                <a:rPr lang="en-US" sz="1200" b="1" dirty="0">
                  <a:latin typeface="Corbel" panose="020B0503020204020204" pitchFamily="34" charset="0"/>
                </a:rPr>
                <a:t>Mesh</a:t>
              </a:r>
            </a:p>
            <a:p>
              <a:pPr marL="285750" indent="-28575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Perform data lake ingestion, curation, and catalog components.</a:t>
              </a:r>
            </a:p>
            <a:p>
              <a:pPr marL="285750" indent="-28575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b="1" i="1" dirty="0">
                  <a:latin typeface="Corbel" panose="020B0503020204020204" pitchFamily="34" charset="0"/>
                </a:rPr>
                <a:t>Orchestrate </a:t>
              </a:r>
              <a:r>
                <a:rPr lang="en-US" sz="1200" dirty="0">
                  <a:latin typeface="Corbel" panose="020B0503020204020204" pitchFamily="34" charset="0"/>
                </a:rPr>
                <a:t>the entire process from data ingestion to catalog exposure, from end-to-end.</a:t>
              </a:r>
            </a:p>
            <a:p>
              <a:pPr marL="285750" indent="-28575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endParaRPr lang="en-US" sz="1200" b="1" dirty="0">
                <a:effectLst/>
                <a:latin typeface="Corbel" panose="020B0503020204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7982BF-331B-4626-B983-BC4ADDC27AEA}"/>
              </a:ext>
            </a:extLst>
          </p:cNvPr>
          <p:cNvGrpSpPr/>
          <p:nvPr/>
        </p:nvGrpSpPr>
        <p:grpSpPr>
          <a:xfrm>
            <a:off x="7214187" y="3133178"/>
            <a:ext cx="4755106" cy="2849500"/>
            <a:chOff x="582251" y="3949073"/>
            <a:chExt cx="4956874" cy="2849500"/>
          </a:xfrm>
        </p:grpSpPr>
        <p:pic>
          <p:nvPicPr>
            <p:cNvPr id="11" name="Google Shape;50;p7">
              <a:extLst>
                <a:ext uri="{FF2B5EF4-FFF2-40B4-BE49-F238E27FC236}">
                  <a16:creationId xmlns:a16="http://schemas.microsoft.com/office/drawing/2014/main" id="{BDA6ADB9-C500-4504-8AC4-221A3D6B132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10"/>
            <a:stretch/>
          </p:blipFill>
          <p:spPr>
            <a:xfrm>
              <a:off x="582251" y="3964851"/>
              <a:ext cx="405000" cy="404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51;p7">
              <a:extLst>
                <a:ext uri="{FF2B5EF4-FFF2-40B4-BE49-F238E27FC236}">
                  <a16:creationId xmlns:a16="http://schemas.microsoft.com/office/drawing/2014/main" id="{4D0D14D9-47E1-428A-9291-6F0DBF5B8B80}"/>
                </a:ext>
              </a:extLst>
            </p:cNvPr>
            <p:cNvSpPr txBox="1"/>
            <p:nvPr/>
          </p:nvSpPr>
          <p:spPr>
            <a:xfrm>
              <a:off x="1003050" y="3949073"/>
              <a:ext cx="2057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Corbel"/>
                  <a:cs typeface="Corbel"/>
                  <a:sym typeface="Corbel"/>
                </a:rPr>
                <a:t>Outcomes</a:t>
              </a:r>
              <a:endPara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" name="Google Shape;53;p7">
              <a:extLst>
                <a:ext uri="{FF2B5EF4-FFF2-40B4-BE49-F238E27FC236}">
                  <a16:creationId xmlns:a16="http://schemas.microsoft.com/office/drawing/2014/main" id="{240ADA7E-7333-4292-8F92-29F1CDC14B86}"/>
                </a:ext>
              </a:extLst>
            </p:cNvPr>
            <p:cNvSpPr txBox="1"/>
            <p:nvPr/>
          </p:nvSpPr>
          <p:spPr>
            <a:xfrm>
              <a:off x="604725" y="4319303"/>
              <a:ext cx="4934400" cy="2479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31750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Cross-account data queries </a:t>
              </a:r>
              <a:r>
                <a:rPr lang="en-US" sz="1200" b="1" i="1" dirty="0">
                  <a:latin typeface="Corbel" panose="020B0503020204020204" pitchFamily="34" charset="0"/>
                </a:rPr>
                <a:t>performed directly against a Lake Formation Data Lake </a:t>
              </a:r>
              <a:r>
                <a:rPr lang="en-US" sz="1200" dirty="0">
                  <a:latin typeface="Corbel" panose="020B0503020204020204" pitchFamily="34" charset="0"/>
                </a:rPr>
                <a:t>through </a:t>
              </a:r>
              <a:r>
                <a:rPr lang="en-US" sz="1200" b="1" i="1" dirty="0">
                  <a:latin typeface="Corbel" panose="020B0503020204020204" pitchFamily="34" charset="0"/>
                </a:rPr>
                <a:t>Redshift Spectrum External Tables</a:t>
              </a:r>
              <a:r>
                <a:rPr lang="en-US" sz="1200" dirty="0">
                  <a:latin typeface="Corbel" panose="020B0503020204020204" pitchFamily="34" charset="0"/>
                </a:rPr>
                <a:t> and </a:t>
              </a:r>
              <a:r>
                <a:rPr lang="en-US" sz="1200" b="1" i="1" dirty="0">
                  <a:latin typeface="Corbel" panose="020B0503020204020204" pitchFamily="34" charset="0"/>
                </a:rPr>
                <a:t>Athena</a:t>
              </a:r>
              <a:r>
                <a:rPr lang="en-US" sz="1200" dirty="0">
                  <a:latin typeface="Corbel" panose="020B0503020204020204" pitchFamily="34" charset="0"/>
                </a:rPr>
                <a:t>.</a:t>
              </a:r>
              <a:r>
                <a:rPr lang="en-US" sz="1200" b="1" i="1" dirty="0">
                  <a:latin typeface="Corbel" panose="020B0503020204020204" pitchFamily="34" charset="0"/>
                </a:rPr>
                <a:t> No need </a:t>
              </a:r>
              <a:r>
                <a:rPr lang="en-US" sz="1200" dirty="0">
                  <a:latin typeface="Corbel" panose="020B0503020204020204" pitchFamily="34" charset="0"/>
                </a:rPr>
                <a:t>for a traditional data warehouse.</a:t>
              </a:r>
            </a:p>
            <a:p>
              <a:pPr marL="457200" indent="-31750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Table and Column-Level access granularity achieved through Lake Formation </a:t>
              </a:r>
              <a:r>
                <a:rPr lang="en-US" sz="1200" b="1" i="1" dirty="0">
                  <a:latin typeface="Corbel" panose="020B0503020204020204" pitchFamily="34" charset="0"/>
                </a:rPr>
                <a:t>Permissions</a:t>
              </a:r>
              <a:r>
                <a:rPr lang="en-US" sz="1200" dirty="0">
                  <a:latin typeface="Corbel" panose="020B0503020204020204" pitchFamily="34" charset="0"/>
                </a:rPr>
                <a:t>.</a:t>
              </a:r>
            </a:p>
            <a:p>
              <a:pPr marL="457200" indent="-31750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Data Lake Governance enabled through Lake Formation </a:t>
              </a:r>
              <a:r>
                <a:rPr lang="en-US" sz="1200" b="1" i="1" dirty="0">
                  <a:latin typeface="Corbel" panose="020B0503020204020204" pitchFamily="34" charset="0"/>
                </a:rPr>
                <a:t>Resource Shares.</a:t>
              </a:r>
            </a:p>
            <a:p>
              <a:pPr marL="457200" indent="-31750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b="1" i="1" dirty="0">
                  <a:latin typeface="Corbel" panose="020B0503020204020204" pitchFamily="34" charset="0"/>
                </a:rPr>
                <a:t>Multi-regional, parameterized, infrastructure-as-code </a:t>
              </a:r>
              <a:r>
                <a:rPr lang="en-US" sz="1200" i="1" dirty="0">
                  <a:latin typeface="Corbel" panose="020B0503020204020204" pitchFamily="34" charset="0"/>
                </a:rPr>
                <a:t>deployments.</a:t>
              </a:r>
              <a:endParaRPr lang="en-US" sz="1200" dirty="0">
                <a:latin typeface="Corbel" panose="020B0503020204020204" pitchFamily="34" charset="0"/>
              </a:endParaRPr>
            </a:p>
            <a:p>
              <a:pPr marL="457200" indent="-317500">
                <a:buClr>
                  <a:srgbClr val="000000"/>
                </a:buClr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orbel" panose="020B0503020204020204" pitchFamily="34" charset="0"/>
                </a:rPr>
                <a:t>Full </a:t>
              </a:r>
              <a:r>
                <a:rPr lang="en-US" sz="1200" b="1" i="1" dirty="0">
                  <a:latin typeface="Corbel" panose="020B0503020204020204" pitchFamily="34" charset="0"/>
                </a:rPr>
                <a:t>data flow &amp; processing pipeline</a:t>
              </a:r>
              <a:r>
                <a:rPr lang="en-US" sz="1200" i="1" dirty="0">
                  <a:latin typeface="Corbel" panose="020B0503020204020204" pitchFamily="34" charset="0"/>
                </a:rPr>
                <a:t> </a:t>
              </a:r>
              <a:r>
                <a:rPr lang="en-US" sz="1200" dirty="0">
                  <a:latin typeface="Corbel" panose="020B0503020204020204" pitchFamily="34" charset="0"/>
                </a:rPr>
                <a:t>with </a:t>
              </a:r>
              <a:r>
                <a:rPr lang="en-US" sz="1200" b="1" i="1" dirty="0">
                  <a:latin typeface="Corbel" panose="020B0503020204020204" pitchFamily="34" charset="0"/>
                </a:rPr>
                <a:t>Glue Jobs</a:t>
              </a:r>
              <a:r>
                <a:rPr lang="en-US" sz="1200" dirty="0">
                  <a:latin typeface="Corbel" panose="020B0503020204020204" pitchFamily="34" charset="0"/>
                </a:rPr>
                <a:t>, </a:t>
              </a:r>
              <a:r>
                <a:rPr lang="en-US" sz="1200" b="1" i="1" dirty="0">
                  <a:latin typeface="Corbel" panose="020B0503020204020204" pitchFamily="34" charset="0"/>
                </a:rPr>
                <a:t>orchestrated</a:t>
              </a:r>
              <a:r>
                <a:rPr lang="en-US" sz="1200" dirty="0">
                  <a:latin typeface="Corbel" panose="020B0503020204020204" pitchFamily="34" charset="0"/>
                </a:rPr>
                <a:t> by a single </a:t>
              </a:r>
              <a:r>
                <a:rPr lang="en-US" sz="1200" b="1" i="1" dirty="0">
                  <a:latin typeface="Corbel" panose="020B0503020204020204" pitchFamily="34" charset="0"/>
                </a:rPr>
                <a:t>Step Function</a:t>
              </a:r>
              <a:r>
                <a:rPr lang="en-US" sz="1200" dirty="0">
                  <a:latin typeface="Corbel" panose="020B0503020204020204" pitchFamily="34" charset="0"/>
                </a:rPr>
                <a:t>.</a:t>
              </a:r>
            </a:p>
            <a:p>
              <a:pPr marL="457200" indent="-317500">
                <a:buClr>
                  <a:srgbClr val="000000"/>
                </a:buClr>
                <a:buSzPts val="1400"/>
                <a:buFont typeface="Corbel"/>
                <a:buChar char="●"/>
              </a:pPr>
              <a:endParaRPr lang="en-US" sz="1200" dirty="0">
                <a:latin typeface="Corbel" panose="020B0503020204020204" pitchFamily="34" charset="0"/>
              </a:endParaRPr>
            </a:p>
            <a:p>
              <a:pPr marL="457200" marR="0" lvl="0" indent="-317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rbel"/>
                <a:buChar char="●"/>
                <a:tabLst/>
                <a:defRPr/>
              </a:pPr>
              <a:endParaRPr kumimoji="0" sz="1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925337"/>
      </p:ext>
    </p:extLst>
  </p:cSld>
  <p:clrMapOvr>
    <a:masterClrMapping/>
  </p:clrMapOvr>
</p:sld>
</file>

<file path=ppt/theme/theme1.xml><?xml version="1.0" encoding="utf-8"?>
<a:theme xmlns:a="http://schemas.openxmlformats.org/drawingml/2006/main" name="VR General Slide Master (Final)">
  <a:themeElements>
    <a:clrScheme name="Custom 1">
      <a:dk1>
        <a:srgbClr val="3B3B3B"/>
      </a:dk1>
      <a:lt1>
        <a:srgbClr val="FFFFFF"/>
      </a:lt1>
      <a:dk2>
        <a:srgbClr val="797979"/>
      </a:dk2>
      <a:lt2>
        <a:srgbClr val="F2F2F2"/>
      </a:lt2>
      <a:accent1>
        <a:srgbClr val="0862AC"/>
      </a:accent1>
      <a:accent2>
        <a:srgbClr val="7030A0"/>
      </a:accent2>
      <a:accent3>
        <a:srgbClr val="FBAF40"/>
      </a:accent3>
      <a:accent4>
        <a:srgbClr val="E23D10"/>
      </a:accent4>
      <a:accent5>
        <a:srgbClr val="00B050"/>
      </a:accent5>
      <a:accent6>
        <a:srgbClr val="C2C2C2"/>
      </a:accent6>
      <a:hlink>
        <a:srgbClr val="224C8A"/>
      </a:hlink>
      <a:folHlink>
        <a:srgbClr val="4F4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166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Corbel</vt:lpstr>
      <vt:lpstr>Franklin Gothic</vt:lpstr>
      <vt:lpstr>Helvetica Neue</vt:lpstr>
      <vt:lpstr>Open Sans</vt:lpstr>
      <vt:lpstr>VR General Slide Master (Final)</vt:lpstr>
      <vt:lpstr>Lake House Reference Architecture</vt:lpstr>
      <vt:lpstr>Multi-Account Step-Function Orchestration of Glue Workflows</vt:lpstr>
      <vt:lpstr>The Data Mesh Concept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House Foundations</dc:title>
  <dc:creator>Devin Wilson</dc:creator>
  <cp:lastModifiedBy>Devin Wilson</cp:lastModifiedBy>
  <cp:revision>8</cp:revision>
  <dcterms:created xsi:type="dcterms:W3CDTF">2021-11-10T20:21:29Z</dcterms:created>
  <dcterms:modified xsi:type="dcterms:W3CDTF">2021-11-19T17:31:23Z</dcterms:modified>
</cp:coreProperties>
</file>