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3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13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6AD2-EFC8-444A-9833-53754FE7F0F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6467-ED9A-4D2B-B5D9-F783FC6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dce93b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7dce93b22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7dce93b224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dce93b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7dce93b22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7dce93b224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94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8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9533" y="1136824"/>
            <a:ext cx="11267016" cy="494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6389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Arial"/>
              <a:buChar char="›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625" y="1149180"/>
            <a:ext cx="5561964" cy="502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6096000" y="1148942"/>
            <a:ext cx="5670549" cy="502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99540" y="4889870"/>
            <a:ext cx="11267017" cy="12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99540" y="1124467"/>
            <a:ext cx="5579049" cy="37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6078581" y="1124539"/>
            <a:ext cx="5687968" cy="376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125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3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96460" y="1099755"/>
            <a:ext cx="3772341" cy="507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343401" y="1099755"/>
            <a:ext cx="7291251" cy="507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0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526599" y="6354"/>
            <a:ext cx="11261124" cy="8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1"/>
              </a:buClr>
              <a:buSzPts val="2800"/>
              <a:buFont typeface="Franklin Gothic"/>
              <a:buNone/>
            </a:pPr>
            <a:endParaRPr sz="2800" b="0" i="0" u="none" strike="noStrike" cap="none">
              <a:solidFill>
                <a:srgbClr val="0065B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599" y="6354"/>
            <a:ext cx="11261124" cy="8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1"/>
              </a:buClr>
              <a:buSzPts val="2800"/>
              <a:buFont typeface="Franklin Gothic"/>
              <a:buNone/>
            </a:pPr>
            <a:endParaRPr sz="2800" b="0" i="0" u="none" strike="noStrike" cap="none">
              <a:solidFill>
                <a:srgbClr val="0065B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72000" y="6288023"/>
            <a:ext cx="30404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Confidential &amp; Proprietary to Vertical Relevance,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24016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F586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0" y="-12357"/>
            <a:ext cx="12192000" cy="240957"/>
          </a:xfrm>
          <a:prstGeom prst="rect">
            <a:avLst/>
          </a:prstGeom>
          <a:solidFill>
            <a:srgbClr val="F586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9274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b="1" dirty="0"/>
              <a:t>Lake House Solution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DEB35-3B46-413A-BAC2-C746D7127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"/>
          <a:stretch/>
        </p:blipFill>
        <p:spPr>
          <a:xfrm>
            <a:off x="152453" y="2159748"/>
            <a:ext cx="11891194" cy="3849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57E0D-BF0C-4973-8F57-DE614DAB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Mesh Architectures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BF6B8C-8853-4BF9-9E92-F503B4974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72" y="381512"/>
            <a:ext cx="5985147" cy="57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b="1" dirty="0"/>
              <a:t>Lake House Solution</a:t>
            </a:r>
            <a:endParaRPr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653611-EF2E-455F-B4EA-1E7DC45AD18C}"/>
              </a:ext>
            </a:extLst>
          </p:cNvPr>
          <p:cNvGrpSpPr/>
          <p:nvPr/>
        </p:nvGrpSpPr>
        <p:grpSpPr>
          <a:xfrm>
            <a:off x="404313" y="3375713"/>
            <a:ext cx="4496756" cy="2774724"/>
            <a:chOff x="590413" y="1154337"/>
            <a:chExt cx="4994955" cy="2774724"/>
          </a:xfrm>
        </p:grpSpPr>
        <p:pic>
          <p:nvPicPr>
            <p:cNvPr id="48" name="Google Shape;48;p7"/>
            <p:cNvPicPr preferRelativeResize="0"/>
            <p:nvPr/>
          </p:nvPicPr>
          <p:blipFill rotWithShape="1">
            <a:blip r:embed="rId3">
              <a:alphaModFix/>
            </a:blip>
            <a:srcRect l="79" r="79"/>
            <a:stretch/>
          </p:blipFill>
          <p:spPr>
            <a:xfrm>
              <a:off x="590413" y="1154337"/>
              <a:ext cx="436527" cy="436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7"/>
            <p:cNvSpPr txBox="1"/>
            <p:nvPr/>
          </p:nvSpPr>
          <p:spPr>
            <a:xfrm>
              <a:off x="1077200" y="1154350"/>
              <a:ext cx="30264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Corbel"/>
                  <a:cs typeface="Corbel"/>
                  <a:sym typeface="Corbel"/>
                </a:rPr>
                <a:t>Solution Overview 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7"/>
            <p:cNvSpPr txBox="1"/>
            <p:nvPr/>
          </p:nvSpPr>
          <p:spPr>
            <a:xfrm>
              <a:off x="650968" y="1590839"/>
              <a:ext cx="4934400" cy="2338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Showcase the benefits  and usage of a modern-day Data Lake House Architecture.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Implement Lake House infrastructure and deployments across 4 accounts, in 2 separate regions.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Exhibit Cross-Account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Data Governance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Exhibit the concept of a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Data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Mesh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Perform data lake ingestion, curation, and catalog components.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Orchestrate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the entire process from data ingestion to catalog exposure, from end-to-end.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32E196-22B7-47A4-B938-CB2A00CFC9EB}"/>
              </a:ext>
            </a:extLst>
          </p:cNvPr>
          <p:cNvGrpSpPr/>
          <p:nvPr/>
        </p:nvGrpSpPr>
        <p:grpSpPr>
          <a:xfrm>
            <a:off x="6307301" y="3412711"/>
            <a:ext cx="5145494" cy="2849500"/>
            <a:chOff x="582251" y="3949073"/>
            <a:chExt cx="4956874" cy="2849500"/>
          </a:xfrm>
        </p:grpSpPr>
        <p:pic>
          <p:nvPicPr>
            <p:cNvPr id="50" name="Google Shape;50;p7"/>
            <p:cNvPicPr preferRelativeResize="0"/>
            <p:nvPr/>
          </p:nvPicPr>
          <p:blipFill rotWithShape="1">
            <a:blip r:embed="rId4">
              <a:alphaModFix/>
            </a:blip>
            <a:srcRect b="10"/>
            <a:stretch/>
          </p:blipFill>
          <p:spPr>
            <a:xfrm>
              <a:off x="582251" y="3964851"/>
              <a:ext cx="405000" cy="404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7"/>
            <p:cNvSpPr txBox="1"/>
            <p:nvPr/>
          </p:nvSpPr>
          <p:spPr>
            <a:xfrm>
              <a:off x="1003050" y="3949073"/>
              <a:ext cx="205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Corbel"/>
                  <a:cs typeface="Corbel"/>
                  <a:sym typeface="Corbel"/>
                </a:rPr>
                <a:t>Outcomes</a:t>
              </a:r>
              <a:endParaRPr kumimoji="0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7"/>
            <p:cNvSpPr txBox="1"/>
            <p:nvPr/>
          </p:nvSpPr>
          <p:spPr>
            <a:xfrm>
              <a:off x="604725" y="4319303"/>
              <a:ext cx="4934400" cy="2479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Cross-account data queries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performed directly against a Lake Formation Data Lake 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through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Redshift Spectrum External Tables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 and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Athena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.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 No need 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for a traditional data warehouse.</a:t>
              </a: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Table and Column-Level access granularity achieved through Lake Formation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Permissions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.</a:t>
              </a: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Data Lake Governance enabled through Lake Formation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Resource Shares.</a:t>
              </a: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Multi-regional, parameterized, infrastructure-as-code </a:t>
              </a: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deployments.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Full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data flow &amp; processing pipeline</a:t>
              </a:r>
              <a:r>
                <a:rPr kumimoji="0" lang="en-US" sz="1300" b="0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 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with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Glue Jobs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,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orchestrated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 by a single </a:t>
              </a: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Step Function</a:t>
              </a: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.</a:t>
              </a: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rbel"/>
                <a:buChar char="●"/>
                <a:tabLst/>
                <a:defRPr/>
              </a:pP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rbel"/>
                <a:buChar char="●"/>
                <a:tabLst/>
                <a:defRPr/>
              </a:pPr>
              <a:endParaRPr kumimoji="0" sz="1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5219C4-A334-4340-8DB2-F00E485AC9C7}"/>
              </a:ext>
            </a:extLst>
          </p:cNvPr>
          <p:cNvSpPr/>
          <p:nvPr/>
        </p:nvSpPr>
        <p:spPr>
          <a:xfrm>
            <a:off x="4901069" y="3833459"/>
            <a:ext cx="1450368" cy="2016680"/>
          </a:xfrm>
          <a:prstGeom prst="round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4A92A-C4DC-4273-9270-47660A6FB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697" y="761423"/>
            <a:ext cx="2420628" cy="2718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8DEB35-3B46-413A-BAC2-C746D71275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4"/>
          <a:stretch/>
        </p:blipFill>
        <p:spPr>
          <a:xfrm>
            <a:off x="152453" y="861628"/>
            <a:ext cx="7742930" cy="250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54FDF-BCA4-43EC-B21D-F2FCDD090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7649" y="940139"/>
            <a:ext cx="1834316" cy="395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053BD2-411D-46AB-A587-0EB54B069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6052" y="2170178"/>
            <a:ext cx="1024968" cy="475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A97F58-D370-4587-A45F-160E8EA0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7453" y="1448393"/>
            <a:ext cx="2290685" cy="5165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2F7B548-6C36-415B-9F83-402D3F42342A}"/>
              </a:ext>
            </a:extLst>
          </p:cNvPr>
          <p:cNvGrpSpPr/>
          <p:nvPr/>
        </p:nvGrpSpPr>
        <p:grpSpPr>
          <a:xfrm>
            <a:off x="4955584" y="4195807"/>
            <a:ext cx="1395853" cy="1455625"/>
            <a:chOff x="4444181" y="3583188"/>
            <a:chExt cx="2052752" cy="214065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61E7D28-959E-4968-85A5-E7FFC7326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047" y="4111032"/>
              <a:ext cx="970392" cy="970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4B1A32-6A30-4E6F-B1F6-544EB1C90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186" y="3608477"/>
              <a:ext cx="802143" cy="802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DECFC71-1E17-4870-83A2-1FE05FD94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188" y="4788750"/>
              <a:ext cx="814745" cy="814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513B4A5-D5F8-4A3D-A048-3E03684E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025" y="3583188"/>
              <a:ext cx="736846" cy="736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D06E028-01B1-4296-8A2A-866E0A2A1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181" y="4854237"/>
              <a:ext cx="817298" cy="86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DD2083C-F893-43DB-AFFC-0342D581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88" y="3515865"/>
            <a:ext cx="501050" cy="64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8960"/>
      </p:ext>
    </p:extLst>
  </p:cSld>
  <p:clrMapOvr>
    <a:masterClrMapping/>
  </p:clrMapOvr>
</p:sld>
</file>

<file path=ppt/theme/theme1.xml><?xml version="1.0" encoding="utf-8"?>
<a:theme xmlns:a="http://schemas.openxmlformats.org/drawingml/2006/main" name="VR General Slide Master (Final)">
  <a:themeElements>
    <a:clrScheme name="Custom 1">
      <a:dk1>
        <a:srgbClr val="3B3B3B"/>
      </a:dk1>
      <a:lt1>
        <a:srgbClr val="FFFFFF"/>
      </a:lt1>
      <a:dk2>
        <a:srgbClr val="797979"/>
      </a:dk2>
      <a:lt2>
        <a:srgbClr val="F2F2F2"/>
      </a:lt2>
      <a:accent1>
        <a:srgbClr val="0862AC"/>
      </a:accent1>
      <a:accent2>
        <a:srgbClr val="7030A0"/>
      </a:accent2>
      <a:accent3>
        <a:srgbClr val="FBAF40"/>
      </a:accent3>
      <a:accent4>
        <a:srgbClr val="E23D10"/>
      </a:accent4>
      <a:accent5>
        <a:srgbClr val="00B050"/>
      </a:accent5>
      <a:accent6>
        <a:srgbClr val="C2C2C2"/>
      </a:accent6>
      <a:hlink>
        <a:srgbClr val="224C8A"/>
      </a:hlink>
      <a:folHlink>
        <a:srgbClr val="4F4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150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Corbel</vt:lpstr>
      <vt:lpstr>Franklin Gothic</vt:lpstr>
      <vt:lpstr>Helvetica Neue</vt:lpstr>
      <vt:lpstr>Open Sans</vt:lpstr>
      <vt:lpstr>VR General Slide Master (Final)</vt:lpstr>
      <vt:lpstr>Lake House Solution</vt:lpstr>
      <vt:lpstr>Data Mesh Architectures</vt:lpstr>
      <vt:lpstr>Lake House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House Foundations</dc:title>
  <dc:creator>Devin Wilson</dc:creator>
  <cp:lastModifiedBy>Devin Wilson</cp:lastModifiedBy>
  <cp:revision>5</cp:revision>
  <dcterms:created xsi:type="dcterms:W3CDTF">2021-11-10T20:21:29Z</dcterms:created>
  <dcterms:modified xsi:type="dcterms:W3CDTF">2021-11-11T16:38:11Z</dcterms:modified>
</cp:coreProperties>
</file>