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3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98" d="100"/>
          <a:sy n="98" d="100"/>
        </p:scale>
        <p:origin x="34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4812970" y="2336017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32508" y="2966135"/>
            <a:ext cx="4748701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prstClr val="white"/>
                </a:solidFill>
              </a:rPr>
              <a:t>A </a:t>
            </a:r>
            <a:r>
              <a:rPr lang="en-US" altLang="ko-KR" sz="4000" b="1" dirty="0">
                <a:solidFill>
                  <a:srgbClr val="FEFDA3"/>
                </a:solidFill>
              </a:rPr>
              <a:t>MAINPROJECT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Telstar-</a:t>
            </a:r>
            <a:r>
              <a:rPr lang="en-US" altLang="ko-KR" sz="1100" dirty="0" err="1"/>
              <a:t>Hommel</a:t>
            </a:r>
            <a:r>
              <a:rPr lang="en-US" altLang="ko-KR" sz="1100" dirty="0"/>
              <a:t> MES project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40415" y="-48466"/>
            <a:ext cx="4279047" cy="6991003"/>
          </a:xfrm>
          <a:prstGeom prst="rect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전체개요</a:t>
              </a:r>
              <a:endParaRPr lang="en-US" altLang="ko-KR" sz="2400" b="1" dirty="0">
                <a:solidFill>
                  <a:srgbClr val="FEFDA3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/>
                  </a:solidFill>
                </a:rPr>
                <a:t>페이지 구성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U자형 화살표 41"/>
          <p:cNvSpPr/>
          <p:nvPr/>
        </p:nvSpPr>
        <p:spPr>
          <a:xfrm>
            <a:off x="8699500" y="18083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U자형 화살표 42"/>
          <p:cNvSpPr/>
          <p:nvPr/>
        </p:nvSpPr>
        <p:spPr>
          <a:xfrm flipV="1">
            <a:off x="6819900" y="36173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U자형 화살표 43"/>
          <p:cNvSpPr/>
          <p:nvPr/>
        </p:nvSpPr>
        <p:spPr>
          <a:xfrm>
            <a:off x="4940300" y="18139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U자형 화살표 44"/>
          <p:cNvSpPr/>
          <p:nvPr/>
        </p:nvSpPr>
        <p:spPr>
          <a:xfrm flipV="1">
            <a:off x="3060700" y="36117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U자형 화살표 45"/>
          <p:cNvSpPr/>
          <p:nvPr/>
        </p:nvSpPr>
        <p:spPr>
          <a:xfrm>
            <a:off x="1181100" y="18083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05928" y="3221604"/>
            <a:ext cx="138198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1.HOME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1-1.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라인 별 할당량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1-2.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라인 별 불량률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1-3.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라인 가동률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056718" y="2550763"/>
            <a:ext cx="536224" cy="536224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881326" y="4766315"/>
            <a:ext cx="536224" cy="536224"/>
            <a:chOff x="2069418" y="3105945"/>
            <a:chExt cx="536224" cy="536224"/>
          </a:xfrm>
        </p:grpSpPr>
        <p:sp>
          <p:nvSpPr>
            <p:cNvPr id="50" name="타원 49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5784168" y="2550763"/>
            <a:ext cx="536224" cy="536224"/>
            <a:chOff x="2104620" y="4162776"/>
            <a:chExt cx="536224" cy="536224"/>
          </a:xfrm>
        </p:grpSpPr>
        <p:sp>
          <p:nvSpPr>
            <p:cNvPr id="55" name="타원 5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61703" y="2561023"/>
            <a:ext cx="138198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생산현황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2-1.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공장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2-2.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라인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2-3.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공정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84800" y="3250828"/>
            <a:ext cx="1381986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품질현황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3-1.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공장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3-2.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라인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3-3.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공정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240575" y="2590247"/>
            <a:ext cx="1381986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설비현황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4-1.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공장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4-2.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라인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4-3.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공정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665040" y="4753386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67" name="타원 66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69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9567882" y="2537834"/>
            <a:ext cx="536224" cy="536224"/>
            <a:chOff x="2104620" y="4162776"/>
            <a:chExt cx="536224" cy="536224"/>
          </a:xfrm>
        </p:grpSpPr>
        <p:sp>
          <p:nvSpPr>
            <p:cNvPr id="72" name="타원 71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9" name="직사각형 78"/>
          <p:cNvSpPr/>
          <p:nvPr/>
        </p:nvSpPr>
        <p:spPr>
          <a:xfrm>
            <a:off x="9167364" y="3339893"/>
            <a:ext cx="138198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재고현황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5-1.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공장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5-2.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창고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5-3.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품목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A41B49E1-95DA-4896-BCF5-53469855EF3A}"/>
              </a:ext>
            </a:extLst>
          </p:cNvPr>
          <p:cNvSpPr/>
          <p:nvPr/>
        </p:nvSpPr>
        <p:spPr>
          <a:xfrm>
            <a:off x="10914926" y="5556995"/>
            <a:ext cx="889000" cy="889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75027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775228"/>
            <a:ext cx="540000" cy="5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9901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763883" y="1024957"/>
            <a:ext cx="2124909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dobe Fan Heiti Std B" pitchFamily="34" charset="-128"/>
                <a:cs typeface="Aharoni" panose="02010803020104030203" pitchFamily="2" charset="-79"/>
              </a:rPr>
              <a:t>라인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Adobe Fan Heiti Std B" pitchFamily="34" charset="-128"/>
                <a:ea typeface="Adobe Fan Heiti Std B" pitchFamily="34" charset="-128"/>
                <a:cs typeface="Aharoni" panose="02010803020104030203" pitchFamily="2" charset="-79"/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dobe Fan Heiti Std B" pitchFamily="34" charset="-128"/>
                <a:cs typeface="Aharoni" panose="02010803020104030203" pitchFamily="2" charset="-79"/>
              </a:rPr>
              <a:t>별 할당량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Adobe Fan Heiti Std B" pitchFamily="34" charset="-128"/>
              <a:ea typeface="Adobe Fan Heiti Std B" pitchFamily="34" charset="-128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44D20-4E22-4A9F-8F13-656F003464FE}"/>
              </a:ext>
            </a:extLst>
          </p:cNvPr>
          <p:cNvSpPr txBox="1"/>
          <p:nvPr/>
        </p:nvSpPr>
        <p:spPr>
          <a:xfrm>
            <a:off x="7229218" y="1018266"/>
            <a:ext cx="2124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dobe Fan Heiti Std B" pitchFamily="34" charset="-128"/>
                <a:cs typeface="Aharoni" panose="02010803020104030203" pitchFamily="2" charset="-79"/>
              </a:rPr>
              <a:t>라인 별 불량률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Adobe Fan Heiti Std B" pitchFamily="34" charset="-128"/>
              <a:ea typeface="Adobe Fan Heiti Std B" pitchFamily="34" charset="-128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C04DF-EFA0-4EDF-BC60-BAF6F8CDDA4E}"/>
              </a:ext>
            </a:extLst>
          </p:cNvPr>
          <p:cNvSpPr txBox="1"/>
          <p:nvPr/>
        </p:nvSpPr>
        <p:spPr>
          <a:xfrm>
            <a:off x="1569045" y="4617525"/>
            <a:ext cx="2124909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dobe Fan Heiti Std B" pitchFamily="34" charset="-128"/>
                <a:cs typeface="Aharoni" panose="02010803020104030203" pitchFamily="2" charset="-79"/>
              </a:rPr>
              <a:t>라인가동률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Adobe Fan Heiti Std B" pitchFamily="34" charset="-128"/>
              <a:ea typeface="Adobe Fan Heiti Std B" pitchFamily="34" charset="-128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02409" y="5704026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53822" y="5777754"/>
            <a:ext cx="65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??%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23053" y="1717454"/>
            <a:ext cx="207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막대그래프화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71338" y="1557052"/>
            <a:ext cx="79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도넛 그래프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1982" y="292815"/>
            <a:ext cx="12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HOME</a:t>
            </a:r>
            <a:endParaRPr lang="ko-KR" altLang="en-US" b="1" dirty="0"/>
          </a:p>
        </p:txBody>
      </p:sp>
      <p:sp>
        <p:nvSpPr>
          <p:cNvPr id="23" name="원형 22"/>
          <p:cNvSpPr/>
          <p:nvPr/>
        </p:nvSpPr>
        <p:spPr>
          <a:xfrm>
            <a:off x="7921128" y="2086786"/>
            <a:ext cx="1674564" cy="1537763"/>
          </a:xfrm>
          <a:prstGeom prst="pi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79553" y="2281825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95%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12937"/>
              </p:ext>
            </p:extLst>
          </p:nvPr>
        </p:nvGraphicFramePr>
        <p:xfrm>
          <a:off x="1905990" y="5169654"/>
          <a:ext cx="8175250" cy="1268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852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생산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생산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검사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생산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5" y="2923403"/>
            <a:ext cx="540000" cy="54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" y="2196491"/>
            <a:ext cx="540000" cy="54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7" y="14244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5027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272329" y="876832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8774" y="284348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생산현황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550736" y="884810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79090" y="884810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2329" y="498760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공장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4104" y="520535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라인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79091" y="520535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공정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61219" y="915999"/>
            <a:ext cx="1341855" cy="745161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9197545" y="745571"/>
            <a:ext cx="563673" cy="441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324603" y="469014"/>
            <a:ext cx="1595068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 시 </a:t>
            </a:r>
            <a:r>
              <a:rPr lang="ko-KR" altLang="en-US" sz="1000" dirty="0" err="1">
                <a:solidFill>
                  <a:srgbClr val="FF0000"/>
                </a:solidFill>
              </a:rPr>
              <a:t>드랍다운</a:t>
            </a:r>
            <a:r>
              <a:rPr lang="ko-KR" altLang="en-US" sz="1000" dirty="0">
                <a:solidFill>
                  <a:srgbClr val="FF0000"/>
                </a:solidFill>
              </a:rPr>
              <a:t> 메뉴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72857" y="925920"/>
            <a:ext cx="144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Cutting</a:t>
            </a:r>
          </a:p>
          <a:p>
            <a:pPr algn="ctr"/>
            <a:r>
              <a:rPr lang="en-US" altLang="ko-KR" sz="1200" dirty="0"/>
              <a:t>Drilling</a:t>
            </a:r>
          </a:p>
          <a:p>
            <a:pPr algn="ctr"/>
            <a:r>
              <a:rPr lang="en-US" altLang="ko-KR" sz="1200" dirty="0"/>
              <a:t>Assembling</a:t>
            </a:r>
            <a:endParaRPr lang="ko-KR" altLang="en-US" sz="12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775228"/>
            <a:ext cx="540000" cy="54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99014"/>
            <a:ext cx="540000" cy="54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5" y="2923403"/>
            <a:ext cx="540000" cy="54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" y="2196491"/>
            <a:ext cx="540000" cy="54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7" y="1424493"/>
            <a:ext cx="540000" cy="54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84683" y="3002280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84683" y="347175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84683" y="393890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84683" y="440605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84683" y="487320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84683" y="534035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5562" y="3504012"/>
            <a:ext cx="576498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56502" y="3971177"/>
            <a:ext cx="666517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OFF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293344" y="4438343"/>
            <a:ext cx="568716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5562" y="4902309"/>
            <a:ext cx="576498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43992" y="5366274"/>
            <a:ext cx="618067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OFF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D8A16-AD16-4F6D-B278-19CE167FF94D}"/>
              </a:ext>
            </a:extLst>
          </p:cNvPr>
          <p:cNvSpPr txBox="1"/>
          <p:nvPr/>
        </p:nvSpPr>
        <p:spPr>
          <a:xfrm>
            <a:off x="8285562" y="3030098"/>
            <a:ext cx="637458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4ABC9-D15E-47B1-BFE4-5DDDA366B2AE}"/>
              </a:ext>
            </a:extLst>
          </p:cNvPr>
          <p:cNvSpPr txBox="1"/>
          <p:nvPr/>
        </p:nvSpPr>
        <p:spPr>
          <a:xfrm>
            <a:off x="1952037" y="2481160"/>
            <a:ext cx="44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라인별</a:t>
            </a:r>
            <a:r>
              <a:rPr lang="ko-KR" altLang="en-US" dirty="0"/>
              <a:t> 생산 현황 </a:t>
            </a:r>
            <a:r>
              <a:rPr lang="en-US" altLang="ko-KR" dirty="0"/>
              <a:t>(</a:t>
            </a:r>
            <a:r>
              <a:rPr lang="ko-KR" altLang="en-US" dirty="0" err="1"/>
              <a:t>양품수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계획수량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239E16-1163-45C0-BD2B-B23EFDF13B4E}"/>
              </a:ext>
            </a:extLst>
          </p:cNvPr>
          <p:cNvSpPr txBox="1"/>
          <p:nvPr/>
        </p:nvSpPr>
        <p:spPr>
          <a:xfrm>
            <a:off x="6283778" y="925596"/>
            <a:ext cx="1119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라인</a:t>
            </a:r>
            <a:r>
              <a:rPr lang="en-US" altLang="ko-KR" sz="1200" dirty="0"/>
              <a:t> 1</a:t>
            </a:r>
          </a:p>
          <a:p>
            <a:pPr algn="ctr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</a:p>
          <a:p>
            <a:pPr algn="ctr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</a:p>
          <a:p>
            <a:pPr algn="ctr"/>
            <a:r>
              <a:rPr lang="ko-KR" altLang="en-US" sz="1200" dirty="0"/>
              <a:t>라인 </a:t>
            </a:r>
            <a:r>
              <a:rPr lang="en-US" altLang="ko-KR" sz="1200" dirty="0"/>
              <a:t>4</a:t>
            </a:r>
          </a:p>
          <a:p>
            <a:pPr algn="ctr"/>
            <a:r>
              <a:rPr lang="ko-KR" altLang="en-US" sz="1200" dirty="0"/>
              <a:t>라인 </a:t>
            </a:r>
            <a:r>
              <a:rPr lang="en-US" altLang="ko-KR" sz="1200" dirty="0"/>
              <a:t>5</a:t>
            </a:r>
          </a:p>
          <a:p>
            <a:pPr algn="ctr"/>
            <a:r>
              <a:rPr lang="ko-KR" altLang="en-US" sz="1200" dirty="0"/>
              <a:t>라인 </a:t>
            </a:r>
            <a:r>
              <a:rPr lang="en-US" altLang="ko-KR" sz="1200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018A71-23FF-4534-B946-1D0AEADF96D5}"/>
              </a:ext>
            </a:extLst>
          </p:cNvPr>
          <p:cNvSpPr txBox="1"/>
          <p:nvPr/>
        </p:nvSpPr>
        <p:spPr>
          <a:xfrm>
            <a:off x="3150734" y="915999"/>
            <a:ext cx="88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공장 </a:t>
            </a:r>
            <a:r>
              <a:rPr lang="en-US" altLang="ko-KR" sz="1200" dirty="0"/>
              <a:t>1</a:t>
            </a:r>
          </a:p>
          <a:p>
            <a:pPr algn="ctr"/>
            <a:r>
              <a:rPr lang="ko-KR" altLang="en-US" sz="1200" dirty="0"/>
              <a:t>공장 </a:t>
            </a:r>
            <a:r>
              <a:rPr lang="en-US" altLang="ko-KR" sz="1200" dirty="0"/>
              <a:t>2</a:t>
            </a:r>
          </a:p>
        </p:txBody>
      </p:sp>
      <p:sp>
        <p:nvSpPr>
          <p:cNvPr id="36" name="직사각형 8">
            <a:extLst>
              <a:ext uri="{FF2B5EF4-FFF2-40B4-BE49-F238E27FC236}">
                <a16:creationId xmlns:a16="http://schemas.microsoft.com/office/drawing/2014/main" id="{3DFF472C-16FE-4F3B-9AF4-AEB2F2D2AD39}"/>
              </a:ext>
            </a:extLst>
          </p:cNvPr>
          <p:cNvSpPr/>
          <p:nvPr/>
        </p:nvSpPr>
        <p:spPr>
          <a:xfrm>
            <a:off x="6172689" y="915999"/>
            <a:ext cx="1341855" cy="1209926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8">
            <a:extLst>
              <a:ext uri="{FF2B5EF4-FFF2-40B4-BE49-F238E27FC236}">
                <a16:creationId xmlns:a16="http://schemas.microsoft.com/office/drawing/2014/main" id="{227B2833-739A-4EFE-AE62-F0CA20AF0135}"/>
              </a:ext>
            </a:extLst>
          </p:cNvPr>
          <p:cNvSpPr/>
          <p:nvPr/>
        </p:nvSpPr>
        <p:spPr>
          <a:xfrm>
            <a:off x="2961519" y="905267"/>
            <a:ext cx="1341855" cy="611108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679078-7CED-494A-818A-784844EF4194}"/>
              </a:ext>
            </a:extLst>
          </p:cNvPr>
          <p:cNvSpPr txBox="1"/>
          <p:nvPr/>
        </p:nvSpPr>
        <p:spPr>
          <a:xfrm>
            <a:off x="7110212" y="2985244"/>
            <a:ext cx="655663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58%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DD8261-6265-4F68-981A-A91AF7CC8AB0}"/>
              </a:ext>
            </a:extLst>
          </p:cNvPr>
          <p:cNvSpPr txBox="1"/>
          <p:nvPr/>
        </p:nvSpPr>
        <p:spPr>
          <a:xfrm>
            <a:off x="7102592" y="3450064"/>
            <a:ext cx="655663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75%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FDF514-090D-4EF7-98E3-ECFDC3C3C83A}"/>
              </a:ext>
            </a:extLst>
          </p:cNvPr>
          <p:cNvSpPr txBox="1"/>
          <p:nvPr/>
        </p:nvSpPr>
        <p:spPr>
          <a:xfrm>
            <a:off x="7110212" y="4384465"/>
            <a:ext cx="655663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11A496-2AE3-4403-B126-1880E98326CE}"/>
              </a:ext>
            </a:extLst>
          </p:cNvPr>
          <p:cNvSpPr txBox="1"/>
          <p:nvPr/>
        </p:nvSpPr>
        <p:spPr>
          <a:xfrm>
            <a:off x="7110212" y="4870343"/>
            <a:ext cx="655663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93%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8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5027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272329" y="876832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8774" y="284348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품질현황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550736" y="884810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79090" y="884810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2329" y="498760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공장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4104" y="520535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라인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79091" y="520535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공정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10212" y="2985244"/>
            <a:ext cx="655663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95%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775228"/>
            <a:ext cx="540000" cy="54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99014"/>
            <a:ext cx="540000" cy="54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5" y="2923403"/>
            <a:ext cx="540000" cy="54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" y="2196491"/>
            <a:ext cx="540000" cy="54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7" y="1424493"/>
            <a:ext cx="540000" cy="540000"/>
          </a:xfrm>
          <a:prstGeom prst="rect">
            <a:avLst/>
          </a:prstGeom>
        </p:spPr>
      </p:pic>
      <p:sp>
        <p:nvSpPr>
          <p:cNvPr id="19" name="직사각형 13">
            <a:extLst>
              <a:ext uri="{FF2B5EF4-FFF2-40B4-BE49-F238E27FC236}">
                <a16:creationId xmlns:a16="http://schemas.microsoft.com/office/drawing/2014/main" id="{6070E12B-007F-4A9E-B80A-FB17B2A0282B}"/>
              </a:ext>
            </a:extLst>
          </p:cNvPr>
          <p:cNvSpPr/>
          <p:nvPr/>
        </p:nvSpPr>
        <p:spPr>
          <a:xfrm>
            <a:off x="1984683" y="3002280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36">
            <a:extLst>
              <a:ext uri="{FF2B5EF4-FFF2-40B4-BE49-F238E27FC236}">
                <a16:creationId xmlns:a16="http://schemas.microsoft.com/office/drawing/2014/main" id="{497C8E8A-5D23-4F42-B0A6-68D204B68F12}"/>
              </a:ext>
            </a:extLst>
          </p:cNvPr>
          <p:cNvSpPr/>
          <p:nvPr/>
        </p:nvSpPr>
        <p:spPr>
          <a:xfrm>
            <a:off x="1984683" y="347175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37">
            <a:extLst>
              <a:ext uri="{FF2B5EF4-FFF2-40B4-BE49-F238E27FC236}">
                <a16:creationId xmlns:a16="http://schemas.microsoft.com/office/drawing/2014/main" id="{692022B7-7070-4B59-A2AF-C4DC2B6676D2}"/>
              </a:ext>
            </a:extLst>
          </p:cNvPr>
          <p:cNvSpPr/>
          <p:nvPr/>
        </p:nvSpPr>
        <p:spPr>
          <a:xfrm>
            <a:off x="1984683" y="393890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38">
            <a:extLst>
              <a:ext uri="{FF2B5EF4-FFF2-40B4-BE49-F238E27FC236}">
                <a16:creationId xmlns:a16="http://schemas.microsoft.com/office/drawing/2014/main" id="{9D4373F0-9CCB-421A-941A-D34E2F04011D}"/>
              </a:ext>
            </a:extLst>
          </p:cNvPr>
          <p:cNvSpPr/>
          <p:nvPr/>
        </p:nvSpPr>
        <p:spPr>
          <a:xfrm>
            <a:off x="1984683" y="440605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39">
            <a:extLst>
              <a:ext uri="{FF2B5EF4-FFF2-40B4-BE49-F238E27FC236}">
                <a16:creationId xmlns:a16="http://schemas.microsoft.com/office/drawing/2014/main" id="{427F33E5-53FB-40DA-BD6E-5FE2CB656646}"/>
              </a:ext>
            </a:extLst>
          </p:cNvPr>
          <p:cNvSpPr/>
          <p:nvPr/>
        </p:nvSpPr>
        <p:spPr>
          <a:xfrm>
            <a:off x="1984683" y="487320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40">
            <a:extLst>
              <a:ext uri="{FF2B5EF4-FFF2-40B4-BE49-F238E27FC236}">
                <a16:creationId xmlns:a16="http://schemas.microsoft.com/office/drawing/2014/main" id="{42183CFB-C20A-4590-A088-CA25D86907EE}"/>
              </a:ext>
            </a:extLst>
          </p:cNvPr>
          <p:cNvSpPr/>
          <p:nvPr/>
        </p:nvSpPr>
        <p:spPr>
          <a:xfrm>
            <a:off x="1984683" y="5340356"/>
            <a:ext cx="5917168" cy="32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CB09B4-0116-4AD0-90EF-A118578731E0}"/>
              </a:ext>
            </a:extLst>
          </p:cNvPr>
          <p:cNvSpPr txBox="1"/>
          <p:nvPr/>
        </p:nvSpPr>
        <p:spPr>
          <a:xfrm>
            <a:off x="8285562" y="3504012"/>
            <a:ext cx="576498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0B918E-D429-4DAF-92BB-1856E2662904}"/>
              </a:ext>
            </a:extLst>
          </p:cNvPr>
          <p:cNvSpPr txBox="1"/>
          <p:nvPr/>
        </p:nvSpPr>
        <p:spPr>
          <a:xfrm>
            <a:off x="8256502" y="3971177"/>
            <a:ext cx="666517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OFF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CA33D8-0909-4E48-9A0B-A8E06DA7F9D9}"/>
              </a:ext>
            </a:extLst>
          </p:cNvPr>
          <p:cNvSpPr txBox="1"/>
          <p:nvPr/>
        </p:nvSpPr>
        <p:spPr>
          <a:xfrm>
            <a:off x="8293344" y="4438343"/>
            <a:ext cx="568716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F1153C-62CB-4309-9A55-7FFC25E0443D}"/>
              </a:ext>
            </a:extLst>
          </p:cNvPr>
          <p:cNvSpPr txBox="1"/>
          <p:nvPr/>
        </p:nvSpPr>
        <p:spPr>
          <a:xfrm>
            <a:off x="8285562" y="4902309"/>
            <a:ext cx="576498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4BBBD0-677F-4680-8F27-96C6FDDF36AA}"/>
              </a:ext>
            </a:extLst>
          </p:cNvPr>
          <p:cNvSpPr txBox="1"/>
          <p:nvPr/>
        </p:nvSpPr>
        <p:spPr>
          <a:xfrm>
            <a:off x="8243992" y="5366274"/>
            <a:ext cx="618067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OFF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F19C4E-5ECE-48E1-86FF-8ED4BAF632D6}"/>
              </a:ext>
            </a:extLst>
          </p:cNvPr>
          <p:cNvSpPr txBox="1"/>
          <p:nvPr/>
        </p:nvSpPr>
        <p:spPr>
          <a:xfrm>
            <a:off x="8285562" y="3030098"/>
            <a:ext cx="637458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0B27A3-2F5B-4D81-BA5F-02D3F80B904D}"/>
              </a:ext>
            </a:extLst>
          </p:cNvPr>
          <p:cNvSpPr txBox="1"/>
          <p:nvPr/>
        </p:nvSpPr>
        <p:spPr>
          <a:xfrm>
            <a:off x="1984683" y="2481160"/>
            <a:ext cx="44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라인별</a:t>
            </a:r>
            <a:r>
              <a:rPr lang="ko-KR" altLang="en-US" dirty="0"/>
              <a:t> </a:t>
            </a:r>
            <a:r>
              <a:rPr lang="ko-KR" altLang="en-US" dirty="0" err="1"/>
              <a:t>양품률</a:t>
            </a:r>
            <a:r>
              <a:rPr lang="ko-KR" altLang="en-US" dirty="0"/>
              <a:t> 현황 </a:t>
            </a:r>
            <a:r>
              <a:rPr lang="en-US" altLang="ko-KR" dirty="0"/>
              <a:t>(</a:t>
            </a:r>
            <a:r>
              <a:rPr lang="ko-KR" altLang="en-US" dirty="0" err="1"/>
              <a:t>양품수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생산수량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D99C54-8B0B-40FF-873D-6978E0DBBE2F}"/>
              </a:ext>
            </a:extLst>
          </p:cNvPr>
          <p:cNvSpPr txBox="1"/>
          <p:nvPr/>
        </p:nvSpPr>
        <p:spPr>
          <a:xfrm>
            <a:off x="7110212" y="4853046"/>
            <a:ext cx="655663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97%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F3C6BC-58E1-4648-93A7-21C7528DD7C4}"/>
              </a:ext>
            </a:extLst>
          </p:cNvPr>
          <p:cNvSpPr txBox="1"/>
          <p:nvPr/>
        </p:nvSpPr>
        <p:spPr>
          <a:xfrm>
            <a:off x="7110212" y="4385896"/>
            <a:ext cx="655663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96%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D47AA1-817D-4A24-90CE-C03C3C60B0B4}"/>
              </a:ext>
            </a:extLst>
          </p:cNvPr>
          <p:cNvSpPr txBox="1"/>
          <p:nvPr/>
        </p:nvSpPr>
        <p:spPr>
          <a:xfrm>
            <a:off x="7110212" y="3463403"/>
            <a:ext cx="655663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98%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5027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272329" y="876832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8774" y="284348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설비현황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550736" y="884810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79090" y="884810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2329" y="498760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공장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4104" y="520535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라인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79091" y="520535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공정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29690"/>
              </p:ext>
            </p:extLst>
          </p:nvPr>
        </p:nvGraphicFramePr>
        <p:xfrm>
          <a:off x="7432795" y="2778826"/>
          <a:ext cx="1996212" cy="472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989" y="1785806"/>
            <a:ext cx="219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Alarm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5215344" y="2597687"/>
            <a:ext cx="955965" cy="760590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equip_cd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91843" y="2597687"/>
            <a:ext cx="955965" cy="760590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line_cd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05989" y="2597687"/>
            <a:ext cx="955965" cy="760590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plant_cd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6590805" y="2809733"/>
            <a:ext cx="593766" cy="36569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34415"/>
              </p:ext>
            </p:extLst>
          </p:nvPr>
        </p:nvGraphicFramePr>
        <p:xfrm>
          <a:off x="7442695" y="4071226"/>
          <a:ext cx="1996212" cy="472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5244" y="3890087"/>
            <a:ext cx="955965" cy="760590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equip_cd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01743" y="3890087"/>
            <a:ext cx="955965" cy="760590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line_cd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15889" y="3890087"/>
            <a:ext cx="955965" cy="760590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plant_cd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6600705" y="4102133"/>
            <a:ext cx="593766" cy="36569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7434"/>
              </p:ext>
            </p:extLst>
          </p:nvPr>
        </p:nvGraphicFramePr>
        <p:xfrm>
          <a:off x="7442695" y="5306226"/>
          <a:ext cx="1996212" cy="472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5225244" y="5125087"/>
            <a:ext cx="955965" cy="760590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equip_cd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01743" y="5125087"/>
            <a:ext cx="955965" cy="760590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line_cd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15889" y="5125087"/>
            <a:ext cx="955965" cy="760590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plant_cd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6600705" y="5337133"/>
            <a:ext cx="593766" cy="36569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4576" y="2487557"/>
            <a:ext cx="49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(h)</a:t>
            </a:r>
            <a:endParaRPr lang="ko-KR" altLang="en-US" sz="1200" b="1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775228"/>
            <a:ext cx="540000" cy="54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99014"/>
            <a:ext cx="540000" cy="54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5" y="2923403"/>
            <a:ext cx="540000" cy="540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" y="2196491"/>
            <a:ext cx="540000" cy="540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7" y="14244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5027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272329" y="876832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8774" y="284348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재고현황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550640" y="884810"/>
            <a:ext cx="2639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2329" y="498760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공장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0641" y="520535"/>
            <a:ext cx="2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품목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72748"/>
              </p:ext>
            </p:extLst>
          </p:nvPr>
        </p:nvGraphicFramePr>
        <p:xfrm>
          <a:off x="2553103" y="3615713"/>
          <a:ext cx="81280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b="0" dirty="0"/>
                        <a:t>재고량</a:t>
                      </a:r>
                      <a:endParaRPr lang="en-US" altLang="ko-KR" sz="1100" b="0" dirty="0"/>
                    </a:p>
                    <a:p>
                      <a:pPr algn="l" latinLnBrk="1"/>
                      <a:r>
                        <a:rPr lang="ko-KR" altLang="en-US" sz="1100" b="0" dirty="0" err="1"/>
                        <a:t>공장명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제품</a:t>
                      </a:r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제품</a:t>
                      </a:r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제품</a:t>
                      </a:r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자재</a:t>
                      </a:r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자재</a:t>
                      </a:r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자재</a:t>
                      </a:r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공장</a:t>
                      </a:r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50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33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109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150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312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671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공장</a:t>
                      </a:r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65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47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214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259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582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492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775228"/>
            <a:ext cx="540000" cy="54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99014"/>
            <a:ext cx="540000" cy="54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5" y="2923403"/>
            <a:ext cx="540000" cy="54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" y="2196491"/>
            <a:ext cx="540000" cy="54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7" y="14244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97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261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Adobe Fan Heiti Std B</vt:lpstr>
      <vt:lpstr>맑은 고딕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Kevin Kim</cp:lastModifiedBy>
  <cp:revision>54</cp:revision>
  <dcterms:created xsi:type="dcterms:W3CDTF">2020-01-13T05:39:04Z</dcterms:created>
  <dcterms:modified xsi:type="dcterms:W3CDTF">2021-09-26T08:17:15Z</dcterms:modified>
</cp:coreProperties>
</file>