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60" r:id="rId4"/>
    <p:sldId id="263" r:id="rId5"/>
    <p:sldId id="261" r:id="rId6"/>
    <p:sldId id="258" r:id="rId7"/>
    <p:sldId id="259" r:id="rId8"/>
    <p:sldId id="269" r:id="rId9"/>
    <p:sldId id="257" r:id="rId10"/>
    <p:sldId id="266" r:id="rId11"/>
    <p:sldId id="268" r:id="rId12"/>
    <p:sldId id="264" r:id="rId13"/>
    <p:sldId id="26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651A-35B0-4356-B73E-EEBD37A59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lang="en-US" dirty="0"/>
              <a:t>How to use GitHub?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FD6E4-114A-45E1-A4A2-749C09179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759066" cy="861420"/>
          </a:xfrm>
        </p:spPr>
        <p:txBody>
          <a:bodyPr anchor="ctr">
            <a:normAutofit fontScale="77500" lnSpcReduction="20000"/>
          </a:bodyPr>
          <a:lstStyle/>
          <a:p>
            <a:endParaRPr lang="en-US" dirty="0"/>
          </a:p>
          <a:p>
            <a:pPr algn="r"/>
            <a:r>
              <a:rPr lang="en-US" dirty="0"/>
              <a:t>8/31/2021</a:t>
            </a:r>
          </a:p>
          <a:p>
            <a:pPr algn="r"/>
            <a:r>
              <a:rPr lang="en-US" altLang="ko-KR" dirty="0"/>
              <a:t>Kyungeun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D247-3229-40DE-8DF1-F02849A8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/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EED2-535A-48FC-B233-8069EEB5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8963"/>
            <a:ext cx="10178793" cy="3416300"/>
          </a:xfrm>
        </p:spPr>
        <p:txBody>
          <a:bodyPr/>
          <a:lstStyle/>
          <a:p>
            <a:r>
              <a:rPr lang="en-US" altLang="ko-KR" b="1" dirty="0"/>
              <a:t>pull request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현재 </a:t>
            </a:r>
            <a:r>
              <a:rPr lang="en-US" altLang="ko-KR" dirty="0"/>
              <a:t>branch</a:t>
            </a:r>
            <a:r>
              <a:rPr lang="ko-KR" altLang="en-US" dirty="0"/>
              <a:t>에서 작업 완료한 내용을 다른 </a:t>
            </a:r>
            <a:r>
              <a:rPr lang="en-US" altLang="ko-KR" dirty="0"/>
              <a:t>branch(main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merge</a:t>
            </a:r>
            <a:r>
              <a:rPr lang="ko-KR" altLang="en-US" dirty="0"/>
              <a:t>하도록 </a:t>
            </a:r>
            <a:r>
              <a:rPr lang="en-US" altLang="ko-KR" dirty="0"/>
              <a:t>(</a:t>
            </a:r>
            <a:r>
              <a:rPr lang="ko-KR" altLang="en-US" dirty="0"/>
              <a:t>리뷰를</a:t>
            </a:r>
            <a:r>
              <a:rPr lang="en-US" altLang="ko-KR" dirty="0"/>
              <a:t>)</a:t>
            </a:r>
            <a:r>
              <a:rPr lang="ko-KR" altLang="en-US" dirty="0"/>
              <a:t> 요청하는 것</a:t>
            </a:r>
            <a:endParaRPr lang="en-US" dirty="0"/>
          </a:p>
          <a:p>
            <a:r>
              <a:rPr lang="en-US" b="1" dirty="0"/>
              <a:t>merge</a:t>
            </a:r>
            <a:r>
              <a:rPr lang="en-US" dirty="0"/>
              <a:t>: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된 </a:t>
            </a:r>
            <a:r>
              <a:rPr lang="en-US" altLang="ko-KR" dirty="0"/>
              <a:t>branch</a:t>
            </a:r>
            <a:r>
              <a:rPr lang="ko-KR" altLang="en-US" dirty="0"/>
              <a:t>의 내용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을 대상 </a:t>
            </a:r>
            <a:r>
              <a:rPr lang="en-US" altLang="ko-KR" dirty="0"/>
              <a:t>branch(main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로 통합시키는 것</a:t>
            </a:r>
            <a:endParaRPr lang="en-US" altLang="ko-KR" dirty="0"/>
          </a:p>
          <a:p>
            <a:pPr lvl="1"/>
            <a:r>
              <a:rPr lang="en-US" dirty="0"/>
              <a:t>merge </a:t>
            </a:r>
            <a:r>
              <a:rPr lang="ko-KR" altLang="en-US" dirty="0"/>
              <a:t>후</a:t>
            </a:r>
            <a:r>
              <a:rPr lang="en-US" dirty="0"/>
              <a:t> </a:t>
            </a:r>
            <a:r>
              <a:rPr lang="ko-KR" altLang="en-US" dirty="0"/>
              <a:t>해당 </a:t>
            </a:r>
            <a:r>
              <a:rPr lang="en-US" altLang="ko-KR" dirty="0"/>
              <a:t>branch</a:t>
            </a:r>
            <a:r>
              <a:rPr lang="ko-KR" altLang="en-US" dirty="0"/>
              <a:t>는 삭제할 것 </a:t>
            </a:r>
            <a:r>
              <a:rPr lang="en-US" altLang="ko-KR" dirty="0"/>
              <a:t>(PC</a:t>
            </a:r>
            <a:r>
              <a:rPr lang="ko-KR" altLang="en-US" dirty="0"/>
              <a:t>와 </a:t>
            </a:r>
            <a:r>
              <a:rPr lang="en-US" altLang="ko-KR" dirty="0"/>
              <a:t>GitHub </a:t>
            </a:r>
            <a:r>
              <a:rPr lang="ko-KR" altLang="en-US" dirty="0"/>
              <a:t>모두</a:t>
            </a:r>
            <a:r>
              <a:rPr lang="en-US" altLang="ko-KR" dirty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5 elements of a perfect pull request - Work Life by Atlassian">
            <a:extLst>
              <a:ext uri="{FF2B5EF4-FFF2-40B4-BE49-F238E27FC236}">
                <a16:creationId xmlns:a16="http://schemas.microsoft.com/office/drawing/2014/main" id="{79B1AD62-5206-4B6A-81A1-B7155B7C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21" y="4515073"/>
            <a:ext cx="3793957" cy="20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5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496C-EAEC-47AC-9E5D-BD0B812E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8C83-7F1C-4782-984C-6D32D668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939541" cy="3416300"/>
          </a:xfrm>
        </p:spPr>
        <p:txBody>
          <a:bodyPr/>
          <a:lstStyle/>
          <a:p>
            <a:r>
              <a:rPr lang="en-US" altLang="ko-KR" dirty="0"/>
              <a:t>Default branch: main (or master) branch</a:t>
            </a:r>
          </a:p>
          <a:p>
            <a:r>
              <a:rPr lang="en-US" altLang="ko-KR" dirty="0"/>
              <a:t>Active branch: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Clone </a:t>
            </a:r>
            <a:r>
              <a:rPr lang="ko-KR" altLang="en-US" b="1" dirty="0">
                <a:solidFill>
                  <a:srgbClr val="FF0000"/>
                </a:solidFill>
              </a:rPr>
              <a:t>후 필요한 내용이 있는 </a:t>
            </a:r>
            <a:r>
              <a:rPr lang="en-US" altLang="ko-KR" b="1" dirty="0">
                <a:solidFill>
                  <a:srgbClr val="FF0000"/>
                </a:solidFill>
              </a:rPr>
              <a:t>branch</a:t>
            </a:r>
            <a:r>
              <a:rPr lang="ko-KR" altLang="en-US" b="1" dirty="0">
                <a:solidFill>
                  <a:srgbClr val="FF0000"/>
                </a:solidFill>
              </a:rPr>
              <a:t>를 베이스로 항상 새 </a:t>
            </a:r>
            <a:r>
              <a:rPr lang="en-US" altLang="ko-KR" b="1" dirty="0">
                <a:solidFill>
                  <a:srgbClr val="FF0000"/>
                </a:solidFill>
              </a:rPr>
              <a:t>branch</a:t>
            </a:r>
            <a:r>
              <a:rPr lang="ko-KR" altLang="en-US" b="1" dirty="0">
                <a:solidFill>
                  <a:srgbClr val="FF0000"/>
                </a:solidFill>
              </a:rPr>
              <a:t>를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생성해서 사용할 것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ko-KR" altLang="en-US" dirty="0"/>
              <a:t>새로운 기능 개발 또는 </a:t>
            </a:r>
            <a:r>
              <a:rPr lang="en-US" altLang="ko-KR" dirty="0"/>
              <a:t>bug</a:t>
            </a:r>
            <a:r>
              <a:rPr lang="ko-KR" altLang="en-US" dirty="0"/>
              <a:t> 수정을 위해 새 </a:t>
            </a:r>
            <a:r>
              <a:rPr lang="en-US" altLang="ko-KR" dirty="0"/>
              <a:t>branch </a:t>
            </a:r>
            <a:r>
              <a:rPr lang="ko-KR" altLang="en-US" dirty="0"/>
              <a:t>생성 후 사용</a:t>
            </a:r>
            <a:endParaRPr lang="en-US" altLang="ko-KR" dirty="0"/>
          </a:p>
          <a:p>
            <a:pPr lvl="1"/>
            <a:r>
              <a:rPr lang="ko-KR" altLang="en-US" dirty="0"/>
              <a:t>테스트가 종료되면 변경된 내용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을 다음의 순서로 기존 </a:t>
            </a:r>
            <a:r>
              <a:rPr lang="en-US" altLang="ko-KR" dirty="0"/>
              <a:t>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시킴</a:t>
            </a:r>
            <a:endParaRPr lang="en-US" altLang="ko-KR" dirty="0"/>
          </a:p>
          <a:p>
            <a:pPr lvl="2"/>
            <a:r>
              <a:rPr lang="en-US" altLang="ko-KR" dirty="0"/>
              <a:t>add </a:t>
            </a:r>
            <a:r>
              <a:rPr lang="ko-KR" altLang="en-US" dirty="0"/>
              <a:t>→ </a:t>
            </a:r>
            <a:r>
              <a:rPr lang="en-US" altLang="ko-KR" dirty="0"/>
              <a:t>commit </a:t>
            </a:r>
            <a:r>
              <a:rPr lang="ko-KR" altLang="en-US" dirty="0"/>
              <a:t>→  </a:t>
            </a:r>
            <a:r>
              <a:rPr lang="en-US" altLang="ko-KR" dirty="0"/>
              <a:t>push </a:t>
            </a:r>
            <a:r>
              <a:rPr lang="ko-KR" altLang="en-US" dirty="0"/>
              <a:t>→ </a:t>
            </a:r>
            <a:r>
              <a:rPr lang="en-US" altLang="ko-KR" dirty="0"/>
              <a:t>pull request </a:t>
            </a:r>
            <a:r>
              <a:rPr lang="ko-KR" altLang="en-US" dirty="0"/>
              <a:t>→ </a:t>
            </a:r>
            <a:r>
              <a:rPr lang="en-US" altLang="ko-KR" dirty="0"/>
              <a:t>review </a:t>
            </a:r>
            <a:r>
              <a:rPr lang="ko-KR" altLang="en-US" dirty="0"/>
              <a:t>→ </a:t>
            </a:r>
            <a:r>
              <a:rPr lang="en-US" altLang="ko-KR" dirty="0"/>
              <a:t>merge</a:t>
            </a:r>
          </a:p>
          <a:p>
            <a:pPr lvl="1"/>
            <a:r>
              <a:rPr lang="en-US" dirty="0"/>
              <a:t>merge </a:t>
            </a:r>
            <a:r>
              <a:rPr lang="ko-KR" altLang="en-US" dirty="0"/>
              <a:t>후 필요 없는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local (PC)</a:t>
            </a:r>
            <a:r>
              <a:rPr lang="ko-KR" altLang="en-US" dirty="0"/>
              <a:t>과 </a:t>
            </a:r>
            <a:r>
              <a:rPr lang="en-US" altLang="ko-KR" dirty="0"/>
              <a:t>remote (GitHub)</a:t>
            </a:r>
            <a:r>
              <a:rPr lang="ko-KR" altLang="en-US" dirty="0"/>
              <a:t>에서 모두 삭제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CDF1-461A-4077-A73B-6C39F4D5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steps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30B2-6F53-4AC3-9008-F6C6EA39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4130"/>
            <a:ext cx="9823862" cy="4439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Visual Studio Code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Extension </a:t>
            </a:r>
            <a:r>
              <a:rPr lang="ko-KR" altLang="en-US" dirty="0"/>
              <a:t>설치</a:t>
            </a:r>
            <a:r>
              <a:rPr lang="en-US" altLang="ko-KR" dirty="0"/>
              <a:t>: Python(Pylance, Jupyter), </a:t>
            </a:r>
            <a:r>
              <a:rPr lang="en-US" altLang="ko-KR" dirty="0" err="1"/>
              <a:t>GitLens</a:t>
            </a:r>
            <a:endParaRPr lang="en-US" altLang="ko-KR" dirty="0"/>
          </a:p>
          <a:p>
            <a:r>
              <a:rPr lang="en-US" dirty="0"/>
              <a:t>2. Git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dirty="0"/>
              <a:t>3. GitHub </a:t>
            </a:r>
            <a:r>
              <a:rPr lang="ko-KR" altLang="en-US" dirty="0"/>
              <a:t>계정 만들기</a:t>
            </a:r>
            <a:endParaRPr lang="en-US" dirty="0"/>
          </a:p>
          <a:p>
            <a:r>
              <a:rPr lang="en-US" dirty="0"/>
              <a:t>4. GitHub Desktop </a:t>
            </a:r>
            <a:r>
              <a:rPr lang="ko-KR" altLang="en-US" dirty="0"/>
              <a:t>설치 후 로그인</a:t>
            </a:r>
            <a:endParaRPr lang="en-US" altLang="ko-KR" dirty="0"/>
          </a:p>
          <a:p>
            <a:r>
              <a:rPr lang="en-US" dirty="0"/>
              <a:t>5. GitHub</a:t>
            </a:r>
            <a:r>
              <a:rPr lang="ko-KR" altLang="en-US" dirty="0"/>
              <a:t> 계정 </a:t>
            </a:r>
            <a:r>
              <a:rPr lang="en-US" altLang="ko-KR" dirty="0"/>
              <a:t>email </a:t>
            </a:r>
            <a:r>
              <a:rPr lang="ko-KR" altLang="en-US" dirty="0"/>
              <a:t>주소 공유 </a:t>
            </a:r>
            <a:r>
              <a:rPr lang="en-US" altLang="ko-KR" dirty="0"/>
              <a:t>(repo </a:t>
            </a:r>
            <a:r>
              <a:rPr lang="ko-KR" altLang="en-US" dirty="0"/>
              <a:t>초대를 위해 필요</a:t>
            </a:r>
            <a:r>
              <a:rPr lang="en-US" altLang="ko-KR" dirty="0"/>
              <a:t>)</a:t>
            </a:r>
          </a:p>
          <a:p>
            <a:r>
              <a:rPr lang="en-US" dirty="0"/>
              <a:t>6. </a:t>
            </a:r>
            <a:r>
              <a:rPr lang="ko-KR" altLang="en-US" dirty="0"/>
              <a:t>초대 </a:t>
            </a:r>
            <a:r>
              <a:rPr lang="en-US" altLang="ko-KR" dirty="0"/>
              <a:t>email</a:t>
            </a:r>
            <a:r>
              <a:rPr lang="ko-KR" altLang="en-US" dirty="0"/>
              <a:t>에서 </a:t>
            </a:r>
            <a:r>
              <a:rPr lang="en-US" altLang="ko-KR" dirty="0"/>
              <a:t>‘View invitation’ </a:t>
            </a:r>
            <a:r>
              <a:rPr lang="ko-KR" altLang="en-US" dirty="0"/>
              <a:t>클릭 후 </a:t>
            </a:r>
            <a:r>
              <a:rPr lang="en-US" altLang="ko-KR" dirty="0"/>
              <a:t>‘Accept invitation’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dirty="0"/>
              <a:t>7. </a:t>
            </a:r>
            <a:r>
              <a:rPr lang="ko-KR" altLang="en-US" dirty="0"/>
              <a:t>오른쪽 상단 메뉴에서 </a:t>
            </a:r>
            <a:r>
              <a:rPr lang="en-US" altLang="ko-KR" dirty="0"/>
              <a:t>Code </a:t>
            </a:r>
            <a:r>
              <a:rPr lang="ko-KR" altLang="en-US" dirty="0"/>
              <a:t>선택 후 </a:t>
            </a:r>
            <a:r>
              <a:rPr lang="en-US" altLang="ko-KR" dirty="0"/>
              <a:t>‘Open with GitHub Desktop’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dirty="0"/>
              <a:t>8. GitHub Desktop</a:t>
            </a:r>
            <a:r>
              <a:rPr lang="ko-KR" altLang="en-US" dirty="0"/>
              <a:t>이</a:t>
            </a:r>
            <a:r>
              <a:rPr lang="en-US" dirty="0"/>
              <a:t> </a:t>
            </a:r>
            <a:r>
              <a:rPr lang="ko-KR" altLang="en-US" dirty="0"/>
              <a:t>자동 실행되며 초대받은 </a:t>
            </a:r>
            <a:r>
              <a:rPr lang="en-US" altLang="ko-KR" dirty="0"/>
              <a:t>repo </a:t>
            </a:r>
            <a:r>
              <a:rPr lang="ko-KR" altLang="en-US" dirty="0"/>
              <a:t>정보 자동 입력</a:t>
            </a:r>
            <a:endParaRPr lang="en-US" altLang="ko-KR" dirty="0"/>
          </a:p>
          <a:p>
            <a:pPr lvl="1"/>
            <a:r>
              <a:rPr lang="en-US" dirty="0"/>
              <a:t>Local path</a:t>
            </a:r>
            <a:r>
              <a:rPr lang="ko-KR" altLang="en-US" dirty="0"/>
              <a:t>에 </a:t>
            </a:r>
            <a:r>
              <a:rPr lang="en-US" altLang="ko-KR" dirty="0"/>
              <a:t>C:\projects\ </a:t>
            </a:r>
            <a:r>
              <a:rPr lang="ko-KR" altLang="en-US" dirty="0"/>
              <a:t>선택 </a:t>
            </a:r>
            <a:r>
              <a:rPr lang="en-US" altLang="ko-KR" dirty="0"/>
              <a:t>(‘repo</a:t>
            </a:r>
            <a:r>
              <a:rPr lang="ko-KR" altLang="en-US" dirty="0"/>
              <a:t>이름</a:t>
            </a:r>
            <a:r>
              <a:rPr lang="en-US" altLang="ko-KR" dirty="0"/>
              <a:t>’</a:t>
            </a:r>
            <a:r>
              <a:rPr lang="ko-KR" altLang="en-US" dirty="0"/>
              <a:t>인 파일 이름은 그대로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  <a:r>
              <a:rPr lang="en-US" altLang="ko-KR" dirty="0"/>
              <a:t>(GitHub</a:t>
            </a:r>
            <a:r>
              <a:rPr lang="ko-KR" altLang="en-US" dirty="0"/>
              <a:t>에 있는 </a:t>
            </a:r>
            <a:r>
              <a:rPr lang="en-US" altLang="ko-KR" dirty="0"/>
              <a:t>repo</a:t>
            </a:r>
            <a:r>
              <a:rPr lang="ko-KR" altLang="en-US" dirty="0"/>
              <a:t>가 </a:t>
            </a:r>
            <a:r>
              <a:rPr lang="en-US" altLang="ko-KR" dirty="0"/>
              <a:t>PC</a:t>
            </a:r>
            <a:r>
              <a:rPr lang="ko-KR" altLang="en-US" dirty="0"/>
              <a:t>에 그대로 설치됨</a:t>
            </a:r>
            <a:r>
              <a:rPr lang="en-US" altLang="ko-KR" dirty="0"/>
              <a:t>)</a:t>
            </a:r>
          </a:p>
          <a:p>
            <a:r>
              <a:rPr lang="en-US" dirty="0"/>
              <a:t>9. C:\projects\’repo</a:t>
            </a:r>
            <a:r>
              <a:rPr lang="ko-KR" altLang="en-US" dirty="0"/>
              <a:t>이름</a:t>
            </a:r>
            <a:r>
              <a:rPr lang="en-US" altLang="ko-KR" dirty="0"/>
              <a:t>’</a:t>
            </a:r>
            <a:r>
              <a:rPr lang="ko-KR" altLang="en-US" dirty="0"/>
              <a:t>의 폴더 및 </a:t>
            </a:r>
            <a:r>
              <a:rPr lang="en-US" altLang="ko-KR" dirty="0"/>
              <a:t>README.MD</a:t>
            </a:r>
            <a:r>
              <a:rPr lang="ko-KR" altLang="en-US" dirty="0"/>
              <a:t> 파일 생성 확인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A2EEF4-1D9F-46DA-ABB6-ABAC92767ECF}"/>
              </a:ext>
            </a:extLst>
          </p:cNvPr>
          <p:cNvGrpSpPr/>
          <p:nvPr/>
        </p:nvGrpSpPr>
        <p:grpSpPr>
          <a:xfrm>
            <a:off x="9027952" y="3429000"/>
            <a:ext cx="2822637" cy="2229307"/>
            <a:chOff x="9316710" y="3985000"/>
            <a:chExt cx="2822637" cy="2229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60C2CA-A3C0-4C45-974F-45BD9CDB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6710" y="3985000"/>
              <a:ext cx="2822637" cy="222930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1660B5-562D-4EEA-BD21-0E4693929A4F}"/>
                </a:ext>
              </a:extLst>
            </p:cNvPr>
            <p:cNvSpPr/>
            <p:nvPr/>
          </p:nvSpPr>
          <p:spPr>
            <a:xfrm>
              <a:off x="9414711" y="5396163"/>
              <a:ext cx="1622335" cy="330869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579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02D6-F73F-4B1C-8696-71D08F8A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steps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687-DC9E-4294-B71D-334215FE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7950"/>
            <a:ext cx="8825659" cy="4511842"/>
          </a:xfrm>
        </p:spPr>
        <p:txBody>
          <a:bodyPr/>
          <a:lstStyle/>
          <a:p>
            <a:r>
              <a:rPr lang="en-US" dirty="0"/>
              <a:t>10. </a:t>
            </a:r>
            <a:r>
              <a:rPr lang="en-US" dirty="0">
                <a:solidFill>
                  <a:srgbClr val="FF0000"/>
                </a:solidFill>
              </a:rPr>
              <a:t>Create Branch</a:t>
            </a:r>
          </a:p>
          <a:p>
            <a:pPr lvl="1"/>
            <a:r>
              <a:rPr lang="en-US" dirty="0"/>
              <a:t>GitHub Desktop </a:t>
            </a:r>
            <a:r>
              <a:rPr lang="ko-KR" altLang="en-US" dirty="0"/>
              <a:t>메뉴 →</a:t>
            </a:r>
            <a:r>
              <a:rPr lang="en-US" altLang="ko-KR" dirty="0"/>
              <a:t> </a:t>
            </a:r>
            <a:r>
              <a:rPr lang="en-US" dirty="0"/>
              <a:t>Branch </a:t>
            </a:r>
            <a:r>
              <a:rPr lang="ko-KR" altLang="en-US" dirty="0"/>
              <a:t>→</a:t>
            </a:r>
            <a:r>
              <a:rPr lang="en-US" dirty="0"/>
              <a:t> New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r>
              <a:rPr lang="en-US" altLang="ko-KR" dirty="0"/>
              <a:t>Branch </a:t>
            </a:r>
            <a:r>
              <a:rPr lang="ko-KR" altLang="en-US" dirty="0"/>
              <a:t>이름 입력 후 </a:t>
            </a:r>
            <a:r>
              <a:rPr lang="en-US" altLang="ko-KR" dirty="0"/>
              <a:t>Create Branch </a:t>
            </a:r>
            <a:r>
              <a:rPr lang="ko-KR" altLang="en-US" dirty="0"/>
              <a:t>선택 </a:t>
            </a:r>
            <a:r>
              <a:rPr lang="en-US" altLang="ko-KR" dirty="0"/>
              <a:t>(</a:t>
            </a:r>
            <a:r>
              <a:rPr lang="ko-KR" altLang="en-US" dirty="0"/>
              <a:t>기본이 된 </a:t>
            </a:r>
            <a:r>
              <a:rPr lang="en-US" altLang="ko-KR" dirty="0"/>
              <a:t>branch</a:t>
            </a:r>
            <a:r>
              <a:rPr lang="ko-KR" altLang="en-US" dirty="0"/>
              <a:t> 내용을 그대로 복사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Current branch</a:t>
            </a:r>
            <a:r>
              <a:rPr lang="ko-KR" altLang="en-US" dirty="0"/>
              <a:t>가 입력한 이름</a:t>
            </a:r>
            <a:r>
              <a:rPr lang="en-US" altLang="ko-KR" dirty="0"/>
              <a:t>(</a:t>
            </a:r>
            <a:r>
              <a:rPr lang="ko-KR" altLang="en-US" dirty="0"/>
              <a:t>여기선</a:t>
            </a:r>
            <a:r>
              <a:rPr lang="en-US" altLang="ko-KR" dirty="0"/>
              <a:t> test1)</a:t>
            </a:r>
            <a:r>
              <a:rPr lang="ko-KR" altLang="en-US" dirty="0"/>
              <a:t>으로 바뀌었음을 확인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11. </a:t>
            </a:r>
            <a:r>
              <a:rPr lang="en-US" dirty="0">
                <a:solidFill>
                  <a:srgbClr val="FF0000"/>
                </a:solidFill>
              </a:rPr>
              <a:t>Publish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Branch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에 새로 만든 </a:t>
            </a:r>
            <a:r>
              <a:rPr lang="en-US" altLang="ko-KR" dirty="0"/>
              <a:t>branch</a:t>
            </a:r>
            <a:r>
              <a:rPr lang="ko-KR" altLang="en-US" dirty="0"/>
              <a:t> 등록 → </a:t>
            </a: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branch </a:t>
            </a:r>
            <a:r>
              <a:rPr lang="ko-KR" altLang="en-US" dirty="0"/>
              <a:t>등록 확인하기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A2B1F1-B9E8-40C5-8B64-67A228D89AD0}"/>
              </a:ext>
            </a:extLst>
          </p:cNvPr>
          <p:cNvGrpSpPr/>
          <p:nvPr/>
        </p:nvGrpSpPr>
        <p:grpSpPr>
          <a:xfrm>
            <a:off x="2015798" y="3788937"/>
            <a:ext cx="7031778" cy="619211"/>
            <a:chOff x="2024371" y="3409948"/>
            <a:chExt cx="7031778" cy="619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34F9CC-3FDE-4B5E-A01F-2D1782468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4371" y="3429000"/>
              <a:ext cx="2753109" cy="60015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03F184-3605-412B-A320-A38D1BBE9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5408" y="3409948"/>
              <a:ext cx="2800741" cy="619211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92B2263-2F1A-43F2-B83E-CF9FC17323EC}"/>
                </a:ext>
              </a:extLst>
            </p:cNvPr>
            <p:cNvSpPr/>
            <p:nvPr/>
          </p:nvSpPr>
          <p:spPr>
            <a:xfrm>
              <a:off x="5027242" y="3578739"/>
              <a:ext cx="978408" cy="300679"/>
            </a:xfrm>
            <a:prstGeom prst="right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49A437F-37BB-42AC-9B65-7796CF989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772" y="5268263"/>
            <a:ext cx="6080532" cy="13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D9BE-22CC-4C64-B58A-A0A842FC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steps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6E5C-DE27-449D-8571-8401CB81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49353"/>
            <a:ext cx="8825659" cy="4151005"/>
          </a:xfrm>
        </p:spPr>
        <p:txBody>
          <a:bodyPr>
            <a:normAutofit/>
          </a:bodyPr>
          <a:lstStyle/>
          <a:p>
            <a:r>
              <a:rPr lang="en-US" dirty="0"/>
              <a:t>12. </a:t>
            </a:r>
            <a:r>
              <a:rPr lang="ko-KR" altLang="en-US" dirty="0"/>
              <a:t>새로 만든 </a:t>
            </a:r>
            <a:r>
              <a:rPr lang="en-US" altLang="ko-KR" dirty="0"/>
              <a:t>branch</a:t>
            </a:r>
            <a:r>
              <a:rPr lang="ko-KR" altLang="en-US" dirty="0"/>
              <a:t>에 새로운 파일 생성 또는 기존 파일 수정해 보기</a:t>
            </a:r>
            <a:endParaRPr lang="en-US" altLang="ko-KR" dirty="0"/>
          </a:p>
          <a:p>
            <a:r>
              <a:rPr lang="en-US" dirty="0"/>
              <a:t>13. </a:t>
            </a:r>
            <a:r>
              <a:rPr lang="ko-KR" altLang="en-US" dirty="0"/>
              <a:t>변화된 내용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새로운 </a:t>
            </a:r>
            <a:r>
              <a:rPr lang="en-US" altLang="ko-KR" dirty="0"/>
              <a:t>branch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commit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dirty="0"/>
              <a:t>1) commit </a:t>
            </a:r>
            <a:r>
              <a:rPr lang="ko-KR" altLang="en-US" dirty="0"/>
              <a:t>하고 싶은 파일만 선택 </a:t>
            </a:r>
            <a:r>
              <a:rPr lang="en-US" altLang="ko-KR" dirty="0"/>
              <a:t>(git add)</a:t>
            </a:r>
          </a:p>
          <a:p>
            <a:pPr lvl="1"/>
            <a:r>
              <a:rPr lang="en-US" dirty="0"/>
              <a:t>2) </a:t>
            </a:r>
            <a:r>
              <a:rPr lang="ko-KR" altLang="en-US" dirty="0"/>
              <a:t>변화된 내용을 요약해서 적기 </a:t>
            </a:r>
            <a:r>
              <a:rPr lang="en-US" altLang="ko-KR" dirty="0"/>
              <a:t>(commit </a:t>
            </a:r>
            <a:r>
              <a:rPr lang="ko-KR" altLang="en-US" dirty="0"/>
              <a:t>버튼이 활성화 안 되는 경우 이 문제임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3) commit </a:t>
            </a:r>
            <a:r>
              <a:rPr lang="ko-KR" altLang="en-US" dirty="0"/>
              <a:t>버튼 클릭 </a:t>
            </a:r>
            <a:r>
              <a:rPr lang="en-US" altLang="ko-KR" dirty="0"/>
              <a:t>(git commit)</a:t>
            </a:r>
          </a:p>
          <a:p>
            <a:r>
              <a:rPr lang="en-US" dirty="0"/>
              <a:t>14. </a:t>
            </a:r>
            <a:r>
              <a:rPr lang="en-US" dirty="0">
                <a:solidFill>
                  <a:srgbClr val="FF0000"/>
                </a:solidFill>
              </a:rPr>
              <a:t>Push</a:t>
            </a:r>
            <a:r>
              <a:rPr lang="en-US" dirty="0"/>
              <a:t> origin (git push)</a:t>
            </a:r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branch</a:t>
            </a:r>
            <a:r>
              <a:rPr lang="ko-KR" altLang="en-US" dirty="0"/>
              <a:t>의 변경된 내용</a:t>
            </a:r>
            <a:r>
              <a:rPr lang="en-US" altLang="ko-KR" dirty="0"/>
              <a:t>(commits)</a:t>
            </a:r>
            <a:r>
              <a:rPr lang="ko-KR" altLang="en-US" dirty="0"/>
              <a:t>을 </a:t>
            </a:r>
            <a:r>
              <a:rPr lang="en-US" altLang="ko-KR" dirty="0"/>
              <a:t>GitHub</a:t>
            </a:r>
            <a:r>
              <a:rPr lang="ko-KR" altLang="en-US" dirty="0"/>
              <a:t>의 동일 </a:t>
            </a:r>
            <a:r>
              <a:rPr lang="en-US" altLang="ko-KR" dirty="0"/>
              <a:t>branch</a:t>
            </a:r>
            <a:r>
              <a:rPr lang="ko-KR" altLang="en-US" dirty="0"/>
              <a:t>에 반영 </a:t>
            </a:r>
            <a:r>
              <a:rPr lang="en-US" altLang="ko-KR" dirty="0"/>
              <a:t>(</a:t>
            </a:r>
            <a:r>
              <a:rPr lang="ko-KR" altLang="en-US" dirty="0"/>
              <a:t>업로드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9D1C2-7843-4B8E-A4EE-86D4CDDF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210" y="2364204"/>
            <a:ext cx="1862516" cy="43699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A1EF03-B9A6-4F74-980B-0CC500250B4B}"/>
              </a:ext>
            </a:extLst>
          </p:cNvPr>
          <p:cNvSpPr/>
          <p:nvPr/>
        </p:nvSpPr>
        <p:spPr>
          <a:xfrm>
            <a:off x="9709484" y="5287879"/>
            <a:ext cx="2131968" cy="270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674A9-EFE3-4C8E-BBDE-DC1165B4C781}"/>
              </a:ext>
            </a:extLst>
          </p:cNvPr>
          <p:cNvSpPr/>
          <p:nvPr/>
        </p:nvSpPr>
        <p:spPr>
          <a:xfrm>
            <a:off x="9709484" y="2460458"/>
            <a:ext cx="330869" cy="920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9CA7F-ECE1-4FF0-BFD9-5B645D2DB7B1}"/>
              </a:ext>
            </a:extLst>
          </p:cNvPr>
          <p:cNvSpPr/>
          <p:nvPr/>
        </p:nvSpPr>
        <p:spPr>
          <a:xfrm>
            <a:off x="9709484" y="6432661"/>
            <a:ext cx="2131968" cy="270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50957-0B34-483E-A8E7-734FC561120B}"/>
              </a:ext>
            </a:extLst>
          </p:cNvPr>
          <p:cNvSpPr txBox="1"/>
          <p:nvPr/>
        </p:nvSpPr>
        <p:spPr>
          <a:xfrm>
            <a:off x="9374352" y="2734176"/>
            <a:ext cx="328490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648E6-2649-46D4-8EBC-37A3C6AF5DA2}"/>
              </a:ext>
            </a:extLst>
          </p:cNvPr>
          <p:cNvSpPr txBox="1"/>
          <p:nvPr/>
        </p:nvSpPr>
        <p:spPr>
          <a:xfrm>
            <a:off x="9370088" y="5236744"/>
            <a:ext cx="328490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FF793-95D8-41EA-9979-EDF4809AFD10}"/>
              </a:ext>
            </a:extLst>
          </p:cNvPr>
          <p:cNvSpPr txBox="1"/>
          <p:nvPr/>
        </p:nvSpPr>
        <p:spPr>
          <a:xfrm>
            <a:off x="9370088" y="6381526"/>
            <a:ext cx="328490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997005-C1C1-4F14-901C-0FA64F6B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22" y="5236744"/>
            <a:ext cx="5964071" cy="11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7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C304-881D-419E-AE03-4342FDDC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steps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83B-AEAD-4519-BB3A-8877F337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40201"/>
          </a:xfrm>
        </p:spPr>
        <p:txBody>
          <a:bodyPr>
            <a:normAutofit/>
          </a:bodyPr>
          <a:lstStyle/>
          <a:p>
            <a:r>
              <a:rPr lang="en-US" dirty="0"/>
              <a:t>15. GitHub Desktop </a:t>
            </a:r>
            <a:r>
              <a:rPr lang="ko-KR" altLang="en-US" dirty="0"/>
              <a:t>→ </a:t>
            </a:r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Pull Request</a:t>
            </a:r>
            <a:r>
              <a:rPr lang="en-US" dirty="0"/>
              <a:t> </a:t>
            </a:r>
            <a:r>
              <a:rPr lang="ko-KR" altLang="en-US" dirty="0"/>
              <a:t>클릭</a:t>
            </a:r>
            <a:endParaRPr 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base(to this branch)</a:t>
            </a:r>
            <a:r>
              <a:rPr lang="ko-KR" altLang="en-US" dirty="0"/>
              <a:t>와 </a:t>
            </a:r>
            <a:r>
              <a:rPr lang="en-US" altLang="ko-KR" dirty="0"/>
              <a:t>compare(from that branch)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  <a:r>
              <a:rPr lang="ko-KR" altLang="en-US" dirty="0"/>
              <a:t> 대상 선택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제목과 내용 기입</a:t>
            </a:r>
            <a:endParaRPr lang="en-US" altLang="ko-KR" dirty="0"/>
          </a:p>
          <a:p>
            <a:pPr lvl="1"/>
            <a:r>
              <a:rPr lang="en-US" dirty="0"/>
              <a:t>Reviewer </a:t>
            </a:r>
            <a:r>
              <a:rPr lang="ko-KR" altLang="en-US" dirty="0"/>
              <a:t>선정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Create pull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868F6-7D9D-41D6-B5E4-C6CC5E19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44" y="2989666"/>
            <a:ext cx="5341117" cy="1040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C40D8-CD02-46CB-AFEE-8C3E4694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44" y="4437170"/>
            <a:ext cx="5341117" cy="39081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ECED965-5E01-4695-9E2E-EEACDF35DE84}"/>
              </a:ext>
            </a:extLst>
          </p:cNvPr>
          <p:cNvGrpSpPr/>
          <p:nvPr/>
        </p:nvGrpSpPr>
        <p:grpSpPr>
          <a:xfrm>
            <a:off x="1998144" y="5613594"/>
            <a:ext cx="6442008" cy="637725"/>
            <a:chOff x="1998145" y="5986272"/>
            <a:chExt cx="6442008" cy="6377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049AA5-E66A-4B2C-AF74-90D6652A7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8145" y="5991104"/>
              <a:ext cx="2621981" cy="632892"/>
            </a:xfrm>
            <a:prstGeom prst="rect">
              <a:avLst/>
            </a:prstGeom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E982513-ED8D-4DA4-B5FD-BD29BC1924FC}"/>
                </a:ext>
              </a:extLst>
            </p:cNvPr>
            <p:cNvSpPr/>
            <p:nvPr/>
          </p:nvSpPr>
          <p:spPr>
            <a:xfrm>
              <a:off x="4776538" y="6220325"/>
              <a:ext cx="764985" cy="18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4200E5-DDB9-439A-A613-39FEDDDF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7935" y="5986272"/>
              <a:ext cx="2742218" cy="63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12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95D1-556E-48E6-AF63-CD0E8F39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steps 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A790-E984-4945-9B97-8590DA39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51672" cy="3416300"/>
          </a:xfrm>
        </p:spPr>
        <p:txBody>
          <a:bodyPr/>
          <a:lstStyle/>
          <a:p>
            <a:r>
              <a:rPr lang="en-US" dirty="0"/>
              <a:t>16. Reviewer</a:t>
            </a:r>
            <a:r>
              <a:rPr lang="ko-KR" altLang="en-US" dirty="0"/>
              <a:t>가 </a:t>
            </a:r>
            <a:r>
              <a:rPr lang="en-US" altLang="ko-KR" dirty="0"/>
              <a:t>pull request</a:t>
            </a:r>
            <a:r>
              <a:rPr lang="ko-KR" altLang="en-US" dirty="0"/>
              <a:t>된 </a:t>
            </a:r>
            <a:r>
              <a:rPr lang="en-US" altLang="ko-KR" dirty="0"/>
              <a:t>branch </a:t>
            </a:r>
            <a:r>
              <a:rPr lang="ko-KR" altLang="en-US" dirty="0"/>
              <a:t>내용을 검토 후 승인</a:t>
            </a:r>
            <a:r>
              <a:rPr lang="en-US" altLang="ko-KR" dirty="0"/>
              <a:t> </a:t>
            </a:r>
            <a:r>
              <a:rPr lang="ko-KR" altLang="en-US" dirty="0"/>
              <a:t>또는 수정 요청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Review</a:t>
            </a:r>
            <a:r>
              <a:rPr lang="en-US" altLang="ko-KR" dirty="0"/>
              <a:t> </a:t>
            </a:r>
            <a:r>
              <a:rPr lang="ko-KR" altLang="en-US" dirty="0"/>
              <a:t>방법은 직접 시연 및 교육 예정</a:t>
            </a:r>
            <a:endParaRPr lang="en-US" altLang="ko-KR" dirty="0"/>
          </a:p>
          <a:p>
            <a:r>
              <a:rPr lang="en-US" dirty="0"/>
              <a:t>17. </a:t>
            </a:r>
            <a:r>
              <a:rPr lang="ko-KR" altLang="en-US" dirty="0"/>
              <a:t>모든 </a:t>
            </a:r>
            <a:r>
              <a:rPr lang="en-US" dirty="0"/>
              <a:t>Reviewer</a:t>
            </a:r>
            <a:r>
              <a:rPr lang="ko-KR" altLang="en-US" dirty="0"/>
              <a:t>가 승인한 </a:t>
            </a:r>
            <a:r>
              <a:rPr lang="en-US" altLang="ko-KR" dirty="0"/>
              <a:t>branch</a:t>
            </a:r>
            <a:r>
              <a:rPr lang="ko-KR" altLang="en-US" dirty="0"/>
              <a:t>에 대해 </a:t>
            </a:r>
            <a:r>
              <a:rPr lang="en-US" altLang="ko-KR" dirty="0">
                <a:solidFill>
                  <a:srgbClr val="FF0000"/>
                </a:solidFill>
              </a:rPr>
              <a:t>Merge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(3</a:t>
            </a:r>
            <a:r>
              <a:rPr lang="ko-KR" altLang="en-US" dirty="0"/>
              <a:t>가지 </a:t>
            </a:r>
            <a:r>
              <a:rPr lang="en-US" altLang="ko-KR" dirty="0"/>
              <a:t>merge 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1) Merge pull request: </a:t>
            </a:r>
            <a:r>
              <a:rPr lang="ko-KR" altLang="en-US" dirty="0"/>
              <a:t>모든 </a:t>
            </a:r>
            <a:r>
              <a:rPr lang="en-US" altLang="ko-KR" dirty="0"/>
              <a:t>commits</a:t>
            </a:r>
            <a:r>
              <a:rPr lang="ko-KR" altLang="en-US" dirty="0"/>
              <a:t>을 반영하고</a:t>
            </a:r>
            <a:r>
              <a:rPr lang="en-US" altLang="ko-KR" dirty="0"/>
              <a:t> merge commit </a:t>
            </a:r>
            <a:r>
              <a:rPr lang="ko-KR" altLang="en-US" dirty="0"/>
              <a:t>생성 </a:t>
            </a:r>
            <a:r>
              <a:rPr lang="en-US" altLang="ko-KR" dirty="0"/>
              <a:t>(default)</a:t>
            </a:r>
          </a:p>
          <a:p>
            <a:pPr lvl="1"/>
            <a:r>
              <a:rPr lang="en-US" altLang="ko-KR" dirty="0"/>
              <a:t>2) Squash and merge: commits</a:t>
            </a:r>
            <a:r>
              <a:rPr lang="ko-KR" altLang="en-US" dirty="0"/>
              <a:t>을 하나의 </a:t>
            </a:r>
            <a:r>
              <a:rPr lang="en-US" altLang="ko-KR" dirty="0"/>
              <a:t>commit</a:t>
            </a:r>
            <a:r>
              <a:rPr lang="ko-KR" altLang="en-US" dirty="0"/>
              <a:t>로 변경하여 반영</a:t>
            </a:r>
            <a:endParaRPr lang="en-US" altLang="ko-KR" dirty="0"/>
          </a:p>
          <a:p>
            <a:pPr lvl="1"/>
            <a:r>
              <a:rPr lang="en-US" altLang="ko-KR" dirty="0"/>
              <a:t>3) </a:t>
            </a:r>
            <a:r>
              <a:rPr lang="en-US" altLang="ko-KR" dirty="0">
                <a:solidFill>
                  <a:srgbClr val="0070C0"/>
                </a:solidFill>
              </a:rPr>
              <a:t>Rebase and merge</a:t>
            </a:r>
            <a:r>
              <a:rPr lang="en-US" altLang="ko-KR" dirty="0"/>
              <a:t>: Merge pull request</a:t>
            </a:r>
            <a:r>
              <a:rPr lang="ko-KR" altLang="en-US" dirty="0"/>
              <a:t>와 동일하나 </a:t>
            </a:r>
            <a:r>
              <a:rPr lang="en-US" altLang="ko-KR" dirty="0"/>
              <a:t>merge commit </a:t>
            </a:r>
            <a:r>
              <a:rPr lang="ko-KR" altLang="en-US" dirty="0"/>
              <a:t>생성 안 됨</a:t>
            </a:r>
            <a:endParaRPr lang="en-US" altLang="ko-KR" dirty="0"/>
          </a:p>
          <a:p>
            <a:pPr lvl="2"/>
            <a:r>
              <a:rPr lang="ko-KR" altLang="en-US" dirty="0"/>
              <a:t>이 옵션만 선택이 가능하도록 설정에서 변경했음</a:t>
            </a:r>
            <a:endParaRPr lang="en-US" altLang="ko-KR" dirty="0"/>
          </a:p>
          <a:p>
            <a:r>
              <a:rPr lang="en-US" dirty="0"/>
              <a:t>18. merge </a:t>
            </a:r>
            <a:r>
              <a:rPr lang="ko-KR" altLang="en-US" dirty="0"/>
              <a:t>실행 후 </a:t>
            </a:r>
            <a:r>
              <a:rPr lang="en-US" altLang="ko-KR" dirty="0"/>
              <a:t>GitHub Desktop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Delete branch</a:t>
            </a:r>
            <a:r>
              <a:rPr lang="ko-KR" altLang="en-US" dirty="0"/>
              <a:t> </a:t>
            </a:r>
            <a:r>
              <a:rPr lang="en-US" altLang="ko-KR" dirty="0"/>
              <a:t>(PC</a:t>
            </a:r>
            <a:r>
              <a:rPr lang="ko-KR" altLang="en-US" dirty="0"/>
              <a:t>와 </a:t>
            </a:r>
            <a:r>
              <a:rPr lang="en-US" altLang="ko-KR" dirty="0"/>
              <a:t>GitHub </a:t>
            </a:r>
            <a:r>
              <a:rPr lang="ko-KR" altLang="en-US" dirty="0"/>
              <a:t>모두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16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22CF-356B-4148-BA44-4382EBDC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B617-D95E-4ABF-8B23-908A5810A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God Google if you have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275244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754F-C61E-42FB-B005-03AE5E07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8DBB-F4F1-43F3-BA27-7E2A9E8C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Visual Studio Code </a:t>
            </a:r>
            <a:r>
              <a:rPr lang="ko-KR" altLang="en-US" b="1" dirty="0"/>
              <a:t>다운로드</a:t>
            </a:r>
            <a:endParaRPr lang="en-US" altLang="ko-KR" b="1" dirty="0"/>
          </a:p>
          <a:p>
            <a:pPr lvl="1"/>
            <a:r>
              <a:rPr lang="en-US" altLang="ko-KR" dirty="0"/>
              <a:t>https://code.visualstudio.com/download</a:t>
            </a:r>
          </a:p>
          <a:p>
            <a:pPr lvl="1"/>
            <a:r>
              <a:rPr lang="ko-KR" altLang="en-US" dirty="0"/>
              <a:t>설치 중 옵션은 계속 </a:t>
            </a:r>
            <a:r>
              <a:rPr lang="en-US" altLang="ko-KR" dirty="0"/>
              <a:t>Default</a:t>
            </a:r>
            <a:r>
              <a:rPr lang="ko-KR" altLang="en-US" dirty="0"/>
              <a:t>로 선택</a:t>
            </a:r>
            <a:endParaRPr lang="en-US" altLang="ko-KR" dirty="0"/>
          </a:p>
          <a:p>
            <a:r>
              <a:rPr lang="en-US" altLang="ko-KR" b="1" dirty="0"/>
              <a:t>Extension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pPr lvl="1"/>
            <a:r>
              <a:rPr lang="en-US" altLang="ko-KR" dirty="0"/>
              <a:t>Extension Tab </a:t>
            </a:r>
            <a:r>
              <a:rPr lang="ko-KR" altLang="en-US" dirty="0"/>
              <a:t>선택 후 </a:t>
            </a:r>
            <a:r>
              <a:rPr lang="en-US" altLang="ko-KR" dirty="0"/>
              <a:t>Python(Pylance, Jupyter </a:t>
            </a:r>
            <a:r>
              <a:rPr lang="ko-KR" altLang="en-US" dirty="0"/>
              <a:t>자동 설치</a:t>
            </a:r>
            <a:r>
              <a:rPr lang="en-US" altLang="ko-KR" dirty="0"/>
              <a:t>), GitLens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b="1" dirty="0"/>
              <a:t>Python </a:t>
            </a:r>
            <a:r>
              <a:rPr lang="ko-KR" altLang="en-US" b="1" dirty="0"/>
              <a:t>개발 환경</a:t>
            </a:r>
            <a:endParaRPr lang="en-US" altLang="ko-KR" b="1" dirty="0"/>
          </a:p>
          <a:p>
            <a:pPr lvl="1"/>
            <a:r>
              <a:rPr lang="en-US" altLang="ko-KR" dirty="0"/>
              <a:t>Jupyter Notebook</a:t>
            </a:r>
            <a:r>
              <a:rPr lang="ko-KR" altLang="en-US" dirty="0"/>
              <a:t>은 교육용이므로 프로젝트를 위한 개발 환경 필요</a:t>
            </a:r>
            <a:endParaRPr lang="en-US" altLang="ko-KR" dirty="0"/>
          </a:p>
          <a:p>
            <a:pPr lvl="1"/>
            <a:r>
              <a:rPr lang="en-US" altLang="ko-KR" dirty="0"/>
              <a:t>PyCharm, Spyder </a:t>
            </a:r>
            <a:r>
              <a:rPr lang="ko-KR" altLang="en-US" dirty="0"/>
              <a:t>등의 전용 </a:t>
            </a:r>
            <a:r>
              <a:rPr lang="en-US" altLang="ko-KR" dirty="0"/>
              <a:t>IDE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1"/>
            <a:r>
              <a:rPr lang="en-US" altLang="ko-KR" dirty="0"/>
              <a:t>VS Code</a:t>
            </a:r>
            <a:r>
              <a:rPr lang="ko-KR" altLang="en-US" dirty="0"/>
              <a:t>가 가장 가볍고 </a:t>
            </a:r>
            <a:r>
              <a:rPr lang="en-US" altLang="ko-KR" dirty="0"/>
              <a:t>Git</a:t>
            </a:r>
            <a:r>
              <a:rPr lang="ko-KR" altLang="en-US" dirty="0"/>
              <a:t>과의 실시간 연동 등 다양한 장점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256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E912-5851-48FA-A785-A7862F6F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6C32-216D-4DD3-BFF7-8AFCCE0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4E443C"/>
                </a:solidFill>
                <a:latin typeface="Roboto Slab"/>
              </a:rPr>
              <a:t>Git </a:t>
            </a:r>
            <a:r>
              <a:rPr lang="ko-KR" altLang="en-US" b="1" dirty="0">
                <a:solidFill>
                  <a:srgbClr val="4E443C"/>
                </a:solidFill>
                <a:latin typeface="Roboto Slab"/>
              </a:rPr>
              <a:t>다운로드</a:t>
            </a:r>
            <a:endParaRPr lang="en-US" altLang="ko-KR" b="1" dirty="0">
              <a:solidFill>
                <a:srgbClr val="4E443C"/>
              </a:solidFill>
              <a:latin typeface="Roboto Slab"/>
            </a:endParaRPr>
          </a:p>
          <a:p>
            <a:pPr lvl="1"/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> (</a:t>
            </a:r>
            <a:r>
              <a:rPr lang="ko-KR" altLang="en-US" dirty="0"/>
              <a:t>접속시 자동으로 다운로드 시작됨</a:t>
            </a:r>
            <a:r>
              <a:rPr lang="en-US" altLang="ko-KR" dirty="0"/>
              <a:t>)</a:t>
            </a:r>
            <a:endParaRPr lang="en-US" dirty="0"/>
          </a:p>
          <a:p>
            <a:pPr lvl="1"/>
            <a:r>
              <a:rPr lang="en-US" b="1" i="0" dirty="0">
                <a:solidFill>
                  <a:srgbClr val="4E443C"/>
                </a:solidFill>
                <a:effectLst/>
                <a:latin typeface="Roboto Slab"/>
              </a:rPr>
              <a:t>64-bit</a:t>
            </a:r>
            <a:r>
              <a:rPr lang="en-US" b="0" i="0" dirty="0">
                <a:solidFill>
                  <a:srgbClr val="4E443C"/>
                </a:solidFill>
                <a:effectLst/>
                <a:latin typeface="Roboto Slab"/>
              </a:rPr>
              <a:t> version of </a:t>
            </a:r>
            <a:r>
              <a:rPr lang="en-US" b="1" i="0" dirty="0">
                <a:solidFill>
                  <a:srgbClr val="4E443C"/>
                </a:solidFill>
                <a:effectLst/>
                <a:latin typeface="Roboto Slab"/>
              </a:rPr>
              <a:t>Git for Windows</a:t>
            </a:r>
          </a:p>
          <a:p>
            <a:pPr marL="0" indent="0">
              <a:buNone/>
            </a:pPr>
            <a:endParaRPr lang="en-US" b="1" dirty="0">
              <a:solidFill>
                <a:srgbClr val="4E443C"/>
              </a:solidFill>
              <a:latin typeface="Roboto Slab"/>
            </a:endParaRPr>
          </a:p>
          <a:p>
            <a:r>
              <a:rPr lang="en-US" altLang="ko-KR" b="1" dirty="0">
                <a:solidFill>
                  <a:srgbClr val="4E443C"/>
                </a:solidFill>
                <a:latin typeface="Roboto Slab"/>
              </a:rPr>
              <a:t>Git </a:t>
            </a:r>
            <a:r>
              <a:rPr lang="ko-KR" altLang="en-US" b="1" dirty="0">
                <a:solidFill>
                  <a:srgbClr val="4E443C"/>
                </a:solidFill>
                <a:latin typeface="Roboto Slab"/>
              </a:rPr>
              <a:t>설치</a:t>
            </a:r>
            <a:endParaRPr lang="en-US" altLang="ko-KR" b="1" dirty="0">
              <a:solidFill>
                <a:srgbClr val="4E443C"/>
              </a:solidFill>
              <a:latin typeface="Roboto Slab"/>
            </a:endParaRPr>
          </a:p>
          <a:p>
            <a:pPr lvl="1"/>
            <a:r>
              <a:rPr lang="ko-KR" altLang="en-US" b="1" dirty="0">
                <a:solidFill>
                  <a:srgbClr val="4E443C"/>
                </a:solidFill>
                <a:latin typeface="Roboto Slab"/>
              </a:rPr>
              <a:t>기본값 계속 선택해서 설치</a:t>
            </a:r>
            <a:endParaRPr lang="en-US" altLang="ko-KR" b="1" dirty="0">
              <a:solidFill>
                <a:srgbClr val="4E443C"/>
              </a:solidFill>
              <a:latin typeface="Roboto Slab"/>
            </a:endParaRPr>
          </a:p>
          <a:p>
            <a:pPr lvl="1"/>
            <a:r>
              <a:rPr lang="en-US" altLang="ko-KR" b="1" dirty="0">
                <a:solidFill>
                  <a:srgbClr val="4E443C"/>
                </a:solidFill>
                <a:latin typeface="Roboto Slab"/>
              </a:rPr>
              <a:t>Default</a:t>
            </a:r>
            <a:r>
              <a:rPr lang="ko-KR" altLang="en-US" b="1" dirty="0">
                <a:solidFill>
                  <a:srgbClr val="4E443C"/>
                </a:solidFill>
                <a:latin typeface="Roboto Slab"/>
              </a:rPr>
              <a:t> </a:t>
            </a:r>
            <a:r>
              <a:rPr lang="en-US" altLang="ko-KR" b="1" dirty="0">
                <a:solidFill>
                  <a:srgbClr val="4E443C"/>
                </a:solidFill>
                <a:latin typeface="Roboto Slab"/>
              </a:rPr>
              <a:t>Code Editor</a:t>
            </a:r>
            <a:r>
              <a:rPr lang="ko-KR" altLang="en-US" b="1" dirty="0">
                <a:solidFill>
                  <a:srgbClr val="4E443C"/>
                </a:solidFill>
                <a:latin typeface="Roboto Slab"/>
              </a:rPr>
              <a:t>는 </a:t>
            </a:r>
            <a:r>
              <a:rPr lang="en-US" altLang="ko-KR" b="1" dirty="0">
                <a:solidFill>
                  <a:srgbClr val="4E443C"/>
                </a:solidFill>
                <a:latin typeface="Roboto Slab"/>
              </a:rPr>
              <a:t>Visual Studio Code</a:t>
            </a:r>
            <a:r>
              <a:rPr lang="ko-KR" altLang="en-US" b="1" dirty="0">
                <a:solidFill>
                  <a:srgbClr val="4E443C"/>
                </a:solidFill>
                <a:latin typeface="Roboto Slab"/>
              </a:rPr>
              <a:t>로 선택</a:t>
            </a:r>
            <a:endParaRPr lang="en-US" altLang="ko-KR" b="1" dirty="0">
              <a:solidFill>
                <a:srgbClr val="4E443C"/>
              </a:solidFill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82141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E0FA-ED74-4CC8-A10D-24C37E79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8492-D103-4792-9AED-A216D835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GitHub Desktop </a:t>
            </a:r>
            <a:r>
              <a:rPr lang="ko-KR" altLang="en-US" b="1" dirty="0"/>
              <a:t>다운로드</a:t>
            </a:r>
            <a:endParaRPr lang="en-US" altLang="ko-KR" b="1" dirty="0"/>
          </a:p>
          <a:p>
            <a:pPr lvl="1"/>
            <a:r>
              <a:rPr lang="en-US" dirty="0">
                <a:hlinkClick r:id="rId2"/>
              </a:rPr>
              <a:t>https://desktop.github.com</a:t>
            </a:r>
            <a:endParaRPr lang="en-US" dirty="0"/>
          </a:p>
          <a:p>
            <a:pPr lvl="1"/>
            <a:r>
              <a:rPr lang="en-US" b="1" i="0" dirty="0">
                <a:solidFill>
                  <a:srgbClr val="4E443C"/>
                </a:solidFill>
                <a:effectLst/>
                <a:latin typeface="Roboto Slab"/>
              </a:rPr>
              <a:t>64-bit</a:t>
            </a:r>
            <a:r>
              <a:rPr lang="en-US" b="0" i="0" dirty="0">
                <a:solidFill>
                  <a:srgbClr val="4E443C"/>
                </a:solidFill>
                <a:effectLst/>
                <a:latin typeface="Roboto Slab"/>
              </a:rPr>
              <a:t> version </a:t>
            </a:r>
            <a:r>
              <a:rPr lang="en-US" b="1" i="0" dirty="0">
                <a:solidFill>
                  <a:srgbClr val="4E443C"/>
                </a:solidFill>
                <a:effectLst/>
                <a:latin typeface="Roboto Slab"/>
              </a:rPr>
              <a:t>for Windows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GitHub Desktop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pPr lvl="1"/>
            <a:r>
              <a:rPr lang="ko-KR" altLang="en-US" dirty="0"/>
              <a:t>로그인시 </a:t>
            </a:r>
            <a:r>
              <a:rPr lang="en-US" altLang="ko-KR" dirty="0"/>
              <a:t>email </a:t>
            </a:r>
            <a:r>
              <a:rPr lang="ko-KR" altLang="en-US" dirty="0"/>
              <a:t>옵션에서 공개 </a:t>
            </a:r>
            <a:r>
              <a:rPr lang="en-US" altLang="ko-KR" dirty="0"/>
              <a:t>email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4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FA88-FC8C-486A-B865-0BA2A8E3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BF7D7-7832-46BD-B0A1-D135CABD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572" y="2425597"/>
            <a:ext cx="4764856" cy="4245913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6B71DAD-AF8B-43CB-A6D1-19C8ED62F4F1}"/>
              </a:ext>
            </a:extLst>
          </p:cNvPr>
          <p:cNvGrpSpPr/>
          <p:nvPr/>
        </p:nvGrpSpPr>
        <p:grpSpPr>
          <a:xfrm>
            <a:off x="5775153" y="2911642"/>
            <a:ext cx="3880181" cy="3697705"/>
            <a:chOff x="6051887" y="2911642"/>
            <a:chExt cx="3880181" cy="369770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4FFC273-D4C0-4BB9-A574-A591ADF6DF70}"/>
                </a:ext>
              </a:extLst>
            </p:cNvPr>
            <p:cNvCxnSpPr>
              <a:cxnSpLocks/>
            </p:cNvCxnSpPr>
            <p:nvPr/>
          </p:nvCxnSpPr>
          <p:spPr>
            <a:xfrm>
              <a:off x="7628020" y="2911642"/>
              <a:ext cx="0" cy="369770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664052-DFD7-455F-8E6F-4E6DC1C6B109}"/>
                </a:ext>
              </a:extLst>
            </p:cNvPr>
            <p:cNvSpPr txBox="1"/>
            <p:nvPr/>
          </p:nvSpPr>
          <p:spPr>
            <a:xfrm>
              <a:off x="6051887" y="6238374"/>
              <a:ext cx="140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Local (PC)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C768CC-3836-4868-8746-97C4F0017C76}"/>
                </a:ext>
              </a:extLst>
            </p:cNvPr>
            <p:cNvSpPr txBox="1"/>
            <p:nvPr/>
          </p:nvSpPr>
          <p:spPr>
            <a:xfrm>
              <a:off x="7836743" y="6238374"/>
              <a:ext cx="20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Remote (GitHub)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87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D33-180D-4BB7-BB30-7856E122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2553-2948-4FDE-8AAE-CB90D961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clone</a:t>
            </a:r>
            <a:r>
              <a:rPr lang="en-US" dirty="0"/>
              <a:t>: Bring a repo in GitHub into a folder on PC</a:t>
            </a:r>
          </a:p>
          <a:p>
            <a:pPr lvl="1"/>
            <a:r>
              <a:rPr lang="en-US" dirty="0"/>
              <a:t>GitHub</a:t>
            </a:r>
            <a:r>
              <a:rPr lang="ko-KR" altLang="en-US" dirty="0"/>
              <a:t>에 있는 </a:t>
            </a:r>
            <a:r>
              <a:rPr lang="en-US" altLang="ko-KR" dirty="0"/>
              <a:t>repo</a:t>
            </a:r>
            <a:r>
              <a:rPr lang="ko-KR" altLang="en-US" dirty="0"/>
              <a:t>를 </a:t>
            </a:r>
            <a:r>
              <a:rPr lang="en-US" altLang="ko-KR" dirty="0"/>
              <a:t>PC</a:t>
            </a:r>
            <a:r>
              <a:rPr lang="ko-KR" altLang="en-US" dirty="0"/>
              <a:t>에 그대로 복제해서 설치하는 것 </a:t>
            </a:r>
            <a:r>
              <a:rPr lang="en-US" altLang="ko-KR" dirty="0"/>
              <a:t>(</a:t>
            </a:r>
            <a:r>
              <a:rPr lang="ko-KR" altLang="en-US" dirty="0"/>
              <a:t>처음에 한 번만 실행</a:t>
            </a:r>
            <a:r>
              <a:rPr lang="en-US" altLang="ko-KR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clone </a:t>
            </a:r>
            <a:r>
              <a:rPr lang="ko-KR" altLang="en-US" b="1" dirty="0">
                <a:solidFill>
                  <a:srgbClr val="FF0000"/>
                </a:solidFill>
              </a:rPr>
              <a:t>후 무조건 </a:t>
            </a:r>
            <a:r>
              <a:rPr lang="en-US" altLang="ko-KR" b="1" dirty="0">
                <a:solidFill>
                  <a:srgbClr val="FF0000"/>
                </a:solidFill>
              </a:rPr>
              <a:t>branch </a:t>
            </a:r>
            <a:r>
              <a:rPr lang="ko-KR" altLang="en-US" b="1" dirty="0">
                <a:solidFill>
                  <a:srgbClr val="FF0000"/>
                </a:solidFill>
              </a:rPr>
              <a:t>생성할 것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6E95C7-4205-4A03-A37D-1FE8BD698216}"/>
              </a:ext>
            </a:extLst>
          </p:cNvPr>
          <p:cNvGrpSpPr/>
          <p:nvPr/>
        </p:nvGrpSpPr>
        <p:grpSpPr>
          <a:xfrm>
            <a:off x="2824583" y="4217073"/>
            <a:ext cx="5486400" cy="2490537"/>
            <a:chOff x="2824583" y="4367463"/>
            <a:chExt cx="5486400" cy="24905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6D532BD-F181-4A94-AD7C-723561891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583" y="4657725"/>
              <a:ext cx="5486400" cy="22002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168C05-C9C5-41C4-A890-B4AE4D40575F}"/>
                </a:ext>
              </a:extLst>
            </p:cNvPr>
            <p:cNvSpPr txBox="1"/>
            <p:nvPr/>
          </p:nvSpPr>
          <p:spPr>
            <a:xfrm>
              <a:off x="6917533" y="4718384"/>
              <a:ext cx="99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GitHub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917FDA-EE2E-441C-ADA8-93F6296C703F}"/>
                </a:ext>
              </a:extLst>
            </p:cNvPr>
            <p:cNvSpPr txBox="1"/>
            <p:nvPr/>
          </p:nvSpPr>
          <p:spPr>
            <a:xfrm>
              <a:off x="5825289" y="4718384"/>
              <a:ext cx="541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PC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EFE761-ACD0-4DEF-B915-82BEBDDB8D14}"/>
                </a:ext>
              </a:extLst>
            </p:cNvPr>
            <p:cNvCxnSpPr/>
            <p:nvPr/>
          </p:nvCxnSpPr>
          <p:spPr>
            <a:xfrm>
              <a:off x="6703626" y="4367463"/>
              <a:ext cx="0" cy="2490537"/>
            </a:xfrm>
            <a:prstGeom prst="line">
              <a:avLst/>
            </a:prstGeom>
            <a:ln w="254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08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E0F0-6672-4F85-A6C2-FFBB24AC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/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E714-B9E3-4BDA-847F-75552ACFA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95212"/>
            <a:ext cx="10383330" cy="3416300"/>
          </a:xfrm>
        </p:spPr>
        <p:txBody>
          <a:bodyPr/>
          <a:lstStyle/>
          <a:p>
            <a:r>
              <a:rPr lang="en-US" b="1" dirty="0"/>
              <a:t>add</a:t>
            </a:r>
            <a:r>
              <a:rPr lang="en-US" dirty="0"/>
              <a:t>: Add changes in the working directory to the staging area</a:t>
            </a:r>
          </a:p>
          <a:p>
            <a:pPr lvl="1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추가된 파일 중에 어떤 파일을 </a:t>
            </a:r>
            <a:r>
              <a:rPr lang="en-US" altLang="ko-KR" dirty="0"/>
              <a:t>commit </a:t>
            </a:r>
            <a:r>
              <a:rPr lang="ko-KR" altLang="en-US" dirty="0"/>
              <a:t>할 것인지 선택하는 것</a:t>
            </a:r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: Save the staged changes to PC (local repo)</a:t>
            </a:r>
          </a:p>
          <a:p>
            <a:pPr lvl="1"/>
            <a:r>
              <a:rPr lang="en-US" dirty="0"/>
              <a:t>add</a:t>
            </a:r>
            <a:r>
              <a:rPr lang="ko-KR" altLang="en-US" dirty="0"/>
              <a:t>된 파일들의 내용이 이전과 비교해 어떻게 변했는지 상세히 기록으로 남기는 것</a:t>
            </a:r>
            <a:r>
              <a:rPr lang="en-US" altLang="ko-KR" dirty="0"/>
              <a:t> (snapshot)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7E2D9B-E665-4B7E-BE12-0FA83C3366E8}"/>
              </a:ext>
            </a:extLst>
          </p:cNvPr>
          <p:cNvGrpSpPr/>
          <p:nvPr/>
        </p:nvGrpSpPr>
        <p:grpSpPr>
          <a:xfrm>
            <a:off x="2824583" y="4217073"/>
            <a:ext cx="5486400" cy="2490537"/>
            <a:chOff x="2824583" y="4367463"/>
            <a:chExt cx="5486400" cy="24905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7E9812-BE1B-4922-9F3D-5B126EDD7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583" y="4657725"/>
              <a:ext cx="5486400" cy="220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260146-20F9-49D1-872B-66309E27EA46}"/>
                </a:ext>
              </a:extLst>
            </p:cNvPr>
            <p:cNvSpPr txBox="1"/>
            <p:nvPr/>
          </p:nvSpPr>
          <p:spPr>
            <a:xfrm>
              <a:off x="6917533" y="4718384"/>
              <a:ext cx="99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GitHub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51E112-EB93-453A-8EF5-97E7AFD01B12}"/>
                </a:ext>
              </a:extLst>
            </p:cNvPr>
            <p:cNvSpPr txBox="1"/>
            <p:nvPr/>
          </p:nvSpPr>
          <p:spPr>
            <a:xfrm>
              <a:off x="5825289" y="4718384"/>
              <a:ext cx="541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9BFF46-E3ED-46D2-BC19-C63A6CA3D814}"/>
                </a:ext>
              </a:extLst>
            </p:cNvPr>
            <p:cNvCxnSpPr/>
            <p:nvPr/>
          </p:nvCxnSpPr>
          <p:spPr>
            <a:xfrm>
              <a:off x="6703626" y="4367463"/>
              <a:ext cx="0" cy="2490537"/>
            </a:xfrm>
            <a:prstGeom prst="line">
              <a:avLst/>
            </a:prstGeom>
            <a:ln w="254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787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C5C4-6895-4CAB-BD0B-FF7E6214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/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A8C5-34D9-42F8-8FDC-D22EB1FA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2711"/>
            <a:ext cx="8825659" cy="3416300"/>
          </a:xfrm>
        </p:spPr>
        <p:txBody>
          <a:bodyPr/>
          <a:lstStyle/>
          <a:p>
            <a:r>
              <a:rPr lang="en-US" altLang="ko-KR" b="1" dirty="0"/>
              <a:t>status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현재 어떤 </a:t>
            </a:r>
            <a:r>
              <a:rPr lang="en-US" altLang="ko-KR" dirty="0"/>
              <a:t>branch</a:t>
            </a:r>
            <a:r>
              <a:rPr lang="ko-KR" altLang="en-US" dirty="0"/>
              <a:t>에서 작업하고 있는지</a:t>
            </a:r>
            <a:r>
              <a:rPr lang="en-US" altLang="ko-KR" dirty="0"/>
              <a:t>, </a:t>
            </a:r>
            <a:r>
              <a:rPr lang="ko-KR" altLang="en-US" dirty="0"/>
              <a:t>어떤 파일이 </a:t>
            </a:r>
            <a:r>
              <a:rPr lang="en-US" altLang="ko-KR" dirty="0"/>
              <a:t>working directory</a:t>
            </a:r>
            <a:r>
              <a:rPr lang="ko-KR" altLang="en-US" dirty="0"/>
              <a:t>에 있는지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어떤 파일이 </a:t>
            </a:r>
            <a:r>
              <a:rPr lang="en-US" altLang="ko-KR" dirty="0"/>
              <a:t>staging area</a:t>
            </a:r>
            <a:r>
              <a:rPr lang="ko-KR" altLang="en-US" dirty="0"/>
              <a:t>에 있는지 등을 보여줌</a:t>
            </a:r>
            <a:endParaRPr lang="en-US" altLang="ko-KR" dirty="0"/>
          </a:p>
          <a:p>
            <a:r>
              <a:rPr lang="en-US" altLang="ko-KR" b="1" dirty="0"/>
              <a:t>log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repo</a:t>
            </a:r>
            <a:r>
              <a:rPr lang="ko-KR" altLang="en-US" dirty="0"/>
              <a:t>에 있는 파일들이 지금까지 어떻게 변경되어 왔는지 전체 </a:t>
            </a:r>
            <a:r>
              <a:rPr lang="en-US" altLang="ko-KR" dirty="0"/>
              <a:t>commits </a:t>
            </a:r>
            <a:r>
              <a:rPr lang="ko-KR" altLang="en-US" dirty="0"/>
              <a:t>보여줌</a:t>
            </a:r>
            <a:endParaRPr lang="en-US" altLang="ko-K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8DF443-F0A8-4938-9E0F-6F11F75CBA1E}"/>
              </a:ext>
            </a:extLst>
          </p:cNvPr>
          <p:cNvGrpSpPr/>
          <p:nvPr/>
        </p:nvGrpSpPr>
        <p:grpSpPr>
          <a:xfrm>
            <a:off x="2824583" y="4217073"/>
            <a:ext cx="5486400" cy="2490537"/>
            <a:chOff x="2824583" y="4367463"/>
            <a:chExt cx="5486400" cy="24905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4C597-C623-4107-A352-AF147A0CF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583" y="4657725"/>
              <a:ext cx="5486400" cy="22002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BB5668-8FB4-4B26-B872-12A0D7EBE3AE}"/>
                </a:ext>
              </a:extLst>
            </p:cNvPr>
            <p:cNvSpPr txBox="1"/>
            <p:nvPr/>
          </p:nvSpPr>
          <p:spPr>
            <a:xfrm>
              <a:off x="6917533" y="4718384"/>
              <a:ext cx="99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GitHub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A91DC6-9EED-401F-A238-2BCE6827DF27}"/>
                </a:ext>
              </a:extLst>
            </p:cNvPr>
            <p:cNvSpPr txBox="1"/>
            <p:nvPr/>
          </p:nvSpPr>
          <p:spPr>
            <a:xfrm>
              <a:off x="5825289" y="4718384"/>
              <a:ext cx="541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PC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B01D3B-59EA-4AB0-8EA1-5D4766C048A1}"/>
                </a:ext>
              </a:extLst>
            </p:cNvPr>
            <p:cNvCxnSpPr/>
            <p:nvPr/>
          </p:nvCxnSpPr>
          <p:spPr>
            <a:xfrm>
              <a:off x="6703626" y="4367463"/>
              <a:ext cx="0" cy="2490537"/>
            </a:xfrm>
            <a:prstGeom prst="line">
              <a:avLst/>
            </a:prstGeom>
            <a:ln w="254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7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2E32-7A21-4FF5-9E9A-4CD0B881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/ pull /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8C0-43AB-47A7-8A80-B8C66E6E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290009"/>
            <a:ext cx="9865973" cy="3157370"/>
          </a:xfrm>
        </p:spPr>
        <p:txBody>
          <a:bodyPr/>
          <a:lstStyle/>
          <a:p>
            <a:r>
              <a:rPr lang="en-US" b="1" dirty="0"/>
              <a:t>push</a:t>
            </a:r>
            <a:r>
              <a:rPr lang="en-US" dirty="0"/>
              <a:t>: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PC</a:t>
            </a:r>
            <a:r>
              <a:rPr lang="ko-KR" altLang="en-US" dirty="0">
                <a:solidFill>
                  <a:schemeClr val="tx1"/>
                </a:solidFill>
              </a:rPr>
              <a:t>에서 현재 작업 중인 </a:t>
            </a:r>
            <a:r>
              <a:rPr lang="en-US" altLang="ko-KR" dirty="0">
                <a:solidFill>
                  <a:schemeClr val="tx1"/>
                </a:solidFill>
              </a:rPr>
              <a:t>branch</a:t>
            </a:r>
            <a:r>
              <a:rPr lang="ko-KR" altLang="en-US" dirty="0">
                <a:solidFill>
                  <a:schemeClr val="tx1"/>
                </a:solidFill>
              </a:rPr>
              <a:t>의 모든 </a:t>
            </a:r>
            <a:r>
              <a:rPr lang="en-US" altLang="ko-KR" dirty="0">
                <a:solidFill>
                  <a:schemeClr val="tx1"/>
                </a:solidFill>
              </a:rPr>
              <a:t>commits(changes)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의 동일 </a:t>
            </a:r>
            <a:r>
              <a:rPr lang="en-US" altLang="ko-KR" dirty="0">
                <a:solidFill>
                  <a:schemeClr val="tx1"/>
                </a:solidFill>
              </a:rPr>
              <a:t>branch</a:t>
            </a:r>
            <a:r>
              <a:rPr lang="ko-KR" altLang="en-US" dirty="0">
                <a:solidFill>
                  <a:schemeClr val="tx1"/>
                </a:solidFill>
              </a:rPr>
              <a:t>로 업로드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b="1" dirty="0"/>
              <a:t>pull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GitHub</a:t>
            </a:r>
            <a:r>
              <a:rPr lang="ko-KR" altLang="en-US" dirty="0"/>
              <a:t>로부터 </a:t>
            </a:r>
            <a:r>
              <a:rPr lang="en-US" altLang="ko-KR" dirty="0"/>
              <a:t>(origin </a:t>
            </a:r>
            <a:r>
              <a:rPr lang="ko-KR" altLang="en-US" dirty="0"/>
              <a:t>또는 지정된 </a:t>
            </a:r>
            <a:r>
              <a:rPr lang="en-US" altLang="ko-KR" dirty="0"/>
              <a:t>branch</a:t>
            </a:r>
            <a:r>
              <a:rPr lang="ko-KR" altLang="en-US" dirty="0"/>
              <a:t>의</a:t>
            </a:r>
            <a:r>
              <a:rPr lang="en-US" altLang="ko-KR" dirty="0"/>
              <a:t>)</a:t>
            </a:r>
            <a:r>
              <a:rPr lang="ko-KR" altLang="en-US" dirty="0"/>
              <a:t> 모든 </a:t>
            </a:r>
            <a:r>
              <a:rPr lang="en-US" altLang="ko-KR" dirty="0"/>
              <a:t>commits(changes)</a:t>
            </a:r>
            <a:r>
              <a:rPr lang="ko-KR" altLang="en-US" dirty="0"/>
              <a:t>을 </a:t>
            </a:r>
            <a:r>
              <a:rPr lang="en-US" altLang="ko-KR" dirty="0"/>
              <a:t>PC</a:t>
            </a:r>
            <a:r>
              <a:rPr lang="ko-KR" altLang="en-US" dirty="0"/>
              <a:t>로 다운로드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정확히는 </a:t>
            </a:r>
            <a:r>
              <a:rPr lang="en-US" altLang="ko-KR" dirty="0">
                <a:solidFill>
                  <a:schemeClr val="tx1"/>
                </a:solidFill>
              </a:rPr>
              <a:t>commits </a:t>
            </a:r>
            <a:r>
              <a:rPr lang="ko-KR" altLang="en-US" dirty="0">
                <a:solidFill>
                  <a:schemeClr val="tx1"/>
                </a:solidFill>
              </a:rPr>
              <a:t>다운로드 후 현재 파일에 병합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변경 내용 반영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01C060-EAC8-497D-B3EE-28B1CCE6FE23}"/>
              </a:ext>
            </a:extLst>
          </p:cNvPr>
          <p:cNvGrpSpPr/>
          <p:nvPr/>
        </p:nvGrpSpPr>
        <p:grpSpPr>
          <a:xfrm>
            <a:off x="2824583" y="4217073"/>
            <a:ext cx="5486400" cy="2490537"/>
            <a:chOff x="2824583" y="4367463"/>
            <a:chExt cx="5486400" cy="24905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2B7471F-28AA-4B99-BAD5-A74D606F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583" y="4657725"/>
              <a:ext cx="5486400" cy="220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EE5A2F-4B27-4320-B42F-A6AD182AC9CE}"/>
                </a:ext>
              </a:extLst>
            </p:cNvPr>
            <p:cNvSpPr txBox="1"/>
            <p:nvPr/>
          </p:nvSpPr>
          <p:spPr>
            <a:xfrm>
              <a:off x="6917533" y="4718384"/>
              <a:ext cx="995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GitHub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728CD5-9BD0-46B0-BE26-B5F9F71531E9}"/>
                </a:ext>
              </a:extLst>
            </p:cNvPr>
            <p:cNvSpPr txBox="1"/>
            <p:nvPr/>
          </p:nvSpPr>
          <p:spPr>
            <a:xfrm>
              <a:off x="5825289" y="4718384"/>
              <a:ext cx="541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PC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998B07-DF8B-4FFF-B8A9-234377158C7C}"/>
                </a:ext>
              </a:extLst>
            </p:cNvPr>
            <p:cNvCxnSpPr/>
            <p:nvPr/>
          </p:nvCxnSpPr>
          <p:spPr>
            <a:xfrm>
              <a:off x="6703626" y="4367463"/>
              <a:ext cx="0" cy="2490537"/>
            </a:xfrm>
            <a:prstGeom prst="line">
              <a:avLst/>
            </a:prstGeom>
            <a:ln w="254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0658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939</TotalTime>
  <Words>969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 Slab</vt:lpstr>
      <vt:lpstr>Arial</vt:lpstr>
      <vt:lpstr>Century Gothic</vt:lpstr>
      <vt:lpstr>Wingdings 3</vt:lpstr>
      <vt:lpstr>Ion Boardroom</vt:lpstr>
      <vt:lpstr>How to use GitHub?</vt:lpstr>
      <vt:lpstr>Visual Studio Code 설치</vt:lpstr>
      <vt:lpstr>Git 설치</vt:lpstr>
      <vt:lpstr>GitHub Desktop 설치</vt:lpstr>
      <vt:lpstr>Git Workflow</vt:lpstr>
      <vt:lpstr>clone</vt:lpstr>
      <vt:lpstr>add / commit</vt:lpstr>
      <vt:lpstr>status / log</vt:lpstr>
      <vt:lpstr>push / pull / fetch</vt:lpstr>
      <vt:lpstr>pull request / merge</vt:lpstr>
      <vt:lpstr>Branch</vt:lpstr>
      <vt:lpstr>Follow the steps (1)</vt:lpstr>
      <vt:lpstr>Follow the steps (2)</vt:lpstr>
      <vt:lpstr>Follow the steps (3)</vt:lpstr>
      <vt:lpstr>Follow the steps (4)</vt:lpstr>
      <vt:lpstr>Follow the steps (5)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Kim</dc:creator>
  <cp:lastModifiedBy>Kevin Kim</cp:lastModifiedBy>
  <cp:revision>124</cp:revision>
  <dcterms:created xsi:type="dcterms:W3CDTF">2021-08-30T13:31:52Z</dcterms:created>
  <dcterms:modified xsi:type="dcterms:W3CDTF">2021-09-11T17:03:03Z</dcterms:modified>
</cp:coreProperties>
</file>