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8a77ad043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8a77ad04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8a77ad043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8a77ad04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8a77ad043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8a77ad04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8a77ad043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8a77ad0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8a77ad043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8a77ad04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8a77ad043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8a77ad04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8a77ad043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8a77ad04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8a77ad043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8a77ad04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8a77ad043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8a77ad04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8a77ad043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8a77ad04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8a77ad043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8a77ad04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8a77ad043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8a77ad04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8a77ad043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8a77ad04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8a77ad043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8a77ad04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8a77ad043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8a77ad04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8a77ad043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8a77ad04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8a77ad04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8a77ad0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8a77ad043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8a77ad04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8a77ad04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8a77ad04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 name="Shape 11"/>
        <p:cNvGrpSpPr/>
        <p:nvPr/>
      </p:nvGrpSpPr>
      <p:grpSpPr>
        <a:xfrm>
          <a:off x="0" y="0"/>
          <a:ext cx="0" cy="0"/>
          <a:chOff x="0" y="0"/>
          <a:chExt cx="0" cy="0"/>
        </a:xfrm>
      </p:grpSpPr>
      <p:sp>
        <p:nvSpPr>
          <p:cNvPr id="12" name="Google Shape;12;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3" name="Shape 23"/>
        <p:cNvGrpSpPr/>
        <p:nvPr/>
      </p:nvGrpSpPr>
      <p:grpSpPr>
        <a:xfrm>
          <a:off x="0" y="0"/>
          <a:ext cx="0" cy="0"/>
          <a:chOff x="0" y="0"/>
          <a:chExt cx="0" cy="0"/>
        </a:xfrm>
      </p:grpSpPr>
      <p:sp>
        <p:nvSpPr>
          <p:cNvPr id="24" name="Google Shape;24;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s://www.kaggle.com/usdot/flight-delay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hyperlink" Target="https://www.kaggle.com/usdot/flight-delays" TargetMode="External"/><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descr="A large air plane flying in the sky &#10; &#10;Description automatically generated" id="84" name="Google Shape;84;p13"/>
          <p:cNvPicPr preferRelativeResize="0"/>
          <p:nvPr/>
        </p:nvPicPr>
        <p:blipFill rotWithShape="1">
          <a:blip r:embed="rId3">
            <a:alphaModFix/>
          </a:blip>
          <a:srcRect b="0" l="0" r="0" t="0"/>
          <a:stretch/>
        </p:blipFill>
        <p:spPr>
          <a:xfrm>
            <a:off x="0" y="1107213"/>
            <a:ext cx="14111111" cy="6858000"/>
          </a:xfrm>
          <a:prstGeom prst="rect">
            <a:avLst/>
          </a:prstGeom>
          <a:noFill/>
          <a:ln>
            <a:noFill/>
          </a:ln>
        </p:spPr>
      </p:pic>
      <p:sp>
        <p:nvSpPr>
          <p:cNvPr id="85" name="Google Shape;85;p13"/>
          <p:cNvSpPr txBox="1"/>
          <p:nvPr>
            <p:ph type="title"/>
          </p:nvPr>
        </p:nvSpPr>
        <p:spPr>
          <a:xfrm>
            <a:off x="198783" y="251791"/>
            <a:ext cx="11993217" cy="423117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lang="en-US"/>
            </a:br>
            <a:r>
              <a:rPr lang="en-US"/>
              <a:t> </a:t>
            </a:r>
            <a:r>
              <a:rPr lang="en-US" u="sng">
                <a:solidFill>
                  <a:schemeClr val="hlink"/>
                </a:solidFill>
                <a:hlinkClick r:id="rId4"/>
              </a:rPr>
              <a:t>2015 Flight Delays and Cancellations</a:t>
            </a:r>
            <a:r>
              <a:rPr lang="en-US"/>
              <a:t> </a:t>
            </a:r>
            <a:br>
              <a:rPr lang="en-US"/>
            </a:br>
            <a:br>
              <a:rPr lang="en-US"/>
            </a:br>
            <a:br>
              <a:rPr lang="en-US"/>
            </a:br>
            <a:endParaRPr/>
          </a:p>
        </p:txBody>
      </p:sp>
      <p:sp>
        <p:nvSpPr>
          <p:cNvPr id="86" name="Google Shape;86;p13"/>
          <p:cNvSpPr txBox="1"/>
          <p:nvPr>
            <p:ph idx="1" type="body"/>
          </p:nvPr>
        </p:nvSpPr>
        <p:spPr>
          <a:xfrm>
            <a:off x="619815" y="2367376"/>
            <a:ext cx="10515600" cy="15001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400"/>
              <a:buNone/>
            </a:pPr>
            <a:r>
              <a:rPr lang="en-US"/>
              <a:t>                                                       By Vertulie Pierre Louis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None/>
            </a:pPr>
            <a:r>
              <a:t/>
            </a:r>
            <a:endParaRPr b="1" sz="4000">
              <a:solidFill>
                <a:srgbClr val="333333"/>
              </a:solidFill>
              <a:highlight>
                <a:srgbClr val="FFFFFF"/>
              </a:highlight>
              <a:latin typeface="Arial"/>
              <a:ea typeface="Arial"/>
              <a:cs typeface="Arial"/>
              <a:sym typeface="Arial"/>
            </a:endParaRPr>
          </a:p>
          <a:p>
            <a:pPr indent="0" lvl="0" marL="0" rtl="0" algn="l">
              <a:lnSpc>
                <a:spcPct val="125000"/>
              </a:lnSpc>
              <a:spcBef>
                <a:spcPts val="0"/>
              </a:spcBef>
              <a:spcAft>
                <a:spcPts val="0"/>
              </a:spcAft>
              <a:buNone/>
            </a:pPr>
            <a:r>
              <a:rPr b="1" lang="en-US" sz="4000">
                <a:solidFill>
                  <a:srgbClr val="333333"/>
                </a:solidFill>
                <a:highlight>
                  <a:srgbClr val="FFFFFF"/>
                </a:highlight>
                <a:latin typeface="Arial"/>
                <a:ea typeface="Arial"/>
                <a:cs typeface="Arial"/>
                <a:sym typeface="Arial"/>
              </a:rPr>
              <a:t>Exploratory data analysis summary (visualization and inferential statistics)</a:t>
            </a:r>
            <a:endParaRPr b="1" sz="4000">
              <a:solidFill>
                <a:srgbClr val="333333"/>
              </a:solidFill>
              <a:highlight>
                <a:srgbClr val="FFFFFF"/>
              </a:highlight>
              <a:latin typeface="Arial"/>
              <a:ea typeface="Arial"/>
              <a:cs typeface="Arial"/>
              <a:sym typeface="Arial"/>
            </a:endParaRPr>
          </a:p>
          <a:p>
            <a:pPr indent="0" lvl="0" marL="0" rtl="0" algn="l">
              <a:lnSpc>
                <a:spcPct val="125000"/>
              </a:lnSpc>
              <a:spcBef>
                <a:spcPts val="0"/>
              </a:spcBef>
              <a:spcAft>
                <a:spcPts val="0"/>
              </a:spcAft>
              <a:buNone/>
            </a:pPr>
            <a:r>
              <a:t/>
            </a:r>
            <a:endParaRPr b="1" sz="2300">
              <a:solidFill>
                <a:srgbClr val="333333"/>
              </a:solidFill>
              <a:highlight>
                <a:srgbClr val="FFFFFF"/>
              </a:highlight>
              <a:latin typeface="Arial"/>
              <a:ea typeface="Arial"/>
              <a:cs typeface="Arial"/>
              <a:sym typeface="Arial"/>
            </a:endParaRPr>
          </a:p>
          <a:p>
            <a:pPr indent="0" lvl="0" marL="0" rtl="0" algn="l">
              <a:lnSpc>
                <a:spcPct val="125000"/>
              </a:lnSpc>
              <a:spcBef>
                <a:spcPts val="0"/>
              </a:spcBef>
              <a:spcAft>
                <a:spcPts val="0"/>
              </a:spcAft>
              <a:buClr>
                <a:schemeClr val="dk1"/>
              </a:buClr>
              <a:buSzPts val="1100"/>
              <a:buFont typeface="Arial"/>
              <a:buNone/>
            </a:pPr>
            <a:r>
              <a:t/>
            </a:r>
            <a:endParaRPr b="1" sz="2300">
              <a:solidFill>
                <a:srgbClr val="333333"/>
              </a:solidFill>
              <a:highlight>
                <a:srgbClr val="FFFFFF"/>
              </a:highlight>
              <a:latin typeface="Arial"/>
              <a:ea typeface="Arial"/>
              <a:cs typeface="Arial"/>
              <a:sym typeface="Arial"/>
            </a:endParaRPr>
          </a:p>
        </p:txBody>
      </p:sp>
      <p:pic>
        <p:nvPicPr>
          <p:cNvPr id="149" name="Google Shape;149;p22"/>
          <p:cNvPicPr preferRelativeResize="0"/>
          <p:nvPr/>
        </p:nvPicPr>
        <p:blipFill>
          <a:blip r:embed="rId3">
            <a:alphaModFix/>
          </a:blip>
          <a:stretch>
            <a:fillRect/>
          </a:stretch>
        </p:blipFill>
        <p:spPr>
          <a:xfrm>
            <a:off x="2179288" y="1800138"/>
            <a:ext cx="7833429" cy="48625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580500" y="485610"/>
            <a:ext cx="10515600" cy="1008900"/>
          </a:xfrm>
          <a:prstGeom prst="rect">
            <a:avLst/>
          </a:prstGeom>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b="1" lang="en-US" sz="4000">
                <a:solidFill>
                  <a:srgbClr val="333333"/>
                </a:solidFill>
                <a:highlight>
                  <a:srgbClr val="FFFFFF"/>
                </a:highlight>
                <a:latin typeface="Arial"/>
                <a:ea typeface="Arial"/>
                <a:cs typeface="Arial"/>
                <a:sym typeface="Arial"/>
              </a:rPr>
              <a:t>Exploratory data analysis summary (visualization and inferential statistics)</a:t>
            </a:r>
            <a:endParaRPr sz="6100"/>
          </a:p>
        </p:txBody>
      </p:sp>
      <p:pic>
        <p:nvPicPr>
          <p:cNvPr id="155" name="Google Shape;155;p23"/>
          <p:cNvPicPr preferRelativeResize="0"/>
          <p:nvPr/>
        </p:nvPicPr>
        <p:blipFill>
          <a:blip r:embed="rId3">
            <a:alphaModFix/>
          </a:blip>
          <a:stretch>
            <a:fillRect/>
          </a:stretch>
        </p:blipFill>
        <p:spPr>
          <a:xfrm>
            <a:off x="3125700" y="1696800"/>
            <a:ext cx="9066299" cy="4952250"/>
          </a:xfrm>
          <a:prstGeom prst="rect">
            <a:avLst/>
          </a:prstGeom>
          <a:noFill/>
          <a:ln>
            <a:noFill/>
          </a:ln>
        </p:spPr>
      </p:pic>
      <p:sp>
        <p:nvSpPr>
          <p:cNvPr id="156" name="Google Shape;156;p23"/>
          <p:cNvSpPr txBox="1"/>
          <p:nvPr/>
        </p:nvSpPr>
        <p:spPr>
          <a:xfrm>
            <a:off x="113150" y="2133275"/>
            <a:ext cx="3794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50">
                <a:solidFill>
                  <a:schemeClr val="dk1"/>
                </a:solidFill>
                <a:highlight>
                  <a:srgbClr val="FFFFFF"/>
                </a:highlight>
              </a:rPr>
              <a:t>The count plot depicts the origin city on the x-axis and the departure delay on the y-axis. The count plot also shows that Chicago has the highest count of flight from origin city, follows by Atlanta</a:t>
            </a:r>
            <a:r>
              <a:rPr lang="en-US" sz="1050">
                <a:solidFill>
                  <a:schemeClr val="dk1"/>
                </a:solidFill>
                <a:highlight>
                  <a:srgbClr val="FFFFFF"/>
                </a:highlight>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838200" y="365125"/>
            <a:ext cx="10983686"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4000">
                <a:solidFill>
                  <a:srgbClr val="333333"/>
                </a:solidFill>
                <a:highlight>
                  <a:srgbClr val="FFFFFF"/>
                </a:highlight>
                <a:latin typeface="Arial"/>
                <a:ea typeface="Arial"/>
                <a:cs typeface="Arial"/>
                <a:sym typeface="Arial"/>
              </a:rPr>
              <a:t>Exploratory Data Analysis Summary (visualization and inferential statistics)</a:t>
            </a:r>
            <a:endParaRPr b="1" sz="4000">
              <a:solidFill>
                <a:srgbClr val="333333"/>
              </a:solidFill>
              <a:highlight>
                <a:srgbClr val="FFFFFF"/>
              </a:highlight>
              <a:latin typeface="Arial"/>
              <a:ea typeface="Arial"/>
              <a:cs typeface="Arial"/>
              <a:sym typeface="Arial"/>
            </a:endParaRPr>
          </a:p>
          <a:p>
            <a:pPr indent="0" lvl="0" marL="0" rtl="0" algn="l">
              <a:lnSpc>
                <a:spcPct val="90000"/>
              </a:lnSpc>
              <a:spcBef>
                <a:spcPts val="0"/>
              </a:spcBef>
              <a:spcAft>
                <a:spcPts val="0"/>
              </a:spcAft>
              <a:buClr>
                <a:schemeClr val="dk1"/>
              </a:buClr>
              <a:buSzPts val="4400"/>
              <a:buFont typeface="Calibri"/>
              <a:buNone/>
            </a:pPr>
            <a:r>
              <a:rPr lang="en-US"/>
              <a:t> </a:t>
            </a:r>
            <a:endParaRPr/>
          </a:p>
        </p:txBody>
      </p:sp>
      <p:pic>
        <p:nvPicPr>
          <p:cNvPr id="162" name="Google Shape;162;p24"/>
          <p:cNvPicPr preferRelativeResize="0"/>
          <p:nvPr/>
        </p:nvPicPr>
        <p:blipFill>
          <a:blip r:embed="rId3">
            <a:alphaModFix/>
          </a:blip>
          <a:stretch>
            <a:fillRect/>
          </a:stretch>
        </p:blipFill>
        <p:spPr>
          <a:xfrm>
            <a:off x="1516250" y="1456550"/>
            <a:ext cx="9163074" cy="486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69" name="Google Shape;169;p25"/>
          <p:cNvPicPr preferRelativeResize="0"/>
          <p:nvPr/>
        </p:nvPicPr>
        <p:blipFill>
          <a:blip r:embed="rId3">
            <a:alphaModFix/>
          </a:blip>
          <a:stretch>
            <a:fillRect/>
          </a:stretch>
        </p:blipFill>
        <p:spPr>
          <a:xfrm>
            <a:off x="284950" y="-85925"/>
            <a:ext cx="11573775" cy="6858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b="1" lang="en-US" sz="4000">
                <a:solidFill>
                  <a:srgbClr val="333333"/>
                </a:solidFill>
                <a:highlight>
                  <a:srgbClr val="FFFFFF"/>
                </a:highlight>
                <a:latin typeface="Arial"/>
                <a:ea typeface="Arial"/>
                <a:cs typeface="Arial"/>
                <a:sym typeface="Arial"/>
              </a:rPr>
              <a:t>Exploratory data analysis summary (visualization and inferential statistics)</a:t>
            </a:r>
            <a:endParaRPr sz="6100"/>
          </a:p>
        </p:txBody>
      </p:sp>
      <p:pic>
        <p:nvPicPr>
          <p:cNvPr id="175" name="Google Shape;175;p26"/>
          <p:cNvPicPr preferRelativeResize="0"/>
          <p:nvPr/>
        </p:nvPicPr>
        <p:blipFill>
          <a:blip r:embed="rId3">
            <a:alphaModFix/>
          </a:blip>
          <a:stretch>
            <a:fillRect/>
          </a:stretch>
        </p:blipFill>
        <p:spPr>
          <a:xfrm>
            <a:off x="2" y="1871750"/>
            <a:ext cx="7151050" cy="4862500"/>
          </a:xfrm>
          <a:prstGeom prst="rect">
            <a:avLst/>
          </a:prstGeom>
          <a:noFill/>
          <a:ln>
            <a:noFill/>
          </a:ln>
        </p:spPr>
      </p:pic>
      <p:sp>
        <p:nvSpPr>
          <p:cNvPr id="176" name="Google Shape;176;p26"/>
          <p:cNvSpPr txBox="1"/>
          <p:nvPr/>
        </p:nvSpPr>
        <p:spPr>
          <a:xfrm>
            <a:off x="6770700" y="2348025"/>
            <a:ext cx="5297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highlight>
                  <a:srgbClr val="FFFFFF"/>
                </a:highlight>
              </a:rPr>
              <a:t>The Pie chart represents the percentage of each Airline in the database. From my observation, I notice that Delta Air Lines Inc. has the highest percentage follow by Skywest Airlines then American Eagle.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b="1" lang="en-US" sz="4100">
                <a:solidFill>
                  <a:srgbClr val="333333"/>
                </a:solidFill>
                <a:highlight>
                  <a:srgbClr val="FFFFFF"/>
                </a:highlight>
                <a:latin typeface="Arial"/>
                <a:ea typeface="Arial"/>
                <a:cs typeface="Arial"/>
                <a:sym typeface="Arial"/>
              </a:rPr>
              <a:t>Exploratory data analysis summary (Visualization and Inferential Statistics)</a:t>
            </a:r>
            <a:endParaRPr sz="6200"/>
          </a:p>
        </p:txBody>
      </p:sp>
      <p:sp>
        <p:nvSpPr>
          <p:cNvPr id="182" name="Google Shape;182;p2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83" name="Google Shape;183;p27"/>
          <p:cNvPicPr preferRelativeResize="0"/>
          <p:nvPr/>
        </p:nvPicPr>
        <p:blipFill>
          <a:blip r:embed="rId3">
            <a:alphaModFix/>
          </a:blip>
          <a:stretch>
            <a:fillRect/>
          </a:stretch>
        </p:blipFill>
        <p:spPr>
          <a:xfrm>
            <a:off x="771750" y="1896575"/>
            <a:ext cx="9047501" cy="481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924100" y="10094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a:t>
            </a:r>
            <a:endParaRPr/>
          </a:p>
        </p:txBody>
      </p:sp>
      <p:sp>
        <p:nvSpPr>
          <p:cNvPr id="189" name="Google Shape;189;p2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90" name="Google Shape;190;p28"/>
          <p:cNvPicPr preferRelativeResize="0"/>
          <p:nvPr/>
        </p:nvPicPr>
        <p:blipFill>
          <a:blip r:embed="rId3">
            <a:alphaModFix/>
          </a:blip>
          <a:stretch>
            <a:fillRect/>
          </a:stretch>
        </p:blipFill>
        <p:spPr>
          <a:xfrm>
            <a:off x="512237" y="1383713"/>
            <a:ext cx="11339325" cy="6667725"/>
          </a:xfrm>
          <a:prstGeom prst="rect">
            <a:avLst/>
          </a:prstGeom>
          <a:noFill/>
          <a:ln>
            <a:noFill/>
          </a:ln>
        </p:spPr>
      </p:pic>
      <p:sp>
        <p:nvSpPr>
          <p:cNvPr id="191" name="Google Shape;191;p28"/>
          <p:cNvSpPr txBox="1"/>
          <p:nvPr/>
        </p:nvSpPr>
        <p:spPr>
          <a:xfrm>
            <a:off x="0" y="0"/>
            <a:ext cx="9877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t>        </a:t>
            </a:r>
            <a:r>
              <a:rPr lang="en-US" sz="4000"/>
              <a:t>Correlation</a:t>
            </a:r>
            <a:endParaRPr sz="4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  </a:t>
            </a:r>
            <a:r>
              <a:rPr b="1" lang="en-US"/>
              <a:t>Prediction</a:t>
            </a:r>
            <a:endParaRPr/>
          </a:p>
        </p:txBody>
      </p:sp>
      <p:sp>
        <p:nvSpPr>
          <p:cNvPr id="197" name="Google Shape;197;p2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2000">
                <a:solidFill>
                  <a:srgbClr val="980000"/>
                </a:solidFill>
              </a:rPr>
              <a:t>I use 100000 samples to predict how much a flight will delay. Before applying machine learning, I performed One-hot coding to convert the categorical values into numerical values.</a:t>
            </a:r>
            <a:endParaRPr sz="2000">
              <a:solidFill>
                <a:srgbClr val="980000"/>
              </a:solidFill>
            </a:endParaRPr>
          </a:p>
          <a:p>
            <a:pPr indent="0" lvl="0" marL="0" rtl="0" algn="l">
              <a:spcBef>
                <a:spcPts val="1000"/>
              </a:spcBef>
              <a:spcAft>
                <a:spcPts val="0"/>
              </a:spcAft>
              <a:buNone/>
            </a:pPr>
            <a:r>
              <a:rPr lang="en-US" sz="2000"/>
              <a:t> </a:t>
            </a:r>
            <a:endParaRPr sz="2000"/>
          </a:p>
          <a:p>
            <a:pPr indent="0" lvl="0" marL="0" rtl="0" algn="l">
              <a:spcBef>
                <a:spcPts val="1000"/>
              </a:spcBef>
              <a:spcAft>
                <a:spcPts val="0"/>
              </a:spcAft>
              <a:buClr>
                <a:schemeClr val="dk1"/>
              </a:buClr>
              <a:buSzPts val="1100"/>
              <a:buFont typeface="Arial"/>
              <a:buNone/>
            </a:pPr>
            <a:r>
              <a:rPr lang="en-US" sz="2000">
                <a:solidFill>
                  <a:srgbClr val="3C78D8"/>
                </a:solidFill>
              </a:rPr>
              <a:t>For the prediction, I separated the dataset into training and testing. Training data helps recognize patterns in the dataset. And Testing data is used to evaluate the performance of the model.  </a:t>
            </a:r>
            <a:endParaRPr sz="2000">
              <a:solidFill>
                <a:srgbClr val="3C78D8"/>
              </a:solidFill>
            </a:endParaRPr>
          </a:p>
          <a:p>
            <a:pPr indent="0" lvl="0" marL="0" rtl="0" algn="l">
              <a:spcBef>
                <a:spcPts val="1000"/>
              </a:spcBef>
              <a:spcAft>
                <a:spcPts val="0"/>
              </a:spcAft>
              <a:buNone/>
            </a:pPr>
            <a:r>
              <a:rPr lang="en-US" sz="2000">
                <a:solidFill>
                  <a:srgbClr val="3C78D8"/>
                </a:solidFill>
              </a:rPr>
              <a:t> </a:t>
            </a:r>
            <a:endParaRPr sz="2000">
              <a:solidFill>
                <a:srgbClr val="3C78D8"/>
              </a:solidFill>
            </a:endParaRPr>
          </a:p>
          <a:p>
            <a:pPr indent="0" lvl="0" marL="0" rtl="0" algn="l">
              <a:spcBef>
                <a:spcPts val="1000"/>
              </a:spcBef>
              <a:spcAft>
                <a:spcPts val="0"/>
              </a:spcAft>
              <a:buClr>
                <a:schemeClr val="dk1"/>
              </a:buClr>
              <a:buSzPts val="1100"/>
              <a:buFont typeface="Arial"/>
              <a:buNone/>
            </a:pPr>
            <a:r>
              <a:rPr lang="en-US" sz="2000">
                <a:solidFill>
                  <a:srgbClr val="FF0000"/>
                </a:solidFill>
              </a:rPr>
              <a:t>Also,  From sci-kit-learn, I used Linear regression, Random forest, and Decision Tree for model comparison.</a:t>
            </a:r>
            <a:endParaRPr sz="2000">
              <a:solidFill>
                <a:srgbClr val="FF0000"/>
              </a:solidFill>
            </a:endParaRPr>
          </a:p>
          <a:p>
            <a:pPr indent="0" lvl="0" marL="0" rtl="0" algn="l">
              <a:spcBef>
                <a:spcPts val="1000"/>
              </a:spcBef>
              <a:spcAft>
                <a:spcPts val="0"/>
              </a:spcAft>
              <a:buNone/>
            </a:pPr>
            <a:r>
              <a:t/>
            </a:r>
            <a:endParaRPr sz="2000"/>
          </a:p>
          <a:p>
            <a:pPr indent="0" lvl="0" marL="0" rtl="0" algn="l">
              <a:spcBef>
                <a:spcPts val="1000"/>
              </a:spcBef>
              <a:spcAft>
                <a:spcPts val="0"/>
              </a:spcAft>
              <a:buClr>
                <a:schemeClr val="dk1"/>
              </a:buClr>
              <a:buSzPts val="1100"/>
              <a:buFont typeface="Arial"/>
              <a:buNone/>
            </a:pPr>
            <a:r>
              <a:rPr lang="en-US" sz="2000">
                <a:solidFill>
                  <a:srgbClr val="9900FF"/>
                </a:solidFill>
              </a:rPr>
              <a:t>I also used scaling, a method used to normalize the range of independent variables or features of data.</a:t>
            </a:r>
            <a:endParaRPr sz="2000">
              <a:solidFill>
                <a:srgbClr val="9900FF"/>
              </a:solidFill>
            </a:endParaRPr>
          </a:p>
          <a:p>
            <a:pPr indent="0" lvl="0" marL="0" rtl="0" algn="l">
              <a:spcBef>
                <a:spcPts val="1000"/>
              </a:spcBef>
              <a:spcAft>
                <a:spcPts val="0"/>
              </a:spcAft>
              <a:buClr>
                <a:schemeClr val="dk1"/>
              </a:buClr>
              <a:buSzPts val="1100"/>
              <a:buFont typeface="Arial"/>
              <a:buNone/>
            </a:pPr>
            <a:r>
              <a:rPr lang="en-US" sz="2000"/>
              <a:t>To determine the optimal values and accuracy of the model, I used Grid Search and   cross-validation </a:t>
            </a:r>
            <a:endParaRPr sz="2000"/>
          </a:p>
          <a:p>
            <a:pPr indent="0" lvl="0" marL="0" rtl="0" algn="l">
              <a:spcBef>
                <a:spcPts val="1000"/>
              </a:spcBef>
              <a:spcAft>
                <a:spcPts val="0"/>
              </a:spcAft>
              <a:buClr>
                <a:schemeClr val="dk1"/>
              </a:buClr>
              <a:buSzPts val="1100"/>
              <a:buFont typeface="Arial"/>
              <a:buNone/>
            </a:pPr>
            <a:r>
              <a:t/>
            </a:r>
            <a:endParaRPr sz="2000"/>
          </a:p>
          <a:p>
            <a:pPr indent="0" lvl="0" marL="0" rtl="0" algn="l">
              <a:spcBef>
                <a:spcPts val="1000"/>
              </a:spcBef>
              <a:spcAft>
                <a:spcPts val="0"/>
              </a:spcAft>
              <a:buNone/>
            </a:pPr>
            <a:r>
              <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b="1" lang="en-US"/>
              <a:t> </a:t>
            </a:r>
            <a:r>
              <a:rPr b="1" lang="en-US" sz="4000"/>
              <a:t>Prediction</a:t>
            </a:r>
            <a:endParaRPr b="1" sz="4000"/>
          </a:p>
        </p:txBody>
      </p:sp>
      <p:sp>
        <p:nvSpPr>
          <p:cNvPr id="203" name="Google Shape;203;p3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04" name="Google Shape;204;p30"/>
          <p:cNvPicPr preferRelativeResize="0"/>
          <p:nvPr/>
        </p:nvPicPr>
        <p:blipFill>
          <a:blip r:embed="rId3">
            <a:alphaModFix/>
          </a:blip>
          <a:stretch>
            <a:fillRect/>
          </a:stretch>
        </p:blipFill>
        <p:spPr>
          <a:xfrm>
            <a:off x="385175" y="1396150"/>
            <a:ext cx="11496825" cy="5283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                        </a:t>
            </a:r>
            <a:r>
              <a:rPr b="1" lang="en-US" sz="4000"/>
              <a:t>Prediction</a:t>
            </a:r>
            <a:endParaRPr b="1" sz="4000"/>
          </a:p>
          <a:p>
            <a:pPr indent="0" lvl="0" marL="0" rtl="0" algn="l">
              <a:spcBef>
                <a:spcPts val="0"/>
              </a:spcBef>
              <a:spcAft>
                <a:spcPts val="0"/>
              </a:spcAft>
              <a:buNone/>
            </a:pPr>
            <a:r>
              <a:t/>
            </a:r>
            <a:endParaRPr/>
          </a:p>
        </p:txBody>
      </p:sp>
      <p:sp>
        <p:nvSpPr>
          <p:cNvPr id="210" name="Google Shape;210;p3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11" name="Google Shape;211;p31"/>
          <p:cNvPicPr preferRelativeResize="0"/>
          <p:nvPr/>
        </p:nvPicPr>
        <p:blipFill>
          <a:blip r:embed="rId3">
            <a:alphaModFix/>
          </a:blip>
          <a:stretch>
            <a:fillRect/>
          </a:stretch>
        </p:blipFill>
        <p:spPr>
          <a:xfrm>
            <a:off x="838200" y="1460450"/>
            <a:ext cx="10267950" cy="2362200"/>
          </a:xfrm>
          <a:prstGeom prst="rect">
            <a:avLst/>
          </a:prstGeom>
          <a:noFill/>
          <a:ln>
            <a:noFill/>
          </a:ln>
        </p:spPr>
      </p:pic>
      <p:pic>
        <p:nvPicPr>
          <p:cNvPr id="212" name="Google Shape;212;p31"/>
          <p:cNvPicPr preferRelativeResize="0"/>
          <p:nvPr/>
        </p:nvPicPr>
        <p:blipFill>
          <a:blip r:embed="rId4">
            <a:alphaModFix/>
          </a:blip>
          <a:stretch>
            <a:fillRect/>
          </a:stretch>
        </p:blipFill>
        <p:spPr>
          <a:xfrm>
            <a:off x="838200" y="4004325"/>
            <a:ext cx="10267950" cy="251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959"/>
              <a:buFont typeface="Calibri"/>
              <a:buNone/>
            </a:pPr>
            <a:r>
              <a:rPr b="1" lang="en-US" sz="4460">
                <a:latin typeface="Times New Roman"/>
                <a:ea typeface="Times New Roman"/>
                <a:cs typeface="Times New Roman"/>
                <a:sym typeface="Times New Roman"/>
              </a:rPr>
              <a:t>Introduction</a:t>
            </a:r>
            <a:endParaRPr b="1" sz="4900">
              <a:latin typeface="Times New Roman"/>
              <a:ea typeface="Times New Roman"/>
              <a:cs typeface="Times New Roman"/>
              <a:sym typeface="Times New Roman"/>
            </a:endParaRPr>
          </a:p>
        </p:txBody>
      </p:sp>
      <p:sp>
        <p:nvSpPr>
          <p:cNvPr id="92" name="Google Shape;92;p14"/>
          <p:cNvSpPr/>
          <p:nvPr/>
        </p:nvSpPr>
        <p:spPr>
          <a:xfrm>
            <a:off x="225312" y="1614519"/>
            <a:ext cx="11741400" cy="7078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SzPts val="1100"/>
              <a:buNone/>
            </a:pPr>
            <a:r>
              <a:rPr lang="en-US" sz="1800">
                <a:solidFill>
                  <a:srgbClr val="980000"/>
                </a:solidFill>
                <a:highlight>
                  <a:schemeClr val="lt1"/>
                </a:highlight>
                <a:latin typeface="Times New Roman"/>
                <a:ea typeface="Times New Roman"/>
                <a:cs typeface="Times New Roman"/>
                <a:sym typeface="Times New Roman"/>
              </a:rPr>
              <a:t>In 2015 there were lots of flight delays in the United States. The U.S. Department of Transportation’s (DOT) Bureau of Transportation Statistics tracks the status of the flights by providing a summary of the arrival delays, departure delays, scheduled departure, on-time arrival in their monthly report. The data is acquired from Kaggle:https://www.kaggle.com/usdot/flight-delays. The flight data set contains 5819079 rows with 31 columns and 14 different carriers</a:t>
            </a:r>
            <a:r>
              <a:rPr lang="en-US" sz="1800">
                <a:solidFill>
                  <a:srgbClr val="FF0000"/>
                </a:solidFill>
                <a:highlight>
                  <a:schemeClr val="lt1"/>
                </a:highlight>
                <a:latin typeface="Times New Roman"/>
                <a:ea typeface="Times New Roman"/>
                <a:cs typeface="Times New Roman"/>
                <a:sym typeface="Times New Roman"/>
              </a:rPr>
              <a:t>.</a:t>
            </a:r>
            <a:endParaRPr sz="1800">
              <a:solidFill>
                <a:srgbClr val="FF0000"/>
              </a:solidFill>
              <a:highlight>
                <a:schemeClr val="lt1"/>
              </a:highlight>
              <a:latin typeface="Times New Roman"/>
              <a:ea typeface="Times New Roman"/>
              <a:cs typeface="Times New Roman"/>
              <a:sym typeface="Times New Roman"/>
            </a:endParaRPr>
          </a:p>
          <a:p>
            <a:pPr indent="0" lvl="0" marL="0" marR="304800" rtl="0" algn="l">
              <a:spcBef>
                <a:spcPts val="1000"/>
              </a:spcBef>
              <a:spcAft>
                <a:spcPts val="0"/>
              </a:spcAft>
              <a:buSzPts val="1100"/>
              <a:buNone/>
            </a:pPr>
            <a:r>
              <a:t/>
            </a:r>
            <a:endParaRPr b="1" sz="2600" u="sng">
              <a:solidFill>
                <a:schemeClr val="dk1"/>
              </a:solidFill>
            </a:endParaRPr>
          </a:p>
          <a:p>
            <a:pPr indent="0" lvl="0" marL="0" marR="304800" rtl="0" algn="l">
              <a:spcBef>
                <a:spcPts val="1000"/>
              </a:spcBef>
              <a:spcAft>
                <a:spcPts val="0"/>
              </a:spcAft>
              <a:buSzPts val="1100"/>
              <a:buNone/>
            </a:pPr>
            <a:r>
              <a:rPr b="1" lang="en-US" sz="2600" u="sng">
                <a:solidFill>
                  <a:schemeClr val="dk1"/>
                </a:solidFill>
              </a:rPr>
              <a:t>Gathering Data</a:t>
            </a:r>
            <a:endParaRPr b="1" sz="2600" u="sng">
              <a:solidFill>
                <a:schemeClr val="dk1"/>
              </a:solidFill>
            </a:endParaRPr>
          </a:p>
          <a:p>
            <a:pPr indent="0" lvl="0" marL="0" marR="114300" rtl="0" algn="l">
              <a:lnSpc>
                <a:spcPct val="115000"/>
              </a:lnSpc>
              <a:spcBef>
                <a:spcPts val="0"/>
              </a:spcBef>
              <a:spcAft>
                <a:spcPts val="0"/>
              </a:spcAft>
              <a:buSzPts val="1100"/>
              <a:buNone/>
            </a:pPr>
            <a:r>
              <a:t/>
            </a:r>
            <a:endParaRPr b="1" sz="2500" u="sng">
              <a:solidFill>
                <a:schemeClr val="dk1"/>
              </a:solidFill>
            </a:endParaRPr>
          </a:p>
          <a:p>
            <a:pPr indent="0" lvl="0" marL="0" marR="114300" rtl="0" algn="l">
              <a:lnSpc>
                <a:spcPct val="115000"/>
              </a:lnSpc>
              <a:spcBef>
                <a:spcPts val="0"/>
              </a:spcBef>
              <a:spcAft>
                <a:spcPts val="0"/>
              </a:spcAft>
              <a:buSzPts val="1100"/>
              <a:buNone/>
            </a:pPr>
            <a:r>
              <a:rPr lang="en-US" sz="1600">
                <a:solidFill>
                  <a:schemeClr val="dk1"/>
                </a:solidFill>
                <a:latin typeface="Times New Roman"/>
                <a:ea typeface="Times New Roman"/>
                <a:cs typeface="Times New Roman"/>
                <a:sym typeface="Times New Roman"/>
              </a:rPr>
              <a:t>F</a:t>
            </a:r>
            <a:r>
              <a:rPr lang="en-US" sz="1700">
                <a:solidFill>
                  <a:srgbClr val="FF0000"/>
                </a:solidFill>
                <a:latin typeface="Times New Roman"/>
                <a:ea typeface="Times New Roman"/>
                <a:cs typeface="Times New Roman"/>
                <a:sym typeface="Times New Roman"/>
              </a:rPr>
              <a:t>or this project, I developed a model to predict how long a flight will be delayed at the Destination Airport.  I created a Data set that can be used for both visualization and Model Building. The purpose of the visualization is to get a better inference of the data.</a:t>
            </a:r>
            <a:endParaRPr sz="1700">
              <a:solidFill>
                <a:srgbClr val="FF0000"/>
              </a:solidFill>
              <a:latin typeface="Times New Roman"/>
              <a:ea typeface="Times New Roman"/>
              <a:cs typeface="Times New Roman"/>
              <a:sym typeface="Times New Roman"/>
            </a:endParaRPr>
          </a:p>
          <a:p>
            <a:pPr indent="0" lvl="0" marL="101600" marR="114300" rtl="0" algn="l">
              <a:lnSpc>
                <a:spcPct val="115000"/>
              </a:lnSpc>
              <a:spcBef>
                <a:spcPts val="0"/>
              </a:spcBef>
              <a:spcAft>
                <a:spcPts val="0"/>
              </a:spcAft>
              <a:buSzPts val="1100"/>
              <a:buNone/>
            </a:pPr>
            <a:r>
              <a:rPr lang="en-US" sz="1700">
                <a:solidFill>
                  <a:schemeClr val="dk1"/>
                </a:solidFill>
                <a:latin typeface="Times New Roman"/>
                <a:ea typeface="Times New Roman"/>
                <a:cs typeface="Times New Roman"/>
                <a:sym typeface="Times New Roman"/>
              </a:rPr>
              <a:t> </a:t>
            </a:r>
            <a:r>
              <a:rPr lang="en-US" sz="1700">
                <a:solidFill>
                  <a:srgbClr val="599BD5"/>
                </a:solidFill>
                <a:latin typeface="Times New Roman"/>
                <a:ea typeface="Times New Roman"/>
                <a:cs typeface="Times New Roman"/>
                <a:sym typeface="Times New Roman"/>
              </a:rPr>
              <a:t>For the Split test, I have separated the Dataset into training and Testing Data so that prediction can be done on the testing Data.  I also import Tableau that can make the visualization more feasible.</a:t>
            </a:r>
            <a:endParaRPr sz="1700">
              <a:solidFill>
                <a:srgbClr val="599BD5"/>
              </a:solidFill>
              <a:latin typeface="Times New Roman"/>
              <a:ea typeface="Times New Roman"/>
              <a:cs typeface="Times New Roman"/>
              <a:sym typeface="Times New Roman"/>
            </a:endParaRPr>
          </a:p>
          <a:p>
            <a:pPr indent="0" lvl="0" marL="101600" marR="114300" rtl="0" algn="l">
              <a:lnSpc>
                <a:spcPct val="115000"/>
              </a:lnSpc>
              <a:spcBef>
                <a:spcPts val="0"/>
              </a:spcBef>
              <a:spcAft>
                <a:spcPts val="0"/>
              </a:spcAft>
              <a:buSzPts val="1100"/>
              <a:buNone/>
            </a:pPr>
            <a:r>
              <a:rPr lang="en-US" sz="1700">
                <a:solidFill>
                  <a:srgbClr val="980000"/>
                </a:solidFill>
                <a:latin typeface="Times New Roman"/>
                <a:ea typeface="Times New Roman"/>
                <a:cs typeface="Times New Roman"/>
                <a:sym typeface="Times New Roman"/>
              </a:rPr>
              <a:t>The technical aspect used is visualization: matplolib, seaborn. Including data manipulation: pandas, NumPy, modeling -sklearn: Linear Regression, Random Forest,  &amp; Decision tree</a:t>
            </a:r>
            <a:r>
              <a:rPr lang="en-US" sz="1800">
                <a:solidFill>
                  <a:srgbClr val="980000"/>
                </a:solidFill>
                <a:latin typeface="Times New Roman"/>
                <a:ea typeface="Times New Roman"/>
                <a:cs typeface="Times New Roman"/>
                <a:sym typeface="Times New Roman"/>
              </a:rPr>
              <a:t>.</a:t>
            </a:r>
            <a:endParaRPr sz="1800">
              <a:solidFill>
                <a:srgbClr val="980000"/>
              </a:solidFill>
              <a:latin typeface="Times New Roman"/>
              <a:ea typeface="Times New Roman"/>
              <a:cs typeface="Times New Roman"/>
              <a:sym typeface="Times New Roman"/>
            </a:endParaRPr>
          </a:p>
          <a:p>
            <a:pPr indent="0" lvl="0" marL="101600" marR="11430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550">
              <a:solidFill>
                <a:schemeClr val="dk1"/>
              </a:solidFill>
              <a:highlight>
                <a:schemeClr val="lt1"/>
              </a:highlight>
            </a:endParaRPr>
          </a:p>
          <a:p>
            <a:pPr indent="0" lvl="0" marL="0" marR="0" rtl="0" algn="l">
              <a:spcBef>
                <a:spcPts val="0"/>
              </a:spcBef>
              <a:spcAft>
                <a:spcPts val="0"/>
              </a:spcAft>
              <a:buNone/>
            </a:pPr>
            <a:br>
              <a:rPr lang="en-US" sz="2800">
                <a:solidFill>
                  <a:schemeClr val="dk1"/>
                </a:solidFill>
                <a:latin typeface="Calibri"/>
                <a:ea typeface="Calibri"/>
                <a:cs typeface="Calibri"/>
                <a:sym typeface="Calibri"/>
              </a:rPr>
            </a:br>
            <a:endParaRPr sz="2800">
              <a:solidFill>
                <a:schemeClr val="dk1"/>
              </a:solidFill>
              <a:latin typeface="Arial"/>
              <a:ea typeface="Arial"/>
              <a:cs typeface="Arial"/>
              <a:sym typeface="Arial"/>
            </a:endParaRPr>
          </a:p>
          <a:p>
            <a:pPr indent="-279400" lvl="0" marL="457200" marR="0" rtl="0" algn="l">
              <a:spcBef>
                <a:spcPts val="0"/>
              </a:spcBef>
              <a:spcAft>
                <a:spcPts val="0"/>
              </a:spcAft>
              <a:buClr>
                <a:schemeClr val="dk1"/>
              </a:buClr>
              <a:buSzPts val="2800"/>
              <a:buFont typeface="Noto Sans Symbols"/>
              <a:buNone/>
            </a:pPr>
            <a:r>
              <a:t/>
            </a:r>
            <a:endParaRPr sz="2800">
              <a:solidFill>
                <a:schemeClr val="dk1"/>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sz="4000"/>
              <a:t>Model Fitting/Split Test</a:t>
            </a:r>
            <a:endParaRPr sz="4000"/>
          </a:p>
        </p:txBody>
      </p:sp>
      <p:sp>
        <p:nvSpPr>
          <p:cNvPr id="218" name="Google Shape;218;p3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19" name="Google Shape;219;p32"/>
          <p:cNvPicPr preferRelativeResize="0"/>
          <p:nvPr/>
        </p:nvPicPr>
        <p:blipFill>
          <a:blip r:embed="rId3">
            <a:alphaModFix/>
          </a:blip>
          <a:stretch>
            <a:fillRect/>
          </a:stretch>
        </p:blipFill>
        <p:spPr>
          <a:xfrm>
            <a:off x="188875" y="1989375"/>
            <a:ext cx="10267950" cy="1562100"/>
          </a:xfrm>
          <a:prstGeom prst="rect">
            <a:avLst/>
          </a:prstGeom>
          <a:noFill/>
          <a:ln>
            <a:noFill/>
          </a:ln>
        </p:spPr>
      </p:pic>
      <p:pic>
        <p:nvPicPr>
          <p:cNvPr id="220" name="Google Shape;220;p32"/>
          <p:cNvPicPr preferRelativeResize="0"/>
          <p:nvPr/>
        </p:nvPicPr>
        <p:blipFill>
          <a:blip r:embed="rId4">
            <a:alphaModFix/>
          </a:blip>
          <a:stretch>
            <a:fillRect/>
          </a:stretch>
        </p:blipFill>
        <p:spPr>
          <a:xfrm>
            <a:off x="1213400" y="4084250"/>
            <a:ext cx="9067800" cy="165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3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27" name="Google Shape;227;p33"/>
          <p:cNvPicPr preferRelativeResize="0"/>
          <p:nvPr/>
        </p:nvPicPr>
        <p:blipFill>
          <a:blip r:embed="rId3">
            <a:alphaModFix/>
          </a:blip>
          <a:stretch>
            <a:fillRect/>
          </a:stretch>
        </p:blipFill>
        <p:spPr>
          <a:xfrm>
            <a:off x="199050" y="121900"/>
            <a:ext cx="11697251" cy="6342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000" u="sng"/>
              <a:t>Advantage/Disadvantage(s)</a:t>
            </a:r>
            <a:endParaRPr sz="4000" u="sng"/>
          </a:p>
        </p:txBody>
      </p:sp>
      <p:sp>
        <p:nvSpPr>
          <p:cNvPr id="233" name="Google Shape;233;p34"/>
          <p:cNvSpPr txBox="1"/>
          <p:nvPr>
            <p:ph idx="1" type="body"/>
          </p:nvPr>
        </p:nvSpPr>
        <p:spPr>
          <a:xfrm>
            <a:off x="156100" y="937975"/>
            <a:ext cx="11926200" cy="5919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solidFill>
                  <a:srgbClr val="000000"/>
                </a:solidFill>
              </a:rPr>
              <a:t>A</a:t>
            </a:r>
            <a:r>
              <a:rPr b="1" lang="en-US" sz="1800">
                <a:solidFill>
                  <a:srgbClr val="000000"/>
                </a:solidFill>
              </a:rPr>
              <a:t>dvantage: </a:t>
            </a:r>
            <a:endParaRPr b="1" sz="1800">
              <a:solidFill>
                <a:srgbClr val="000000"/>
              </a:solidFill>
            </a:endParaRPr>
          </a:p>
          <a:p>
            <a:pPr indent="0" lvl="0" marL="0" rtl="0" algn="l">
              <a:spcBef>
                <a:spcPts val="1000"/>
              </a:spcBef>
              <a:spcAft>
                <a:spcPts val="0"/>
              </a:spcAft>
              <a:buClr>
                <a:schemeClr val="dk1"/>
              </a:buClr>
              <a:buSzPts val="1100"/>
              <a:buFont typeface="Arial"/>
              <a:buNone/>
            </a:pPr>
            <a:r>
              <a:rPr lang="en-US" sz="1800">
                <a:solidFill>
                  <a:srgbClr val="FF0000"/>
                </a:solidFill>
              </a:rPr>
              <a:t>Linear Regression is that it helps to find the relationships between independent and dependent variables.</a:t>
            </a:r>
            <a:endParaRPr sz="1800">
              <a:solidFill>
                <a:srgbClr val="FF0000"/>
              </a:solidFill>
            </a:endParaRPr>
          </a:p>
          <a:p>
            <a:pPr indent="0" lvl="0" marL="0" rtl="0" algn="l">
              <a:spcBef>
                <a:spcPts val="1000"/>
              </a:spcBef>
              <a:spcAft>
                <a:spcPts val="0"/>
              </a:spcAft>
              <a:buNone/>
            </a:pPr>
            <a:r>
              <a:rPr b="1" lang="en-US" sz="1800">
                <a:solidFill>
                  <a:srgbClr val="FF0000"/>
                </a:solidFill>
              </a:rPr>
              <a:t>Disadvantage: </a:t>
            </a:r>
            <a:endParaRPr b="1" sz="1800">
              <a:solidFill>
                <a:srgbClr val="FF0000"/>
              </a:solidFill>
            </a:endParaRPr>
          </a:p>
          <a:p>
            <a:pPr indent="0" lvl="0" marL="0" rtl="0" algn="l">
              <a:spcBef>
                <a:spcPts val="1000"/>
              </a:spcBef>
              <a:spcAft>
                <a:spcPts val="0"/>
              </a:spcAft>
              <a:buClr>
                <a:schemeClr val="dk1"/>
              </a:buClr>
              <a:buSzPts val="1100"/>
              <a:buFont typeface="Arial"/>
              <a:buNone/>
            </a:pPr>
            <a:r>
              <a:rPr lang="en-US" sz="1800">
                <a:solidFill>
                  <a:srgbClr val="FF0000"/>
                </a:solidFill>
              </a:rPr>
              <a:t>Linear regression only looks at linear relationships between dependent and independent variable</a:t>
            </a:r>
            <a:r>
              <a:rPr lang="en-US" sz="1800"/>
              <a:t>s.</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rPr b="1" lang="en-US" sz="1800"/>
              <a:t>Advantage</a:t>
            </a:r>
            <a:r>
              <a:rPr lang="en-US" sz="1800" u="sng"/>
              <a:t> </a:t>
            </a:r>
            <a:endParaRPr sz="1800" u="sng"/>
          </a:p>
          <a:p>
            <a:pPr indent="0" lvl="0" marL="0" rtl="0" algn="l">
              <a:spcBef>
                <a:spcPts val="1000"/>
              </a:spcBef>
              <a:spcAft>
                <a:spcPts val="0"/>
              </a:spcAft>
              <a:buClr>
                <a:schemeClr val="dk1"/>
              </a:buClr>
              <a:buSzPts val="1100"/>
              <a:buFont typeface="Arial"/>
              <a:buNone/>
            </a:pPr>
            <a:r>
              <a:rPr lang="en-US" sz="1800">
                <a:solidFill>
                  <a:srgbClr val="4A86E8"/>
                </a:solidFill>
              </a:rPr>
              <a:t>decision tree  can handle both numerical and categorical data. And it is extremely fast to run. </a:t>
            </a:r>
            <a:endParaRPr sz="1800">
              <a:solidFill>
                <a:srgbClr val="4A86E8"/>
              </a:solidFill>
            </a:endParaRPr>
          </a:p>
          <a:p>
            <a:pPr indent="0" lvl="0" marL="0" rtl="0" algn="l">
              <a:spcBef>
                <a:spcPts val="1000"/>
              </a:spcBef>
              <a:spcAft>
                <a:spcPts val="0"/>
              </a:spcAft>
              <a:buNone/>
            </a:pPr>
            <a:r>
              <a:rPr b="1" lang="en-US" sz="1800">
                <a:solidFill>
                  <a:srgbClr val="4A86E8"/>
                </a:solidFill>
              </a:rPr>
              <a:t>Disadvantage</a:t>
            </a:r>
            <a:endParaRPr b="1" sz="1800">
              <a:solidFill>
                <a:srgbClr val="4A86E8"/>
              </a:solidFill>
            </a:endParaRPr>
          </a:p>
          <a:p>
            <a:pPr indent="0" lvl="0" marL="0" rtl="0" algn="l">
              <a:spcBef>
                <a:spcPts val="1000"/>
              </a:spcBef>
              <a:spcAft>
                <a:spcPts val="0"/>
              </a:spcAft>
              <a:buClr>
                <a:schemeClr val="dk1"/>
              </a:buClr>
              <a:buSzPts val="1100"/>
              <a:buFont typeface="Arial"/>
              <a:buNone/>
            </a:pPr>
            <a:r>
              <a:rPr lang="en-US" sz="1800">
                <a:solidFill>
                  <a:srgbClr val="4A86E8"/>
                </a:solidFill>
              </a:rPr>
              <a:t> The model is prone to overfitting, especially when a tree is particularly deep.</a:t>
            </a:r>
            <a:endParaRPr sz="1800">
              <a:solidFill>
                <a:srgbClr val="4A86E8"/>
              </a:solidFill>
            </a:endParaRPr>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rPr b="1" lang="en-US" sz="1800"/>
              <a:t>Advantages:</a:t>
            </a:r>
            <a:endParaRPr b="1" sz="1800"/>
          </a:p>
          <a:p>
            <a:pPr indent="0" lvl="0" marL="0" rtl="0" algn="l">
              <a:spcBef>
                <a:spcPts val="1000"/>
              </a:spcBef>
              <a:spcAft>
                <a:spcPts val="0"/>
              </a:spcAft>
              <a:buClr>
                <a:schemeClr val="dk1"/>
              </a:buClr>
              <a:buSzPts val="1100"/>
              <a:buFont typeface="Arial"/>
              <a:buNone/>
            </a:pPr>
            <a:r>
              <a:rPr lang="en-US" sz="1800"/>
              <a:t> </a:t>
            </a:r>
            <a:r>
              <a:rPr lang="en-US" sz="1800">
                <a:solidFill>
                  <a:srgbClr val="980000"/>
                </a:solidFill>
              </a:rPr>
              <a:t>1)Random Forest has the ability to handle multiple input features without the need for features deletion. </a:t>
            </a:r>
            <a:endParaRPr sz="1800">
              <a:solidFill>
                <a:srgbClr val="980000"/>
              </a:solidFill>
            </a:endParaRPr>
          </a:p>
          <a:p>
            <a:pPr indent="0" lvl="0" marL="0" rtl="0" algn="l">
              <a:spcBef>
                <a:spcPts val="1000"/>
              </a:spcBef>
              <a:spcAft>
                <a:spcPts val="0"/>
              </a:spcAft>
              <a:buClr>
                <a:schemeClr val="dk1"/>
              </a:buClr>
              <a:buSzPts val="1100"/>
              <a:buFont typeface="Arial"/>
              <a:buNone/>
            </a:pPr>
            <a:r>
              <a:rPr lang="en-US" sz="1800">
                <a:solidFill>
                  <a:srgbClr val="980000"/>
                </a:solidFill>
              </a:rPr>
              <a:t>2. Random Forest Works well with missing data. Ant it still gives better predictive accuracy.</a:t>
            </a:r>
            <a:endParaRPr sz="1800">
              <a:solidFill>
                <a:srgbClr val="980000"/>
              </a:solidFill>
            </a:endParaRPr>
          </a:p>
          <a:p>
            <a:pPr indent="0" lvl="0" marL="0" rtl="0" algn="l">
              <a:spcBef>
                <a:spcPts val="1000"/>
              </a:spcBef>
              <a:spcAft>
                <a:spcPts val="0"/>
              </a:spcAft>
              <a:buNone/>
            </a:pPr>
            <a:r>
              <a:rPr b="1" lang="en-US" sz="1800">
                <a:solidFill>
                  <a:srgbClr val="980000"/>
                </a:solidFill>
              </a:rPr>
              <a:t>Disadvantage: </a:t>
            </a:r>
            <a:endParaRPr b="1" sz="1800">
              <a:solidFill>
                <a:srgbClr val="980000"/>
              </a:solidFill>
            </a:endParaRPr>
          </a:p>
          <a:p>
            <a:pPr indent="0" lvl="0" marL="0" rtl="0" algn="l">
              <a:spcBef>
                <a:spcPts val="1000"/>
              </a:spcBef>
              <a:spcAft>
                <a:spcPts val="0"/>
              </a:spcAft>
              <a:buClr>
                <a:schemeClr val="dk1"/>
              </a:buClr>
              <a:buSzPts val="1100"/>
              <a:buFont typeface="Arial"/>
              <a:buNone/>
            </a:pPr>
            <a:r>
              <a:rPr lang="en-US" sz="1800">
                <a:solidFill>
                  <a:srgbClr val="980000"/>
                </a:solidFill>
              </a:rPr>
              <a:t>Random Forest is Not easily interpretable</a:t>
            </a:r>
            <a:endParaRPr sz="1800">
              <a:solidFill>
                <a:srgbClr val="980000"/>
              </a:solidFill>
            </a:endParaRPr>
          </a:p>
          <a:p>
            <a:pPr indent="0" lvl="0" marL="0" rtl="0" algn="l">
              <a:spcBef>
                <a:spcPts val="100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3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40" name="Google Shape;240;p35"/>
          <p:cNvPicPr preferRelativeResize="0"/>
          <p:nvPr/>
        </p:nvPicPr>
        <p:blipFill>
          <a:blip r:embed="rId3">
            <a:alphaModFix/>
          </a:blip>
          <a:stretch>
            <a:fillRect/>
          </a:stretch>
        </p:blipFill>
        <p:spPr>
          <a:xfrm>
            <a:off x="70201" y="0"/>
            <a:ext cx="121218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46" name="Google Shape;246;p36"/>
          <p:cNvPicPr preferRelativeResize="0"/>
          <p:nvPr/>
        </p:nvPicPr>
        <p:blipFill>
          <a:blip r:embed="rId3">
            <a:alphaModFix/>
          </a:blip>
          <a:stretch>
            <a:fillRect/>
          </a:stretch>
        </p:blipFill>
        <p:spPr>
          <a:xfrm>
            <a:off x="99525" y="0"/>
            <a:ext cx="11992949" cy="68579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980000"/>
                </a:solidFill>
              </a:rPr>
              <a:t>Discussion</a:t>
            </a:r>
            <a:r>
              <a:rPr lang="en-US">
                <a:solidFill>
                  <a:srgbClr val="980000"/>
                </a:solidFill>
              </a:rPr>
              <a:t>/Results</a:t>
            </a:r>
            <a:endParaRPr>
              <a:solidFill>
                <a:srgbClr val="980000"/>
              </a:solidFill>
            </a:endParaRPr>
          </a:p>
        </p:txBody>
      </p:sp>
      <p:sp>
        <p:nvSpPr>
          <p:cNvPr id="252" name="Google Shape;252;p3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100">
                <a:solidFill>
                  <a:srgbClr val="0E101A"/>
                </a:solidFill>
                <a:latin typeface="Arial"/>
                <a:ea typeface="Arial"/>
                <a:cs typeface="Arial"/>
                <a:sym typeface="Arial"/>
              </a:rPr>
              <a:t>The models did not work. I only compared three models: Linear Regression, Random Forest, and Decision Tree. For future reference, I would use more models to make my comparison. I can also try some deep learning techniques</a:t>
            </a:r>
            <a:r>
              <a:rPr b="1" lang="en-US" sz="2100">
                <a:solidFill>
                  <a:srgbClr val="0E101A"/>
                </a:solidFill>
                <a:latin typeface="Arial"/>
                <a:ea typeface="Arial"/>
                <a:cs typeface="Arial"/>
                <a:sym typeface="Arial"/>
              </a:rPr>
              <a:t>.</a:t>
            </a:r>
            <a:endParaRPr b="1" sz="2100">
              <a:solidFill>
                <a:srgbClr val="0E101A"/>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E101A"/>
              </a:solidFill>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Importing Data</a:t>
            </a:r>
            <a:endParaRPr>
              <a:latin typeface="Times New Roman"/>
              <a:ea typeface="Times New Roman"/>
              <a:cs typeface="Times New Roman"/>
              <a:sym typeface="Times New Roman"/>
            </a:endParaRPr>
          </a:p>
        </p:txBody>
      </p:sp>
      <p:sp>
        <p:nvSpPr>
          <p:cNvPr id="98" name="Google Shape;98;p1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99" name="Google Shape;99;p15"/>
          <p:cNvPicPr preferRelativeResize="0"/>
          <p:nvPr/>
        </p:nvPicPr>
        <p:blipFill>
          <a:blip r:embed="rId3">
            <a:alphaModFix/>
          </a:blip>
          <a:stretch>
            <a:fillRect/>
          </a:stretch>
        </p:blipFill>
        <p:spPr>
          <a:xfrm>
            <a:off x="979425" y="3522600"/>
            <a:ext cx="4817700" cy="781050"/>
          </a:xfrm>
          <a:prstGeom prst="rect">
            <a:avLst/>
          </a:prstGeom>
          <a:noFill/>
          <a:ln>
            <a:noFill/>
          </a:ln>
        </p:spPr>
      </p:pic>
      <p:pic>
        <p:nvPicPr>
          <p:cNvPr id="100" name="Google Shape;100;p15"/>
          <p:cNvPicPr preferRelativeResize="0"/>
          <p:nvPr/>
        </p:nvPicPr>
        <p:blipFill>
          <a:blip r:embed="rId4">
            <a:alphaModFix/>
          </a:blip>
          <a:stretch>
            <a:fillRect/>
          </a:stretch>
        </p:blipFill>
        <p:spPr>
          <a:xfrm>
            <a:off x="979425" y="1914163"/>
            <a:ext cx="4686300" cy="1543050"/>
          </a:xfrm>
          <a:prstGeom prst="rect">
            <a:avLst/>
          </a:prstGeom>
          <a:noFill/>
          <a:ln>
            <a:noFill/>
          </a:ln>
        </p:spPr>
      </p:pic>
      <p:pic>
        <p:nvPicPr>
          <p:cNvPr id="101" name="Google Shape;101;p15"/>
          <p:cNvPicPr preferRelativeResize="0"/>
          <p:nvPr/>
        </p:nvPicPr>
        <p:blipFill>
          <a:blip r:embed="rId5">
            <a:alphaModFix/>
          </a:blip>
          <a:stretch>
            <a:fillRect/>
          </a:stretch>
        </p:blipFill>
        <p:spPr>
          <a:xfrm>
            <a:off x="979425" y="4369025"/>
            <a:ext cx="4686300" cy="78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5" name="Shape 105"/>
        <p:cNvGrpSpPr/>
        <p:nvPr/>
      </p:nvGrpSpPr>
      <p:grpSpPr>
        <a:xfrm>
          <a:off x="0" y="0"/>
          <a:ext cx="0" cy="0"/>
          <a:chOff x="0" y="0"/>
          <a:chExt cx="0" cy="0"/>
        </a:xfrm>
      </p:grpSpPr>
      <p:pic>
        <p:nvPicPr>
          <p:cNvPr id="106" name="Google Shape;106;p16"/>
          <p:cNvPicPr preferRelativeResize="0"/>
          <p:nvPr/>
        </p:nvPicPr>
        <p:blipFill rotWithShape="1">
          <a:blip r:embed="rId3">
            <a:alphaModFix/>
          </a:blip>
          <a:srcRect b="0" l="0" r="0" t="0"/>
          <a:stretch/>
        </p:blipFill>
        <p:spPr>
          <a:xfrm>
            <a:off x="0" y="2083375"/>
            <a:ext cx="12192000" cy="4774626"/>
          </a:xfrm>
          <a:prstGeom prst="rect">
            <a:avLst/>
          </a:prstGeom>
          <a:noFill/>
          <a:ln>
            <a:noFill/>
          </a:ln>
        </p:spPr>
      </p:pic>
      <p:sp>
        <p:nvSpPr>
          <p:cNvPr id="107" name="Google Shape;107;p16"/>
          <p:cNvSpPr txBox="1"/>
          <p:nvPr>
            <p:ph type="title"/>
          </p:nvPr>
        </p:nvSpPr>
        <p:spPr>
          <a:xfrm>
            <a:off x="1179074" y="874842"/>
            <a:ext cx="9833400" cy="1325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6000"/>
              <a:buFont typeface="Calibri"/>
              <a:buNone/>
            </a:pPr>
            <a:r>
              <a:rPr lang="en-US" sz="6000" u="sng">
                <a:solidFill>
                  <a:srgbClr val="FFFFFF"/>
                </a:solidFill>
                <a:hlinkClick r:id="rId4"/>
              </a:rPr>
              <a:t>2015 Flig Delays and Cancellations</a:t>
            </a:r>
            <a:endParaRPr>
              <a:solidFill>
                <a:srgbClr val="FFFFFF"/>
              </a:solidFill>
            </a:endParaRPr>
          </a:p>
        </p:txBody>
      </p:sp>
      <p:sp>
        <p:nvSpPr>
          <p:cNvPr id="108" name="Google Shape;108;p16"/>
          <p:cNvSpPr txBox="1"/>
          <p:nvPr/>
        </p:nvSpPr>
        <p:spPr>
          <a:xfrm>
            <a:off x="70150" y="114550"/>
            <a:ext cx="11382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000">
                <a:solidFill>
                  <a:srgbClr val="0E101A"/>
                </a:solidFill>
                <a:latin typeface="Times New Roman"/>
                <a:ea typeface="Times New Roman"/>
                <a:cs typeface="Times New Roman"/>
                <a:sym typeface="Times New Roman"/>
              </a:rPr>
              <a:t>Data Collection &amp; Wrangling Summary  </a:t>
            </a:r>
            <a:r>
              <a:rPr lang="en-US" sz="4000">
                <a:solidFill>
                  <a:srgbClr val="0E101A"/>
                </a:solidFill>
                <a:latin typeface="Times New Roman"/>
                <a:ea typeface="Times New Roman"/>
                <a:cs typeface="Times New Roman"/>
                <a:sym typeface="Times New Roman"/>
              </a:rPr>
              <a:t> </a:t>
            </a:r>
            <a:r>
              <a:rPr lang="en-US">
                <a:solidFill>
                  <a:srgbClr val="0E101A"/>
                </a:solidFill>
              </a:rPr>
              <a:t> </a:t>
            </a:r>
            <a:endParaRPr>
              <a:solidFill>
                <a:srgbClr val="0E101A"/>
              </a:solidFill>
            </a:endParaRPr>
          </a:p>
          <a:p>
            <a:pPr indent="0" lvl="0" marL="0" rtl="0" algn="l">
              <a:lnSpc>
                <a:spcPct val="115000"/>
              </a:lnSpc>
              <a:spcBef>
                <a:spcPts val="0"/>
              </a:spcBef>
              <a:spcAft>
                <a:spcPts val="0"/>
              </a:spcAft>
              <a:buNone/>
            </a:pPr>
            <a:r>
              <a:t/>
            </a:r>
            <a:endParaRPr>
              <a:solidFill>
                <a:srgbClr val="0E101A"/>
              </a:solidFill>
            </a:endParaRPr>
          </a:p>
          <a:p>
            <a:pPr indent="0" lvl="0" marL="0" rtl="0" algn="l">
              <a:lnSpc>
                <a:spcPct val="115000"/>
              </a:lnSpc>
              <a:spcBef>
                <a:spcPts val="0"/>
              </a:spcBef>
              <a:spcAft>
                <a:spcPts val="0"/>
              </a:spcAft>
              <a:buNone/>
            </a:pPr>
            <a:r>
              <a:rPr lang="en-US" sz="1800">
                <a:solidFill>
                  <a:srgbClr val="0E101A"/>
                </a:solidFill>
              </a:rPr>
              <a:t>The dataset consists of 5819079 rows and 31.  When I take a closer look at the data, I noticed that several features have Null values. </a:t>
            </a:r>
            <a:endParaRPr sz="1800">
              <a:solidFill>
                <a:srgbClr val="0E101A"/>
              </a:solidFill>
            </a:endParaRPr>
          </a:p>
          <a:p>
            <a:pPr indent="0" lvl="0" marL="0" rtl="0" algn="l">
              <a:lnSpc>
                <a:spcPct val="115000"/>
              </a:lnSpc>
              <a:spcBef>
                <a:spcPts val="0"/>
              </a:spcBef>
              <a:spcAft>
                <a:spcPts val="0"/>
              </a:spcAft>
              <a:buNone/>
            </a:pPr>
            <a:r>
              <a:t/>
            </a:r>
            <a:endParaRPr sz="1800">
              <a:solidFill>
                <a:srgbClr val="0E101A"/>
              </a:solidFill>
            </a:endParaRPr>
          </a:p>
          <a:p>
            <a:pPr indent="0" lvl="0" marL="0" rtl="0" algn="l">
              <a:lnSpc>
                <a:spcPct val="115000"/>
              </a:lnSpc>
              <a:spcBef>
                <a:spcPts val="0"/>
              </a:spcBef>
              <a:spcAft>
                <a:spcPts val="0"/>
              </a:spcAft>
              <a:buNone/>
            </a:pPr>
            <a:r>
              <a:rPr lang="en-US" sz="1800">
                <a:solidFill>
                  <a:srgbClr val="0E101A"/>
                </a:solidFill>
              </a:rPr>
              <a:t>I performed </a:t>
            </a:r>
            <a:r>
              <a:rPr b="1" lang="en-US" sz="1800">
                <a:solidFill>
                  <a:srgbClr val="0E101A"/>
                </a:solidFill>
              </a:rPr>
              <a:t>data wrangling</a:t>
            </a:r>
            <a:r>
              <a:rPr lang="en-US" sz="1800">
                <a:solidFill>
                  <a:srgbClr val="0E101A"/>
                </a:solidFill>
              </a:rPr>
              <a:t> by Renaming, Sorting reordering, duplicating data, Addressing missing or invalid data, and Filtering to the desired subset of data. </a:t>
            </a:r>
            <a:endParaRPr sz="1800">
              <a:solidFill>
                <a:srgbClr val="0E101A"/>
              </a:solidFill>
            </a:endParaRPr>
          </a:p>
          <a:p>
            <a:pPr indent="0" lvl="0" marL="0" rtl="0" algn="l">
              <a:lnSpc>
                <a:spcPct val="115000"/>
              </a:lnSpc>
              <a:spcBef>
                <a:spcPts val="0"/>
              </a:spcBef>
              <a:spcAft>
                <a:spcPts val="0"/>
              </a:spcAft>
              <a:buNone/>
            </a:pPr>
            <a:r>
              <a:t/>
            </a:r>
            <a:endParaRPr sz="1800">
              <a:solidFill>
                <a:srgbClr val="0E101A"/>
              </a:solidFill>
            </a:endParaRPr>
          </a:p>
          <a:p>
            <a:pPr indent="0" lvl="0" marL="0" rtl="0" algn="l">
              <a:lnSpc>
                <a:spcPct val="115000"/>
              </a:lnSpc>
              <a:spcBef>
                <a:spcPts val="0"/>
              </a:spcBef>
              <a:spcAft>
                <a:spcPts val="0"/>
              </a:spcAft>
              <a:buNone/>
            </a:pPr>
            <a:r>
              <a:rPr lang="en-US" sz="1800">
                <a:solidFill>
                  <a:srgbClr val="0E101A"/>
                </a:solidFill>
              </a:rPr>
              <a:t>I used the </a:t>
            </a:r>
            <a:r>
              <a:rPr b="1" lang="en-US" sz="1800">
                <a:solidFill>
                  <a:srgbClr val="0E101A"/>
                </a:solidFill>
              </a:rPr>
              <a:t>IsNull</a:t>
            </a:r>
            <a:r>
              <a:rPr lang="en-US" sz="1800">
                <a:solidFill>
                  <a:srgbClr val="0E101A"/>
                </a:solidFill>
              </a:rPr>
              <a:t>() function to detect missing values. And The dropna() function to remove missing values. </a:t>
            </a:r>
            <a:endParaRPr sz="1800">
              <a:solidFill>
                <a:srgbClr val="0E101A"/>
              </a:solidFill>
            </a:endParaRPr>
          </a:p>
          <a:p>
            <a:pPr indent="0" lvl="0" marL="0" rtl="0" algn="l">
              <a:lnSpc>
                <a:spcPct val="115000"/>
              </a:lnSpc>
              <a:spcBef>
                <a:spcPts val="0"/>
              </a:spcBef>
              <a:spcAft>
                <a:spcPts val="0"/>
              </a:spcAft>
              <a:buNone/>
            </a:pPr>
            <a:r>
              <a:rPr lang="en-US" sz="1200">
                <a:solidFill>
                  <a:srgbClr val="333333"/>
                </a:solidFill>
                <a:highlight>
                  <a:srgbClr val="FFFFFF"/>
                </a:highlight>
              </a:rPr>
              <a:t>	</a:t>
            </a:r>
            <a:endParaRPr/>
          </a:p>
        </p:txBody>
      </p:sp>
      <p:pic>
        <p:nvPicPr>
          <p:cNvPr id="109" name="Google Shape;109;p16"/>
          <p:cNvPicPr preferRelativeResize="0"/>
          <p:nvPr/>
        </p:nvPicPr>
        <p:blipFill>
          <a:blip r:embed="rId5">
            <a:alphaModFix/>
          </a:blip>
          <a:stretch>
            <a:fillRect/>
          </a:stretch>
        </p:blipFill>
        <p:spPr>
          <a:xfrm>
            <a:off x="5045425" y="3773125"/>
            <a:ext cx="6793600" cy="293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279825" y="2076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4000">
                <a:solidFill>
                  <a:srgbClr val="0E101A"/>
                </a:solidFill>
                <a:latin typeface="Arial"/>
                <a:ea typeface="Arial"/>
                <a:cs typeface="Arial"/>
                <a:sym typeface="Arial"/>
              </a:rPr>
              <a:t>Data Collection/ Wrangling Summary</a:t>
            </a:r>
            <a:endParaRPr sz="7000"/>
          </a:p>
        </p:txBody>
      </p:sp>
      <p:sp>
        <p:nvSpPr>
          <p:cNvPr id="115" name="Google Shape;115;p17"/>
          <p:cNvSpPr txBox="1"/>
          <p:nvPr>
            <p:ph idx="1" type="body"/>
          </p:nvPr>
        </p:nvSpPr>
        <p:spPr>
          <a:xfrm>
            <a:off x="695025" y="1453350"/>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980000"/>
                </a:solidFill>
                <a:highlight>
                  <a:srgbClr val="FFFFFF"/>
                </a:highlight>
                <a:latin typeface="Arial"/>
                <a:ea typeface="Arial"/>
                <a:cs typeface="Arial"/>
                <a:sym typeface="Arial"/>
              </a:rPr>
              <a:t>We can see that 98% of the values in the Cancellation reason column are null for which is of less use while predicting Delays. Some other columns include 81.7% in Air System Delay, Security Delay, Airline Delay, Weather Delay, etc. So I am going to create two Datasets that have no null values. First, I am removing all the null values irrespective of different types of Delays. Second, I am going to take the data set concerning different types of delays. The first Dataset is named Flights and the other one is named Flight_Delays</a:t>
            </a:r>
            <a:r>
              <a:rPr lang="en-US" sz="1800">
                <a:solidFill>
                  <a:srgbClr val="0E101A"/>
                </a:solidFill>
                <a:highlight>
                  <a:srgbClr val="FFFFFF"/>
                </a:highlight>
                <a:latin typeface="Arial"/>
                <a:ea typeface="Arial"/>
                <a:cs typeface="Arial"/>
                <a:sym typeface="Arial"/>
              </a:rPr>
              <a:t>.</a:t>
            </a:r>
            <a:endParaRPr sz="3400"/>
          </a:p>
        </p:txBody>
      </p:sp>
      <p:pic>
        <p:nvPicPr>
          <p:cNvPr id="116" name="Google Shape;116;p17"/>
          <p:cNvPicPr preferRelativeResize="0"/>
          <p:nvPr/>
        </p:nvPicPr>
        <p:blipFill>
          <a:blip r:embed="rId3">
            <a:alphaModFix/>
          </a:blip>
          <a:stretch>
            <a:fillRect/>
          </a:stretch>
        </p:blipFill>
        <p:spPr>
          <a:xfrm>
            <a:off x="5324400" y="3579125"/>
            <a:ext cx="5628500" cy="303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4000">
                <a:solidFill>
                  <a:srgbClr val="0E101A"/>
                </a:solidFill>
                <a:latin typeface="Arial"/>
                <a:ea typeface="Arial"/>
                <a:cs typeface="Arial"/>
                <a:sym typeface="Arial"/>
              </a:rPr>
              <a:t>Data Collection/ Wrangling summary</a:t>
            </a:r>
            <a:r>
              <a:rPr b="1" lang="en-US" sz="2200">
                <a:solidFill>
                  <a:srgbClr val="0E101A"/>
                </a:solidFill>
                <a:latin typeface="Arial"/>
                <a:ea typeface="Arial"/>
                <a:cs typeface="Arial"/>
                <a:sym typeface="Arial"/>
              </a:rPr>
              <a:t>  </a:t>
            </a:r>
            <a:r>
              <a:rPr lang="en-US" sz="1400">
                <a:solidFill>
                  <a:srgbClr val="0E101A"/>
                </a:solidFill>
                <a:latin typeface="Arial"/>
                <a:ea typeface="Arial"/>
                <a:cs typeface="Arial"/>
                <a:sym typeface="Arial"/>
              </a:rPr>
              <a:t>  </a:t>
            </a:r>
            <a:endParaRPr/>
          </a:p>
        </p:txBody>
      </p:sp>
      <p:sp>
        <p:nvSpPr>
          <p:cNvPr id="122" name="Google Shape;122;p1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23" name="Google Shape;123;p18"/>
          <p:cNvPicPr preferRelativeResize="0"/>
          <p:nvPr/>
        </p:nvPicPr>
        <p:blipFill>
          <a:blip r:embed="rId3">
            <a:alphaModFix/>
          </a:blip>
          <a:stretch>
            <a:fillRect/>
          </a:stretch>
        </p:blipFill>
        <p:spPr>
          <a:xfrm>
            <a:off x="757425" y="1651975"/>
            <a:ext cx="10596374" cy="3554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500">
                <a:solidFill>
                  <a:srgbClr val="0E101A"/>
                </a:solidFill>
                <a:latin typeface="Arial"/>
                <a:ea typeface="Arial"/>
                <a:cs typeface="Arial"/>
                <a:sym typeface="Arial"/>
              </a:rPr>
              <a:t>Data collection and wrangling summary</a:t>
            </a:r>
            <a:endParaRPr sz="5500"/>
          </a:p>
        </p:txBody>
      </p:sp>
      <p:sp>
        <p:nvSpPr>
          <p:cNvPr id="129" name="Google Shape;129;p1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rgbClr val="0E101A"/>
                </a:solidFill>
                <a:latin typeface="Arial"/>
                <a:ea typeface="Arial"/>
                <a:cs typeface="Arial"/>
                <a:sym typeface="Arial"/>
              </a:rPr>
              <a:t>Dropna() Function</a:t>
            </a:r>
            <a:endParaRPr b="1" sz="1800">
              <a:solidFill>
                <a:srgbClr val="0E101A"/>
              </a:solidFill>
              <a:latin typeface="Arial"/>
              <a:ea typeface="Arial"/>
              <a:cs typeface="Arial"/>
              <a:sym typeface="Arial"/>
            </a:endParaRPr>
          </a:p>
          <a:p>
            <a:pPr indent="0" lvl="0" marL="0" rtl="0" algn="l">
              <a:lnSpc>
                <a:spcPct val="115000"/>
              </a:lnSpc>
              <a:spcBef>
                <a:spcPts val="0"/>
              </a:spcBef>
              <a:spcAft>
                <a:spcPts val="0"/>
              </a:spcAft>
              <a:buNone/>
            </a:pPr>
            <a:r>
              <a:rPr lang="en-US" sz="1800">
                <a:solidFill>
                  <a:srgbClr val="222222"/>
                </a:solidFill>
                <a:highlight>
                  <a:srgbClr val="FFFFFF"/>
                </a:highlight>
                <a:latin typeface="Arial"/>
                <a:ea typeface="Arial"/>
                <a:cs typeface="Arial"/>
                <a:sym typeface="Arial"/>
              </a:rPr>
              <a:t>The dropna() function is used to remove missing values. </a:t>
            </a:r>
            <a:endParaRPr sz="18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222222"/>
              </a:solidFill>
              <a:highlight>
                <a:srgbClr val="FFFFFF"/>
              </a:highlight>
              <a:latin typeface="Arial"/>
              <a:ea typeface="Arial"/>
              <a:cs typeface="Arial"/>
              <a:sym typeface="Arial"/>
            </a:endParaRPr>
          </a:p>
        </p:txBody>
      </p:sp>
      <p:pic>
        <p:nvPicPr>
          <p:cNvPr id="130" name="Google Shape;130;p19"/>
          <p:cNvPicPr preferRelativeResize="0"/>
          <p:nvPr/>
        </p:nvPicPr>
        <p:blipFill>
          <a:blip r:embed="rId3">
            <a:alphaModFix/>
          </a:blip>
          <a:stretch>
            <a:fillRect/>
          </a:stretch>
        </p:blipFill>
        <p:spPr>
          <a:xfrm>
            <a:off x="0" y="2605379"/>
            <a:ext cx="12192001" cy="16472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99500" y="365125"/>
            <a:ext cx="11453700" cy="1325700"/>
          </a:xfrm>
          <a:prstGeom prst="rect">
            <a:avLst/>
          </a:prstGeom>
        </p:spPr>
        <p:txBody>
          <a:bodyPr anchorCtr="0" anchor="ctr" bIns="45700" lIns="91425" spcFirstLastPara="1" rIns="91425" wrap="square" tIns="45700">
            <a:noAutofit/>
          </a:bodyPr>
          <a:lstStyle/>
          <a:p>
            <a:pPr indent="0" lvl="0" marL="0" rtl="0" algn="l">
              <a:lnSpc>
                <a:spcPct val="125000"/>
              </a:lnSpc>
              <a:spcBef>
                <a:spcPts val="0"/>
              </a:spcBef>
              <a:spcAft>
                <a:spcPts val="0"/>
              </a:spcAft>
              <a:buNone/>
            </a:pPr>
            <a:r>
              <a:t/>
            </a:r>
            <a:endParaRPr b="1" sz="4000">
              <a:solidFill>
                <a:srgbClr val="333333"/>
              </a:solidFill>
              <a:highlight>
                <a:srgbClr val="FFFFFF"/>
              </a:highlight>
              <a:latin typeface="Arial"/>
              <a:ea typeface="Arial"/>
              <a:cs typeface="Arial"/>
              <a:sym typeface="Arial"/>
            </a:endParaRPr>
          </a:p>
          <a:p>
            <a:pPr indent="0" lvl="0" marL="0" rtl="0" algn="l">
              <a:lnSpc>
                <a:spcPct val="125000"/>
              </a:lnSpc>
              <a:spcBef>
                <a:spcPts val="0"/>
              </a:spcBef>
              <a:spcAft>
                <a:spcPts val="0"/>
              </a:spcAft>
              <a:buClr>
                <a:schemeClr val="dk1"/>
              </a:buClr>
              <a:buSzPts val="1100"/>
              <a:buFont typeface="Arial"/>
              <a:buNone/>
            </a:pPr>
            <a:r>
              <a:rPr b="1" lang="en-US" sz="4000">
                <a:solidFill>
                  <a:srgbClr val="333333"/>
                </a:solidFill>
                <a:highlight>
                  <a:srgbClr val="FFFFFF"/>
                </a:highlight>
                <a:latin typeface="Arial"/>
                <a:ea typeface="Arial"/>
                <a:cs typeface="Arial"/>
                <a:sym typeface="Arial"/>
              </a:rPr>
              <a:t>Exploratory data analysis summary (visualization and inferential statistics)</a:t>
            </a:r>
            <a:endParaRPr b="1" sz="40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36" name="Google Shape;136;p20"/>
          <p:cNvSpPr txBox="1"/>
          <p:nvPr>
            <p:ph idx="1" type="body"/>
          </p:nvPr>
        </p:nvSpPr>
        <p:spPr>
          <a:xfrm>
            <a:off x="256325" y="1825625"/>
            <a:ext cx="8359800" cy="4351200"/>
          </a:xfrm>
          <a:prstGeom prst="rect">
            <a:avLst/>
          </a:prstGeom>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US" sz="1800">
                <a:solidFill>
                  <a:srgbClr val="FF0000"/>
                </a:solidFill>
                <a:highlight>
                  <a:srgbClr val="FFFFFF"/>
                </a:highlight>
                <a:latin typeface="Arial"/>
                <a:ea typeface="Arial"/>
                <a:cs typeface="Arial"/>
                <a:sym typeface="Arial"/>
              </a:rPr>
              <a:t>Exploratory Data Analysis refers to the critical process of performing initial investigations on data to discover patterns, to spot anomalies, to test hypotheses, and to check assumptions with the help of summary statistics and graphical representations. </a:t>
            </a:r>
            <a:endParaRPr sz="1800">
              <a:solidFill>
                <a:srgbClr val="FF0000"/>
              </a:solidFill>
              <a:highlight>
                <a:srgbClr val="FFFFFF"/>
              </a:highlight>
              <a:latin typeface="Arial"/>
              <a:ea typeface="Arial"/>
              <a:cs typeface="Arial"/>
              <a:sym typeface="Arial"/>
            </a:endParaRPr>
          </a:p>
          <a:p>
            <a:pPr indent="0" lvl="0" marL="0" rtl="0" algn="l">
              <a:lnSpc>
                <a:spcPct val="125000"/>
              </a:lnSpc>
              <a:spcBef>
                <a:spcPts val="0"/>
              </a:spcBef>
              <a:spcAft>
                <a:spcPts val="0"/>
              </a:spcAft>
              <a:buClr>
                <a:schemeClr val="dk1"/>
              </a:buClr>
              <a:buSzPts val="1100"/>
              <a:buFont typeface="Arial"/>
              <a:buNone/>
            </a:pPr>
            <a:r>
              <a:t/>
            </a:r>
            <a:endParaRPr b="1" sz="1800">
              <a:solidFill>
                <a:srgbClr val="333333"/>
              </a:solidFill>
              <a:highlight>
                <a:srgbClr val="FFFFFF"/>
              </a:highlight>
              <a:latin typeface="Arial"/>
              <a:ea typeface="Arial"/>
              <a:cs typeface="Arial"/>
              <a:sym typeface="Arial"/>
            </a:endParaRPr>
          </a:p>
          <a:p>
            <a:pPr indent="0" lvl="0" marL="0" rtl="0" algn="l">
              <a:lnSpc>
                <a:spcPct val="125000"/>
              </a:lnSpc>
              <a:spcBef>
                <a:spcPts val="0"/>
              </a:spcBef>
              <a:spcAft>
                <a:spcPts val="0"/>
              </a:spcAft>
              <a:buClr>
                <a:schemeClr val="dk1"/>
              </a:buClr>
              <a:buSzPts val="1100"/>
              <a:buFont typeface="Arial"/>
              <a:buNone/>
            </a:pPr>
            <a:r>
              <a:rPr lang="en-US" sz="1800">
                <a:solidFill>
                  <a:srgbClr val="980000"/>
                </a:solidFill>
                <a:highlight>
                  <a:srgbClr val="FFFFFF"/>
                </a:highlight>
                <a:latin typeface="Arial"/>
                <a:ea typeface="Arial"/>
                <a:cs typeface="Arial"/>
                <a:sym typeface="Arial"/>
              </a:rPr>
              <a:t>For the  Exploratory Data Analysis, I used Python coding and Tableau Visualization to get a brief insight and inference from the data. </a:t>
            </a:r>
            <a:endParaRPr sz="1800">
              <a:solidFill>
                <a:srgbClr val="980000"/>
              </a:solidFill>
              <a:highlight>
                <a:srgbClr val="FFFFFF"/>
              </a:highlight>
              <a:latin typeface="Arial"/>
              <a:ea typeface="Arial"/>
              <a:cs typeface="Arial"/>
              <a:sym typeface="Arial"/>
            </a:endParaRPr>
          </a:p>
          <a:p>
            <a:pPr indent="0" lvl="0" marL="0" rtl="0" algn="l">
              <a:lnSpc>
                <a:spcPct val="125000"/>
              </a:lnSpc>
              <a:spcBef>
                <a:spcPts val="0"/>
              </a:spcBef>
              <a:spcAft>
                <a:spcPts val="0"/>
              </a:spcAft>
              <a:buNone/>
            </a:pPr>
            <a:r>
              <a:rPr lang="en-US" sz="1800">
                <a:solidFill>
                  <a:srgbClr val="980000"/>
                </a:solidFill>
                <a:highlight>
                  <a:srgbClr val="FFFFFF"/>
                </a:highlight>
                <a:latin typeface="Arial"/>
                <a:ea typeface="Arial"/>
                <a:cs typeface="Arial"/>
                <a:sym typeface="Arial"/>
              </a:rPr>
              <a:t>I created various Plots so I can  visualize the Dataset.  And to get a glance at the variable affecting the delays of the Airlines. </a:t>
            </a:r>
            <a:endParaRPr b="1" sz="1800">
              <a:solidFill>
                <a:srgbClr val="980000"/>
              </a:solidFill>
              <a:highlight>
                <a:srgbClr val="FFFFFF"/>
              </a:highlight>
              <a:latin typeface="Arial"/>
              <a:ea typeface="Arial"/>
              <a:cs typeface="Arial"/>
              <a:sym typeface="Arial"/>
            </a:endParaRPr>
          </a:p>
          <a:p>
            <a:pPr indent="0" lvl="0" marL="0" rtl="0" algn="l">
              <a:lnSpc>
                <a:spcPct val="125000"/>
              </a:lnSpc>
              <a:spcBef>
                <a:spcPts val="0"/>
              </a:spcBef>
              <a:spcAft>
                <a:spcPts val="0"/>
              </a:spcAft>
              <a:buNone/>
            </a:pPr>
            <a:r>
              <a:t/>
            </a:r>
            <a:endParaRPr b="1" sz="1800">
              <a:solidFill>
                <a:schemeClr val="accent5"/>
              </a:solidFill>
              <a:highlight>
                <a:srgbClr val="FFFFFF"/>
              </a:highlight>
              <a:latin typeface="Arial"/>
              <a:ea typeface="Arial"/>
              <a:cs typeface="Arial"/>
              <a:sym typeface="Arial"/>
            </a:endParaRPr>
          </a:p>
          <a:p>
            <a:pPr indent="0" lvl="0" marL="0" rtl="0" algn="l">
              <a:lnSpc>
                <a:spcPct val="125000"/>
              </a:lnSpc>
              <a:spcBef>
                <a:spcPts val="0"/>
              </a:spcBef>
              <a:spcAft>
                <a:spcPts val="0"/>
              </a:spcAft>
              <a:buNone/>
            </a:pPr>
            <a:r>
              <a:rPr b="1" lang="en-US" sz="1800">
                <a:solidFill>
                  <a:schemeClr val="accent5"/>
                </a:solidFill>
                <a:highlight>
                  <a:srgbClr val="FFFFFF"/>
                </a:highlight>
                <a:latin typeface="Arial"/>
                <a:ea typeface="Arial"/>
                <a:cs typeface="Arial"/>
                <a:sym typeface="Arial"/>
              </a:rPr>
              <a:t>I</a:t>
            </a:r>
            <a:r>
              <a:rPr lang="en-US" sz="1800">
                <a:solidFill>
                  <a:schemeClr val="accent5"/>
                </a:solidFill>
                <a:highlight>
                  <a:srgbClr val="FFFFFF"/>
                </a:highlight>
                <a:latin typeface="Arial"/>
                <a:ea typeface="Arial"/>
                <a:cs typeface="Arial"/>
                <a:sym typeface="Arial"/>
              </a:rPr>
              <a:t> used describe() function is used to generate descriptive statistics that summarize the central tendency, dispersion, and shape of a dataset’s distribution, excluding NaN values</a:t>
            </a:r>
            <a:r>
              <a:rPr lang="en-US" sz="1800">
                <a:solidFill>
                  <a:srgbClr val="333333"/>
                </a:solidFill>
                <a:highlight>
                  <a:srgbClr val="FFFFFF"/>
                </a:highlight>
                <a:latin typeface="Arial"/>
                <a:ea typeface="Arial"/>
                <a:cs typeface="Arial"/>
                <a:sym typeface="Arial"/>
              </a:rPr>
              <a:t>.</a:t>
            </a:r>
            <a:endParaRPr sz="1800">
              <a:solidFill>
                <a:srgbClr val="333333"/>
              </a:solidFill>
              <a:highlight>
                <a:srgbClr val="FFFFFF"/>
              </a:highlight>
              <a:latin typeface="Arial"/>
              <a:ea typeface="Arial"/>
              <a:cs typeface="Arial"/>
              <a:sym typeface="Arial"/>
            </a:endParaRPr>
          </a:p>
          <a:p>
            <a:pPr indent="0" lvl="0" marL="0" rtl="0" algn="l">
              <a:lnSpc>
                <a:spcPct val="125000"/>
              </a:lnSpc>
              <a:spcBef>
                <a:spcPts val="0"/>
              </a:spcBef>
              <a:spcAft>
                <a:spcPts val="0"/>
              </a:spcAft>
              <a:buClr>
                <a:schemeClr val="dk1"/>
              </a:buClr>
              <a:buSzPts val="1100"/>
              <a:buFont typeface="Arial"/>
              <a:buNone/>
            </a:pPr>
            <a:r>
              <a:t/>
            </a:r>
            <a:endParaRPr b="1" sz="1200">
              <a:solidFill>
                <a:srgbClr val="333333"/>
              </a:solidFill>
              <a:highlight>
                <a:srgbClr val="FFFFFF"/>
              </a:highlight>
              <a:latin typeface="Roboto"/>
              <a:ea typeface="Roboto"/>
              <a:cs typeface="Roboto"/>
              <a:sym typeface="Roboto"/>
            </a:endParaRPr>
          </a:p>
          <a:p>
            <a:pPr indent="0" lvl="0" marL="0" rtl="0" algn="l">
              <a:lnSpc>
                <a:spcPct val="125000"/>
              </a:lnSpc>
              <a:spcBef>
                <a:spcPts val="0"/>
              </a:spcBef>
              <a:spcAft>
                <a:spcPts val="0"/>
              </a:spcAft>
              <a:buClr>
                <a:schemeClr val="dk1"/>
              </a:buClr>
              <a:buSzPts val="1100"/>
              <a:buFont typeface="Arial"/>
              <a:buNone/>
            </a:pPr>
            <a:r>
              <a:rPr lang="en-US" sz="1200">
                <a:solidFill>
                  <a:srgbClr val="333333"/>
                </a:solidFill>
                <a:highlight>
                  <a:srgbClr val="FFFFFF"/>
                </a:highlight>
                <a:latin typeface="Roboto"/>
                <a:ea typeface="Roboto"/>
                <a:cs typeface="Roboto"/>
                <a:sym typeface="Roboto"/>
              </a:rPr>
              <a:t> </a:t>
            </a:r>
            <a:endParaRPr/>
          </a:p>
        </p:txBody>
      </p:sp>
      <p:pic>
        <p:nvPicPr>
          <p:cNvPr id="137" name="Google Shape;137;p20"/>
          <p:cNvPicPr preferRelativeResize="0"/>
          <p:nvPr/>
        </p:nvPicPr>
        <p:blipFill>
          <a:blip r:embed="rId3">
            <a:alphaModFix/>
          </a:blip>
          <a:stretch>
            <a:fillRect/>
          </a:stretch>
        </p:blipFill>
        <p:spPr>
          <a:xfrm>
            <a:off x="8374250" y="3711550"/>
            <a:ext cx="3550700" cy="278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838200" y="365125"/>
            <a:ext cx="10515600" cy="1590900"/>
          </a:xfrm>
          <a:prstGeom prst="rect">
            <a:avLst/>
          </a:prstGeom>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b="1" lang="en-US" sz="4000">
                <a:solidFill>
                  <a:srgbClr val="333333"/>
                </a:solidFill>
                <a:highlight>
                  <a:srgbClr val="FFFFFF"/>
                </a:highlight>
                <a:latin typeface="Arial"/>
                <a:ea typeface="Arial"/>
                <a:cs typeface="Arial"/>
                <a:sym typeface="Arial"/>
              </a:rPr>
              <a:t>Exploratory Data Analysis Summary (Visualization and Inferential Statistics)</a:t>
            </a:r>
            <a:endParaRPr b="1" sz="40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43" name="Google Shape;143;p21"/>
          <p:cNvSpPr txBox="1"/>
          <p:nvPr>
            <p:ph idx="1" type="body"/>
          </p:nvPr>
        </p:nvSpPr>
        <p:spPr>
          <a:xfrm>
            <a:off x="156100" y="1825625"/>
            <a:ext cx="11797500" cy="4351200"/>
          </a:xfrm>
          <a:prstGeom prst="rect">
            <a:avLst/>
          </a:prstGeom>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rPr lang="en-US" sz="1800">
                <a:solidFill>
                  <a:srgbClr val="4A86E8"/>
                </a:solidFill>
                <a:highlight>
                  <a:srgbClr val="FFFFFF"/>
                </a:highlight>
                <a:latin typeface="Arial"/>
                <a:ea typeface="Arial"/>
                <a:cs typeface="Arial"/>
                <a:sym typeface="Arial"/>
              </a:rPr>
              <a:t>Departure_Delay is the labeled variable. It plays a significant part in terms of explaining the answer to the project question.</a:t>
            </a:r>
            <a:r>
              <a:rPr lang="en-US" sz="1800">
                <a:solidFill>
                  <a:srgbClr val="333333"/>
                </a:solidFill>
                <a:highlight>
                  <a:srgbClr val="FFFFFF"/>
                </a:highlight>
                <a:latin typeface="Arial"/>
                <a:ea typeface="Arial"/>
                <a:cs typeface="Arial"/>
                <a:sym typeface="Arial"/>
              </a:rPr>
              <a:t> </a:t>
            </a:r>
            <a:endParaRPr sz="1800">
              <a:solidFill>
                <a:srgbClr val="333333"/>
              </a:solidFill>
              <a:highlight>
                <a:srgbClr val="FFFFFF"/>
              </a:highlight>
              <a:latin typeface="Arial"/>
              <a:ea typeface="Arial"/>
              <a:cs typeface="Arial"/>
              <a:sym typeface="Arial"/>
            </a:endParaRPr>
          </a:p>
          <a:p>
            <a:pPr indent="0" lvl="0" marL="0" rtl="0" algn="l">
              <a:lnSpc>
                <a:spcPct val="125000"/>
              </a:lnSpc>
              <a:spcBef>
                <a:spcPts val="0"/>
              </a:spcBef>
              <a:spcAft>
                <a:spcPts val="0"/>
              </a:spcAft>
              <a:buClr>
                <a:schemeClr val="dk1"/>
              </a:buClr>
              <a:buSzPts val="1100"/>
              <a:buFont typeface="Arial"/>
              <a:buNone/>
            </a:pPr>
            <a:r>
              <a:rPr lang="en-US" sz="1800">
                <a:solidFill>
                  <a:srgbClr val="9900FF"/>
                </a:solidFill>
                <a:highlight>
                  <a:srgbClr val="FFFFFF"/>
                </a:highlight>
                <a:latin typeface="Arial"/>
                <a:ea typeface="Arial"/>
                <a:cs typeface="Arial"/>
                <a:sym typeface="Arial"/>
              </a:rPr>
              <a:t>The other subgroups /variables that are significant to the project are :</a:t>
            </a:r>
            <a:endParaRPr sz="1800">
              <a:solidFill>
                <a:srgbClr val="9900FF"/>
              </a:solidFill>
              <a:highlight>
                <a:srgbClr val="FFFFFF"/>
              </a:highlight>
              <a:latin typeface="Arial"/>
              <a:ea typeface="Arial"/>
              <a:cs typeface="Arial"/>
              <a:sym typeface="Arial"/>
            </a:endParaRPr>
          </a:p>
          <a:p>
            <a:pPr indent="0" lvl="0" marL="0" rtl="0" algn="l">
              <a:lnSpc>
                <a:spcPct val="125000"/>
              </a:lnSpc>
              <a:spcBef>
                <a:spcPts val="0"/>
              </a:spcBef>
              <a:spcAft>
                <a:spcPts val="0"/>
              </a:spcAft>
              <a:buClr>
                <a:schemeClr val="dk1"/>
              </a:buClr>
              <a:buSzPts val="1100"/>
              <a:buFont typeface="Arial"/>
              <a:buNone/>
            </a:pPr>
            <a:r>
              <a:rPr lang="en-US" sz="1700">
                <a:solidFill>
                  <a:srgbClr val="9900FF"/>
                </a:solidFill>
                <a:highlight>
                  <a:srgbClr val="FFFFFF"/>
                </a:highlight>
                <a:latin typeface="Arial"/>
                <a:ea typeface="Arial"/>
                <a:cs typeface="Arial"/>
                <a:sym typeface="Arial"/>
              </a:rPr>
              <a:t>AIR_SYSTEM_DELAY, SECURITY_DELAY', AIRLINE_DELAY, LATE_AIRCRAFT_DELAY, WEATHER_DELAY, YEAR, MONTH,  DAY, DAY_OF_WEEK, TAIL_NUMBER, SCHEDULED_DEPARTURE, DEPARTURE_TIME, SCHEDULED_TIME,          SCHEDULED_ARRIVAL,  ARRIVAL_TIME, DIVERTED, CANCELLED, CANCELLATION_REASON, 'FLIGHT_NUMBER, WHEELS_OFF, WHEELS_ON, AIR_TIME</a:t>
            </a:r>
            <a:endParaRPr b="1" sz="1700">
              <a:solidFill>
                <a:srgbClr val="9900FF"/>
              </a:solidFill>
              <a:highlight>
                <a:srgbClr val="FFFFFF"/>
              </a:highlight>
              <a:latin typeface="Arial"/>
              <a:ea typeface="Arial"/>
              <a:cs typeface="Arial"/>
              <a:sym typeface="Arial"/>
            </a:endParaRPr>
          </a:p>
          <a:p>
            <a:pPr indent="0" lvl="0" marL="0" rtl="0" algn="l">
              <a:lnSpc>
                <a:spcPct val="125000"/>
              </a:lnSpc>
              <a:spcBef>
                <a:spcPts val="0"/>
              </a:spcBef>
              <a:spcAft>
                <a:spcPts val="0"/>
              </a:spcAft>
              <a:buNone/>
            </a:pPr>
            <a:r>
              <a:rPr b="1" lang="en-US" sz="1700">
                <a:solidFill>
                  <a:srgbClr val="333333"/>
                </a:solidFill>
                <a:highlight>
                  <a:srgbClr val="FFFFFF"/>
                </a:highlight>
                <a:latin typeface="Arial"/>
                <a:ea typeface="Arial"/>
                <a:cs typeface="Arial"/>
                <a:sym typeface="Arial"/>
              </a:rPr>
              <a:t> </a:t>
            </a:r>
            <a:endParaRPr b="1" sz="1700">
              <a:solidFill>
                <a:srgbClr val="333333"/>
              </a:solidFill>
              <a:highlight>
                <a:srgbClr val="FFFFFF"/>
              </a:highlight>
              <a:latin typeface="Arial"/>
              <a:ea typeface="Arial"/>
              <a:cs typeface="Arial"/>
              <a:sym typeface="Arial"/>
            </a:endParaRPr>
          </a:p>
          <a:p>
            <a:pPr indent="0" lvl="0" marL="0" rtl="0" algn="l">
              <a:lnSpc>
                <a:spcPct val="125000"/>
              </a:lnSpc>
              <a:spcBef>
                <a:spcPts val="0"/>
              </a:spcBef>
              <a:spcAft>
                <a:spcPts val="0"/>
              </a:spcAft>
              <a:buClr>
                <a:schemeClr val="dk1"/>
              </a:buClr>
              <a:buSzPts val="1100"/>
              <a:buFont typeface="Arial"/>
              <a:buNone/>
            </a:pPr>
            <a:r>
              <a:rPr lang="en-US" sz="1700">
                <a:solidFill>
                  <a:srgbClr val="333333"/>
                </a:solidFill>
                <a:highlight>
                  <a:srgbClr val="FFFFFF"/>
                </a:highlight>
                <a:latin typeface="Arial"/>
                <a:ea typeface="Arial"/>
                <a:cs typeface="Arial"/>
                <a:sym typeface="Arial"/>
              </a:rPr>
              <a:t>F</a:t>
            </a:r>
            <a:r>
              <a:rPr lang="en-US" sz="1700">
                <a:solidFill>
                  <a:srgbClr val="FF0000"/>
                </a:solidFill>
                <a:highlight>
                  <a:srgbClr val="FFFFFF"/>
                </a:highlight>
                <a:latin typeface="Arial"/>
                <a:ea typeface="Arial"/>
                <a:cs typeface="Arial"/>
                <a:sym typeface="Arial"/>
              </a:rPr>
              <a:t>rom the  Pearson correlation coefficient, I noticed that there is a strong correlation between Distance and Air_Time; Distance &amp; Elapse_Time;  Distance &amp; Time_Scheduled; Schedule_Time &amp; Air_time;  Schedule Time &amp; Distance, Departure_Delay &amp; Departure_Delay, etc.</a:t>
            </a:r>
            <a:endParaRPr sz="1700">
              <a:solidFill>
                <a:srgbClr val="FF0000"/>
              </a:solidFill>
              <a:highlight>
                <a:srgbClr val="FFFFFF"/>
              </a:highlight>
              <a:latin typeface="Arial"/>
              <a:ea typeface="Arial"/>
              <a:cs typeface="Arial"/>
              <a:sym typeface="Arial"/>
            </a:endParaRPr>
          </a:p>
          <a:p>
            <a:pPr indent="0" lvl="0" marL="0" rtl="0" algn="l">
              <a:lnSpc>
                <a:spcPct val="125000"/>
              </a:lnSpc>
              <a:spcBef>
                <a:spcPts val="0"/>
              </a:spcBef>
              <a:spcAft>
                <a:spcPts val="0"/>
              </a:spcAft>
              <a:buNone/>
            </a:pPr>
            <a:r>
              <a:t/>
            </a:r>
            <a:endParaRPr sz="1700">
              <a:solidFill>
                <a:srgbClr val="333333"/>
              </a:solidFill>
              <a:highlight>
                <a:srgbClr val="FFFFFF"/>
              </a:highlight>
              <a:latin typeface="Arial"/>
              <a:ea typeface="Arial"/>
              <a:cs typeface="Arial"/>
              <a:sym typeface="Arial"/>
            </a:endParaRPr>
          </a:p>
          <a:p>
            <a:pPr indent="0" lvl="0" marL="0" rtl="0" algn="l">
              <a:lnSpc>
                <a:spcPct val="125000"/>
              </a:lnSpc>
              <a:spcBef>
                <a:spcPts val="0"/>
              </a:spcBef>
              <a:spcAft>
                <a:spcPts val="0"/>
              </a:spcAft>
              <a:buClr>
                <a:schemeClr val="dk1"/>
              </a:buClr>
              <a:buSzPts val="1100"/>
              <a:buFont typeface="Arial"/>
              <a:buNone/>
            </a:pPr>
            <a:r>
              <a:rPr lang="en-US" sz="1700">
                <a:solidFill>
                  <a:srgbClr val="333333"/>
                </a:solidFill>
                <a:highlight>
                  <a:srgbClr val="FFFFFF"/>
                </a:highlight>
                <a:latin typeface="Arial"/>
                <a:ea typeface="Arial"/>
                <a:cs typeface="Arial"/>
                <a:sym typeface="Arial"/>
              </a:rPr>
              <a:t>T</a:t>
            </a:r>
            <a:r>
              <a:rPr lang="en-US" sz="1700">
                <a:solidFill>
                  <a:srgbClr val="980000"/>
                </a:solidFill>
                <a:highlight>
                  <a:srgbClr val="FFFFFF"/>
                </a:highlight>
                <a:latin typeface="Arial"/>
                <a:ea typeface="Arial"/>
                <a:cs typeface="Arial"/>
                <a:sym typeface="Arial"/>
              </a:rPr>
              <a:t>he most appropriate test to use to analyze these relations is the p-value testing</a:t>
            </a:r>
            <a:r>
              <a:rPr b="1" lang="en-US" sz="1700">
                <a:solidFill>
                  <a:srgbClr val="980000"/>
                </a:solidFill>
                <a:highlight>
                  <a:srgbClr val="FFFFFF"/>
                </a:highlight>
                <a:latin typeface="Arial"/>
                <a:ea typeface="Arial"/>
                <a:cs typeface="Arial"/>
                <a:sym typeface="Arial"/>
              </a:rPr>
              <a:t>.</a:t>
            </a:r>
            <a:endParaRPr b="1" sz="1700">
              <a:solidFill>
                <a:srgbClr val="980000"/>
              </a:solidFill>
              <a:highlight>
                <a:srgbClr val="FFFFFF"/>
              </a:highlight>
              <a:latin typeface="Arial"/>
              <a:ea typeface="Arial"/>
              <a:cs typeface="Arial"/>
              <a:sym typeface="Arial"/>
            </a:endParaRPr>
          </a:p>
          <a:p>
            <a:pPr indent="0" lvl="0" marL="0" rtl="0" algn="l">
              <a:spcBef>
                <a:spcPts val="1000"/>
              </a:spcBef>
              <a:spcAft>
                <a:spcPts val="0"/>
              </a:spcAft>
              <a:buNone/>
            </a:pPr>
            <a:r>
              <a:t/>
            </a:r>
            <a:endParaRPr>
              <a:solidFill>
                <a:srgbClr val="98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