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60" r:id="rId4"/>
    <p:sldId id="261" r:id="rId5"/>
    <p:sldId id="262" r:id="rId6"/>
    <p:sldId id="268" r:id="rId7"/>
    <p:sldId id="269" r:id="rId8"/>
    <p:sldId id="263" r:id="rId9"/>
    <p:sldId id="264" r:id="rId10"/>
    <p:sldId id="271" r:id="rId11"/>
    <p:sldId id="272" r:id="rId12"/>
    <p:sldId id="273" r:id="rId13"/>
    <p:sldId id="278" r:id="rId14"/>
    <p:sldId id="279" r:id="rId15"/>
    <p:sldId id="274" r:id="rId16"/>
    <p:sldId id="276" r:id="rId17"/>
    <p:sldId id="277" r:id="rId18"/>
    <p:sldId id="280" r:id="rId19"/>
    <p:sldId id="281" r:id="rId20"/>
    <p:sldId id="282" r:id="rId21"/>
    <p:sldId id="265" r:id="rId22"/>
    <p:sldId id="270" r:id="rId23"/>
    <p:sldId id="266" r:id="rId24"/>
    <p:sldId id="26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1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20" d="100"/>
          <a:sy n="120" d="100"/>
        </p:scale>
        <p:origin x="132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nupferl\Downloads\Gantt%20Diagram%20(2).xls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75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de-DE"/>
              <a:t>Gantt-Diagramm</a:t>
            </a:r>
            <a:r>
              <a:rPr lang="de-DE" baseline="0"/>
              <a:t> Verwaltungssoftware Fitnesstudio</a:t>
            </a:r>
            <a:endParaRPr lang="de-DE"/>
          </a:p>
        </c:rich>
      </c:tx>
      <c:layout>
        <c:manualLayout>
          <c:xMode val="edge"/>
          <c:yMode val="edge"/>
          <c:x val="0.23878791235503535"/>
          <c:y val="4.0000143424694865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2054150498086836"/>
          <c:y val="0.25318759948596559"/>
          <c:w val="0.7416663475626063"/>
          <c:h val="0.63538754580098467"/>
        </c:manualLayout>
      </c:layout>
      <c:barChart>
        <c:barDir val="bar"/>
        <c:grouping val="stacked"/>
        <c:varyColors val="0"/>
        <c:ser>
          <c:idx val="1"/>
          <c:order val="0"/>
          <c:tx>
            <c:strRef>
              <c:f>'[Gantt Diagram (2).xls]Balkenplan - Gantt-Diagramm'!$C$1</c:f>
              <c:strCache>
                <c:ptCount val="1"/>
                <c:pt idx="0">
                  <c:v>Beginn</c:v>
                </c:pt>
              </c:strCache>
            </c:strRef>
          </c:tx>
          <c:spPr>
            <a:noFill/>
            <a:ln w="25400">
              <a:noFill/>
            </a:ln>
          </c:spPr>
          <c:invertIfNegative val="0"/>
          <c:cat>
            <c:strRef>
              <c:f>'[Gantt Diagram (2).xls]Balkenplan - Gantt-Diagramm'!$B$2:$B$28</c:f>
              <c:strCache>
                <c:ptCount val="27"/>
                <c:pt idx="0">
                  <c:v>Brainstorming</c:v>
                </c:pt>
                <c:pt idx="1">
                  <c:v>Erstellung Projektstrukturplan</c:v>
                </c:pt>
                <c:pt idx="2">
                  <c:v>Terminplanung</c:v>
                </c:pt>
                <c:pt idx="3">
                  <c:v>Erstellung Lasten-/Pflichtenheft</c:v>
                </c:pt>
                <c:pt idx="4">
                  <c:v>Ressourcen- und Kostenplanung</c:v>
                </c:pt>
                <c:pt idx="5">
                  <c:v>Projektantrag</c:v>
                </c:pt>
                <c:pt idx="6">
                  <c:v>Angebot</c:v>
                </c:pt>
                <c:pt idx="7">
                  <c:v>Benutzeroberfläche Kundenverwaltung</c:v>
                </c:pt>
                <c:pt idx="8">
                  <c:v>Startbildschirm "Kundeninfo"</c:v>
                </c:pt>
                <c:pt idx="9">
                  <c:v>Kunde Suchen, Bearbeiten, Löschen</c:v>
                </c:pt>
                <c:pt idx="10">
                  <c:v>Kunde hinzufügen</c:v>
                </c:pt>
                <c:pt idx="11">
                  <c:v>Benutzeroberfläche Mitarbeiterverwaltung</c:v>
                </c:pt>
                <c:pt idx="12">
                  <c:v>Startbildschirm "Mitarbeiterinfo"</c:v>
                </c:pt>
                <c:pt idx="13">
                  <c:v>Mitarbeiter Suchen, Bearbeiten, Löschen</c:v>
                </c:pt>
                <c:pt idx="14">
                  <c:v>Mitarbeiter hinzufügen</c:v>
                </c:pt>
                <c:pt idx="15">
                  <c:v>Benutzeroberfläche Kurspläne</c:v>
                </c:pt>
                <c:pt idx="16">
                  <c:v>Programmierung Kurspläne</c:v>
                </c:pt>
                <c:pt idx="17">
                  <c:v>Benutzeroberfläche Zeitbuchungen</c:v>
                </c:pt>
                <c:pt idx="18">
                  <c:v>Zeitbuchungsterminal</c:v>
                </c:pt>
                <c:pt idx="19">
                  <c:v>CheckIn</c:v>
                </c:pt>
                <c:pt idx="20">
                  <c:v>CheckOut</c:v>
                </c:pt>
                <c:pt idx="21">
                  <c:v>Darstellung Login-Fenster</c:v>
                </c:pt>
                <c:pt idx="22">
                  <c:v>Darstellung Registrierungs-Fenster</c:v>
                </c:pt>
                <c:pt idx="23">
                  <c:v>Datenbankanbindung</c:v>
                </c:pt>
                <c:pt idx="24">
                  <c:v>Verbindung an Verwaltungssoftware</c:v>
                </c:pt>
                <c:pt idx="25">
                  <c:v>Abschlussbericht</c:v>
                </c:pt>
                <c:pt idx="26">
                  <c:v>Präsentation</c:v>
                </c:pt>
              </c:strCache>
            </c:strRef>
          </c:cat>
          <c:val>
            <c:numRef>
              <c:f>'[Gantt Diagram (2).xls]Balkenplan - Gantt-Diagramm'!$C$2:$C$28</c:f>
              <c:numCache>
                <c:formatCode>0.00</c:formatCode>
                <c:ptCount val="27"/>
                <c:pt idx="0">
                  <c:v>0</c:v>
                </c:pt>
                <c:pt idx="1">
                  <c:v>7</c:v>
                </c:pt>
                <c:pt idx="2">
                  <c:v>10</c:v>
                </c:pt>
                <c:pt idx="3">
                  <c:v>13</c:v>
                </c:pt>
                <c:pt idx="4">
                  <c:v>18</c:v>
                </c:pt>
                <c:pt idx="5">
                  <c:v>22</c:v>
                </c:pt>
                <c:pt idx="6">
                  <c:v>24</c:v>
                </c:pt>
                <c:pt idx="7">
                  <c:v>26</c:v>
                </c:pt>
                <c:pt idx="8">
                  <c:v>29</c:v>
                </c:pt>
                <c:pt idx="9">
                  <c:v>35</c:v>
                </c:pt>
                <c:pt idx="10">
                  <c:v>39</c:v>
                </c:pt>
                <c:pt idx="11">
                  <c:v>26</c:v>
                </c:pt>
                <c:pt idx="12">
                  <c:v>29</c:v>
                </c:pt>
                <c:pt idx="13">
                  <c:v>35</c:v>
                </c:pt>
                <c:pt idx="14">
                  <c:v>39</c:v>
                </c:pt>
                <c:pt idx="15">
                  <c:v>26</c:v>
                </c:pt>
                <c:pt idx="16">
                  <c:v>50</c:v>
                </c:pt>
                <c:pt idx="17">
                  <c:v>26</c:v>
                </c:pt>
                <c:pt idx="18">
                  <c:v>50</c:v>
                </c:pt>
                <c:pt idx="19">
                  <c:v>54</c:v>
                </c:pt>
                <c:pt idx="20">
                  <c:v>59</c:v>
                </c:pt>
                <c:pt idx="21">
                  <c:v>14</c:v>
                </c:pt>
                <c:pt idx="22">
                  <c:v>20</c:v>
                </c:pt>
                <c:pt idx="23">
                  <c:v>26</c:v>
                </c:pt>
                <c:pt idx="24">
                  <c:v>41</c:v>
                </c:pt>
                <c:pt idx="25">
                  <c:v>64</c:v>
                </c:pt>
                <c:pt idx="26" formatCode="General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7D-455A-9E7A-3D48EAC34213}"/>
            </c:ext>
          </c:extLst>
        </c:ser>
        <c:ser>
          <c:idx val="0"/>
          <c:order val="1"/>
          <c:tx>
            <c:strRef>
              <c:f>'[Gantt Diagram (2).xls]Balkenplan - Gantt-Diagramm'!$D$1</c:f>
              <c:strCache>
                <c:ptCount val="1"/>
                <c:pt idx="0">
                  <c:v>Dauer</c:v>
                </c:pt>
              </c:strCache>
            </c:strRef>
          </c:tx>
          <c:spPr>
            <a:solidFill>
              <a:srgbClr val="3366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'[Gantt Diagram (2).xls]Balkenplan - Gantt-Diagramm'!$B$2:$B$28</c:f>
              <c:strCache>
                <c:ptCount val="27"/>
                <c:pt idx="0">
                  <c:v>Brainstorming</c:v>
                </c:pt>
                <c:pt idx="1">
                  <c:v>Erstellung Projektstrukturplan</c:v>
                </c:pt>
                <c:pt idx="2">
                  <c:v>Terminplanung</c:v>
                </c:pt>
                <c:pt idx="3">
                  <c:v>Erstellung Lasten-/Pflichtenheft</c:v>
                </c:pt>
                <c:pt idx="4">
                  <c:v>Ressourcen- und Kostenplanung</c:v>
                </c:pt>
                <c:pt idx="5">
                  <c:v>Projektantrag</c:v>
                </c:pt>
                <c:pt idx="6">
                  <c:v>Angebot</c:v>
                </c:pt>
                <c:pt idx="7">
                  <c:v>Benutzeroberfläche Kundenverwaltung</c:v>
                </c:pt>
                <c:pt idx="8">
                  <c:v>Startbildschirm "Kundeninfo"</c:v>
                </c:pt>
                <c:pt idx="9">
                  <c:v>Kunde Suchen, Bearbeiten, Löschen</c:v>
                </c:pt>
                <c:pt idx="10">
                  <c:v>Kunde hinzufügen</c:v>
                </c:pt>
                <c:pt idx="11">
                  <c:v>Benutzeroberfläche Mitarbeiterverwaltung</c:v>
                </c:pt>
                <c:pt idx="12">
                  <c:v>Startbildschirm "Mitarbeiterinfo"</c:v>
                </c:pt>
                <c:pt idx="13">
                  <c:v>Mitarbeiter Suchen, Bearbeiten, Löschen</c:v>
                </c:pt>
                <c:pt idx="14">
                  <c:v>Mitarbeiter hinzufügen</c:v>
                </c:pt>
                <c:pt idx="15">
                  <c:v>Benutzeroberfläche Kurspläne</c:v>
                </c:pt>
                <c:pt idx="16">
                  <c:v>Programmierung Kurspläne</c:v>
                </c:pt>
                <c:pt idx="17">
                  <c:v>Benutzeroberfläche Zeitbuchungen</c:v>
                </c:pt>
                <c:pt idx="18">
                  <c:v>Zeitbuchungsterminal</c:v>
                </c:pt>
                <c:pt idx="19">
                  <c:v>CheckIn</c:v>
                </c:pt>
                <c:pt idx="20">
                  <c:v>CheckOut</c:v>
                </c:pt>
                <c:pt idx="21">
                  <c:v>Darstellung Login-Fenster</c:v>
                </c:pt>
                <c:pt idx="22">
                  <c:v>Darstellung Registrierungs-Fenster</c:v>
                </c:pt>
                <c:pt idx="23">
                  <c:v>Datenbankanbindung</c:v>
                </c:pt>
                <c:pt idx="24">
                  <c:v>Verbindung an Verwaltungssoftware</c:v>
                </c:pt>
                <c:pt idx="25">
                  <c:v>Abschlussbericht</c:v>
                </c:pt>
                <c:pt idx="26">
                  <c:v>Präsentation</c:v>
                </c:pt>
              </c:strCache>
            </c:strRef>
          </c:cat>
          <c:val>
            <c:numRef>
              <c:f>'[Gantt Diagram (2).xls]Balkenplan - Gantt-Diagramm'!$D$2:$D$28</c:f>
              <c:numCache>
                <c:formatCode>General</c:formatCode>
                <c:ptCount val="27"/>
                <c:pt idx="0">
                  <c:v>7</c:v>
                </c:pt>
                <c:pt idx="1">
                  <c:v>3</c:v>
                </c:pt>
                <c:pt idx="2">
                  <c:v>3</c:v>
                </c:pt>
                <c:pt idx="3">
                  <c:v>5</c:v>
                </c:pt>
                <c:pt idx="4">
                  <c:v>4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10</c:v>
                </c:pt>
                <c:pt idx="9">
                  <c:v>15</c:v>
                </c:pt>
                <c:pt idx="10">
                  <c:v>5</c:v>
                </c:pt>
                <c:pt idx="11">
                  <c:v>3</c:v>
                </c:pt>
                <c:pt idx="12">
                  <c:v>10</c:v>
                </c:pt>
                <c:pt idx="13">
                  <c:v>15</c:v>
                </c:pt>
                <c:pt idx="14">
                  <c:v>5</c:v>
                </c:pt>
                <c:pt idx="15">
                  <c:v>3</c:v>
                </c:pt>
                <c:pt idx="16">
                  <c:v>8</c:v>
                </c:pt>
                <c:pt idx="17">
                  <c:v>3</c:v>
                </c:pt>
                <c:pt idx="18">
                  <c:v>14</c:v>
                </c:pt>
                <c:pt idx="19">
                  <c:v>5</c:v>
                </c:pt>
                <c:pt idx="20">
                  <c:v>5</c:v>
                </c:pt>
                <c:pt idx="21">
                  <c:v>15</c:v>
                </c:pt>
                <c:pt idx="22">
                  <c:v>10</c:v>
                </c:pt>
                <c:pt idx="23">
                  <c:v>15</c:v>
                </c:pt>
                <c:pt idx="24">
                  <c:v>7</c:v>
                </c:pt>
                <c:pt idx="25">
                  <c:v>3</c:v>
                </c:pt>
                <c:pt idx="2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7D-455A-9E7A-3D48EAC342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0063864"/>
        <c:axId val="1"/>
      </c:barChart>
      <c:catAx>
        <c:axId val="24006386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1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  <c:max val="70"/>
          <c:min val="0"/>
        </c:scaling>
        <c:delete val="0"/>
        <c:axPos val="t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82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de-DE"/>
                  <a:t>Zeiten, Dauer (Stunden)</a:t>
                </a:r>
              </a:p>
            </c:rich>
          </c:tx>
          <c:layout>
            <c:manualLayout>
              <c:xMode val="edge"/>
              <c:yMode val="edge"/>
              <c:x val="0.48969708578338611"/>
              <c:y val="0.15428639043070436"/>
            </c:manualLayout>
          </c:layout>
          <c:overlay val="0"/>
          <c:spPr>
            <a:noFill/>
            <a:ln w="25400">
              <a:noFill/>
            </a:ln>
          </c:spPr>
        </c:title>
        <c:numFmt formatCode="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240063864"/>
        <c:crosses val="autoZero"/>
        <c:crossBetween val="between"/>
        <c:majorUnit val="7"/>
        <c:minorUnit val="1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1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Kosten-Nutzen-Analyse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Tabelle1!$A$8</c:f>
              <c:strCache>
                <c:ptCount val="1"/>
                <c:pt idx="0">
                  <c:v>Ausgaben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Tabelle1!$B$8:$P$8</c:f>
              <c:numCache>
                <c:formatCode>General</c:formatCode>
                <c:ptCount val="15"/>
                <c:pt idx="0">
                  <c:v>0</c:v>
                </c:pt>
                <c:pt idx="1">
                  <c:v>725</c:v>
                </c:pt>
                <c:pt idx="2">
                  <c:v>1450</c:v>
                </c:pt>
                <c:pt idx="3">
                  <c:v>2175</c:v>
                </c:pt>
                <c:pt idx="4">
                  <c:v>2900</c:v>
                </c:pt>
                <c:pt idx="5">
                  <c:v>3625</c:v>
                </c:pt>
                <c:pt idx="6">
                  <c:v>4350</c:v>
                </c:pt>
                <c:pt idx="7">
                  <c:v>5075</c:v>
                </c:pt>
                <c:pt idx="8">
                  <c:v>5800</c:v>
                </c:pt>
                <c:pt idx="9">
                  <c:v>6525</c:v>
                </c:pt>
                <c:pt idx="10">
                  <c:v>7250</c:v>
                </c:pt>
                <c:pt idx="11">
                  <c:v>7975</c:v>
                </c:pt>
                <c:pt idx="12">
                  <c:v>8700</c:v>
                </c:pt>
                <c:pt idx="13">
                  <c:v>9425</c:v>
                </c:pt>
                <c:pt idx="14">
                  <c:v>10150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07-465E-8A59-F78A2758F295}"/>
            </c:ext>
          </c:extLst>
        </c:ser>
        <c:ser>
          <c:idx val="1"/>
          <c:order val="1"/>
          <c:tx>
            <c:strRef>
              <c:f>Tabelle1!$A$9</c:f>
              <c:strCache>
                <c:ptCount val="1"/>
                <c:pt idx="0">
                  <c:v>Projektkosten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Tabelle1!$B$9:$P$9</c:f>
              <c:numCache>
                <c:formatCode>General</c:formatCode>
                <c:ptCount val="15"/>
                <c:pt idx="0">
                  <c:v>8000</c:v>
                </c:pt>
                <c:pt idx="1">
                  <c:v>8000</c:v>
                </c:pt>
                <c:pt idx="2">
                  <c:v>8000</c:v>
                </c:pt>
                <c:pt idx="3">
                  <c:v>8000</c:v>
                </c:pt>
                <c:pt idx="4">
                  <c:v>8000</c:v>
                </c:pt>
                <c:pt idx="5">
                  <c:v>8000</c:v>
                </c:pt>
                <c:pt idx="6">
                  <c:v>8000</c:v>
                </c:pt>
                <c:pt idx="7">
                  <c:v>8000</c:v>
                </c:pt>
                <c:pt idx="8">
                  <c:v>8000</c:v>
                </c:pt>
                <c:pt idx="9">
                  <c:v>8000</c:v>
                </c:pt>
                <c:pt idx="10">
                  <c:v>8000</c:v>
                </c:pt>
                <c:pt idx="11">
                  <c:v>8000</c:v>
                </c:pt>
                <c:pt idx="12">
                  <c:v>8000</c:v>
                </c:pt>
                <c:pt idx="13">
                  <c:v>8000</c:v>
                </c:pt>
                <c:pt idx="14">
                  <c:v>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A07-465E-8A59-F78A2758F2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1406296"/>
        <c:axId val="251406624"/>
      </c:lineChart>
      <c:catAx>
        <c:axId val="251406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Monate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1406624"/>
        <c:crosses val="autoZero"/>
        <c:auto val="1"/>
        <c:lblAlgn val="ctr"/>
        <c:lblOffset val="100"/>
        <c:noMultiLvlLbl val="0"/>
      </c:catAx>
      <c:valAx>
        <c:axId val="251406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Kosten</a:t>
                </a:r>
                <a:r>
                  <a:rPr lang="de-DE" baseline="0"/>
                  <a:t> in €</a:t>
                </a:r>
                <a:endParaRPr lang="de-DE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1406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C4BD79-C776-4D3F-85A1-906C97413FA6}" type="doc">
      <dgm:prSet loTypeId="urn:microsoft.com/office/officeart/2005/8/layout/cycle6" loCatId="relationship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de-DE"/>
        </a:p>
      </dgm:t>
    </dgm:pt>
    <dgm:pt modelId="{4BCDCB47-5031-4301-B50F-D2BB94ED5B96}">
      <dgm:prSet phldrT="[Text]"/>
      <dgm:spPr/>
      <dgm:t>
        <a:bodyPr/>
        <a:lstStyle/>
        <a:p>
          <a:r>
            <a:rPr lang="de-DE" dirty="0" smtClean="0"/>
            <a:t>Mitgliederdaten-verwaltung</a:t>
          </a:r>
          <a:endParaRPr lang="de-DE" dirty="0"/>
        </a:p>
      </dgm:t>
    </dgm:pt>
    <dgm:pt modelId="{475354A9-C4FA-4D16-9DDD-AFB48F2C8114}" type="parTrans" cxnId="{95A3D2C9-1DAE-4C53-9D76-C9A766DDA347}">
      <dgm:prSet/>
      <dgm:spPr/>
      <dgm:t>
        <a:bodyPr/>
        <a:lstStyle/>
        <a:p>
          <a:endParaRPr lang="de-DE"/>
        </a:p>
      </dgm:t>
    </dgm:pt>
    <dgm:pt modelId="{4798D190-4554-4C49-94ED-15ECE73B88BA}" type="sibTrans" cxnId="{95A3D2C9-1DAE-4C53-9D76-C9A766DDA347}">
      <dgm:prSet/>
      <dgm:spPr/>
      <dgm:t>
        <a:bodyPr/>
        <a:lstStyle/>
        <a:p>
          <a:endParaRPr lang="de-DE"/>
        </a:p>
      </dgm:t>
    </dgm:pt>
    <dgm:pt modelId="{DA4C05ED-906A-4E5C-A099-A5E4AA0FB429}">
      <dgm:prSet phldrT="[Text]"/>
      <dgm:spPr/>
      <dgm:t>
        <a:bodyPr/>
        <a:lstStyle/>
        <a:p>
          <a:r>
            <a:rPr lang="de-DE" dirty="0" smtClean="0"/>
            <a:t>Mitarbeiterdaten-verwaltung</a:t>
          </a:r>
          <a:endParaRPr lang="de-DE" dirty="0"/>
        </a:p>
      </dgm:t>
    </dgm:pt>
    <dgm:pt modelId="{E7EA0831-D9B1-4B41-A928-15A79CB15348}" type="parTrans" cxnId="{F90F38BB-5E2A-4BC0-95F0-79968F866ACD}">
      <dgm:prSet/>
      <dgm:spPr/>
      <dgm:t>
        <a:bodyPr/>
        <a:lstStyle/>
        <a:p>
          <a:endParaRPr lang="de-DE"/>
        </a:p>
      </dgm:t>
    </dgm:pt>
    <dgm:pt modelId="{ABFB073A-D2F4-46D1-B841-1837C6228A65}" type="sibTrans" cxnId="{F90F38BB-5E2A-4BC0-95F0-79968F866ACD}">
      <dgm:prSet/>
      <dgm:spPr/>
      <dgm:t>
        <a:bodyPr/>
        <a:lstStyle/>
        <a:p>
          <a:endParaRPr lang="de-DE"/>
        </a:p>
      </dgm:t>
    </dgm:pt>
    <dgm:pt modelId="{84170311-2E19-4A52-B9B4-99F4BE8991FA}">
      <dgm:prSet phldrT="[Text]"/>
      <dgm:spPr/>
      <dgm:t>
        <a:bodyPr/>
        <a:lstStyle/>
        <a:p>
          <a:r>
            <a:rPr lang="de-DE" dirty="0" smtClean="0"/>
            <a:t>Anwesenheits-terminal</a:t>
          </a:r>
          <a:endParaRPr lang="de-DE" dirty="0"/>
        </a:p>
      </dgm:t>
    </dgm:pt>
    <dgm:pt modelId="{5D3A978F-32EC-4239-8442-9C48DD423EB6}" type="parTrans" cxnId="{DD786453-B327-4A7F-BAEB-3D92F756CE32}">
      <dgm:prSet/>
      <dgm:spPr/>
      <dgm:t>
        <a:bodyPr/>
        <a:lstStyle/>
        <a:p>
          <a:endParaRPr lang="de-DE"/>
        </a:p>
      </dgm:t>
    </dgm:pt>
    <dgm:pt modelId="{646ADEE5-CB3B-45FF-B329-B05255165025}" type="sibTrans" cxnId="{DD786453-B327-4A7F-BAEB-3D92F756CE32}">
      <dgm:prSet/>
      <dgm:spPr/>
      <dgm:t>
        <a:bodyPr/>
        <a:lstStyle/>
        <a:p>
          <a:endParaRPr lang="de-DE"/>
        </a:p>
      </dgm:t>
    </dgm:pt>
    <dgm:pt modelId="{36BB9B2E-3A14-490C-B5AC-169890B081DC}">
      <dgm:prSet phldrT="[Text]"/>
      <dgm:spPr/>
      <dgm:t>
        <a:bodyPr/>
        <a:lstStyle/>
        <a:p>
          <a:r>
            <a:rPr lang="de-DE" dirty="0" smtClean="0"/>
            <a:t>Kurspläne</a:t>
          </a:r>
          <a:endParaRPr lang="de-DE" dirty="0"/>
        </a:p>
      </dgm:t>
    </dgm:pt>
    <dgm:pt modelId="{6A8E54EB-AD6C-4FD9-A9FF-C3D43961546E}" type="parTrans" cxnId="{55AA009F-9724-48BF-A66B-B5946716D5BD}">
      <dgm:prSet/>
      <dgm:spPr/>
      <dgm:t>
        <a:bodyPr/>
        <a:lstStyle/>
        <a:p>
          <a:endParaRPr lang="de-DE"/>
        </a:p>
      </dgm:t>
    </dgm:pt>
    <dgm:pt modelId="{479B4B7D-5CB5-493B-BE2B-EBA63C082C4D}" type="sibTrans" cxnId="{55AA009F-9724-48BF-A66B-B5946716D5BD}">
      <dgm:prSet/>
      <dgm:spPr/>
      <dgm:t>
        <a:bodyPr/>
        <a:lstStyle/>
        <a:p>
          <a:endParaRPr lang="de-DE"/>
        </a:p>
      </dgm:t>
    </dgm:pt>
    <dgm:pt modelId="{C0688890-83F8-4D94-84A5-EC5F86A18ECA}">
      <dgm:prSet phldrT="[Text]"/>
      <dgm:spPr/>
      <dgm:t>
        <a:bodyPr/>
        <a:lstStyle/>
        <a:p>
          <a:r>
            <a:rPr lang="de-DE" dirty="0" smtClean="0"/>
            <a:t>Registrierung und Login</a:t>
          </a:r>
          <a:endParaRPr lang="de-DE" dirty="0"/>
        </a:p>
      </dgm:t>
    </dgm:pt>
    <dgm:pt modelId="{30B96D27-FF7C-44A5-8D6F-DDA47CBCFE65}" type="parTrans" cxnId="{39DF2E6B-919C-414F-898B-12D9D84963C5}">
      <dgm:prSet/>
      <dgm:spPr/>
      <dgm:t>
        <a:bodyPr/>
        <a:lstStyle/>
        <a:p>
          <a:endParaRPr lang="de-DE"/>
        </a:p>
      </dgm:t>
    </dgm:pt>
    <dgm:pt modelId="{969AF833-6559-42D1-9AA0-7065BFD3B9A3}" type="sibTrans" cxnId="{39DF2E6B-919C-414F-898B-12D9D84963C5}">
      <dgm:prSet/>
      <dgm:spPr/>
      <dgm:t>
        <a:bodyPr/>
        <a:lstStyle/>
        <a:p>
          <a:endParaRPr lang="de-DE"/>
        </a:p>
      </dgm:t>
    </dgm:pt>
    <dgm:pt modelId="{BA0EA6F4-9AE4-4E56-AA5F-B0613480AF17}" type="pres">
      <dgm:prSet presAssocID="{88C4BD79-C776-4D3F-85A1-906C97413FA6}" presName="cycle" presStyleCnt="0">
        <dgm:presLayoutVars>
          <dgm:dir/>
          <dgm:resizeHandles val="exact"/>
        </dgm:presLayoutVars>
      </dgm:prSet>
      <dgm:spPr/>
    </dgm:pt>
    <dgm:pt modelId="{E8A0D921-59D8-403C-83F8-5A6799F7AB64}" type="pres">
      <dgm:prSet presAssocID="{4BCDCB47-5031-4301-B50F-D2BB94ED5B9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AC513C-8437-41ED-99BE-F08746331434}" type="pres">
      <dgm:prSet presAssocID="{4BCDCB47-5031-4301-B50F-D2BB94ED5B96}" presName="spNode" presStyleCnt="0"/>
      <dgm:spPr/>
    </dgm:pt>
    <dgm:pt modelId="{FD5F6A41-C20B-4689-8998-A12729921A6F}" type="pres">
      <dgm:prSet presAssocID="{4798D190-4554-4C49-94ED-15ECE73B88BA}" presName="sibTrans" presStyleLbl="sibTrans1D1" presStyleIdx="0" presStyleCnt="5"/>
      <dgm:spPr/>
    </dgm:pt>
    <dgm:pt modelId="{67D472A7-20BE-4F86-AF68-F5443DC06AB3}" type="pres">
      <dgm:prSet presAssocID="{DA4C05ED-906A-4E5C-A099-A5E4AA0FB42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016815B-8957-4159-B6D8-579B59B48683}" type="pres">
      <dgm:prSet presAssocID="{DA4C05ED-906A-4E5C-A099-A5E4AA0FB429}" presName="spNode" presStyleCnt="0"/>
      <dgm:spPr/>
    </dgm:pt>
    <dgm:pt modelId="{0FAF46FB-C5D7-4EC4-8E80-19CC8F107F61}" type="pres">
      <dgm:prSet presAssocID="{ABFB073A-D2F4-46D1-B841-1837C6228A65}" presName="sibTrans" presStyleLbl="sibTrans1D1" presStyleIdx="1" presStyleCnt="5"/>
      <dgm:spPr/>
    </dgm:pt>
    <dgm:pt modelId="{9BE2B113-1355-48B5-93E6-FFAF2BD67E57}" type="pres">
      <dgm:prSet presAssocID="{84170311-2E19-4A52-B9B4-99F4BE8991FA}" presName="node" presStyleLbl="node1" presStyleIdx="2" presStyleCnt="5">
        <dgm:presLayoutVars>
          <dgm:bulletEnabled val="1"/>
        </dgm:presLayoutVars>
      </dgm:prSet>
      <dgm:spPr/>
    </dgm:pt>
    <dgm:pt modelId="{8F1802CE-E5A7-480B-821F-624F5F1E5F9F}" type="pres">
      <dgm:prSet presAssocID="{84170311-2E19-4A52-B9B4-99F4BE8991FA}" presName="spNode" presStyleCnt="0"/>
      <dgm:spPr/>
    </dgm:pt>
    <dgm:pt modelId="{6B8505F0-9987-45B9-91B5-731E3F9C485D}" type="pres">
      <dgm:prSet presAssocID="{646ADEE5-CB3B-45FF-B329-B05255165025}" presName="sibTrans" presStyleLbl="sibTrans1D1" presStyleIdx="2" presStyleCnt="5"/>
      <dgm:spPr/>
    </dgm:pt>
    <dgm:pt modelId="{E677ABF3-135E-4DB7-82CE-A8561D189B59}" type="pres">
      <dgm:prSet presAssocID="{36BB9B2E-3A14-490C-B5AC-169890B081DC}" presName="node" presStyleLbl="node1" presStyleIdx="3" presStyleCnt="5">
        <dgm:presLayoutVars>
          <dgm:bulletEnabled val="1"/>
        </dgm:presLayoutVars>
      </dgm:prSet>
      <dgm:spPr/>
    </dgm:pt>
    <dgm:pt modelId="{4B8F2FFD-CD2E-456B-B6A0-335725AA4CD5}" type="pres">
      <dgm:prSet presAssocID="{36BB9B2E-3A14-490C-B5AC-169890B081DC}" presName="spNode" presStyleCnt="0"/>
      <dgm:spPr/>
    </dgm:pt>
    <dgm:pt modelId="{A9834D9A-5348-4E81-83EE-DD3E771FF953}" type="pres">
      <dgm:prSet presAssocID="{479B4B7D-5CB5-493B-BE2B-EBA63C082C4D}" presName="sibTrans" presStyleLbl="sibTrans1D1" presStyleIdx="3" presStyleCnt="5"/>
      <dgm:spPr/>
    </dgm:pt>
    <dgm:pt modelId="{A4D92FF5-D0C6-4BB2-8665-9D6F98EF13B9}" type="pres">
      <dgm:prSet presAssocID="{C0688890-83F8-4D94-84A5-EC5F86A18EC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37F7539-8175-4238-9FF5-E08E50AE7997}" type="pres">
      <dgm:prSet presAssocID="{C0688890-83F8-4D94-84A5-EC5F86A18ECA}" presName="spNode" presStyleCnt="0"/>
      <dgm:spPr/>
    </dgm:pt>
    <dgm:pt modelId="{BB8DBA55-86FA-47E8-B8BC-C024AE6911CB}" type="pres">
      <dgm:prSet presAssocID="{969AF833-6559-42D1-9AA0-7065BFD3B9A3}" presName="sibTrans" presStyleLbl="sibTrans1D1" presStyleIdx="4" presStyleCnt="5"/>
      <dgm:spPr/>
    </dgm:pt>
  </dgm:ptLst>
  <dgm:cxnLst>
    <dgm:cxn modelId="{5A4763A6-0CBC-4528-A67B-5CEA20C1C5A9}" type="presOf" srcId="{DA4C05ED-906A-4E5C-A099-A5E4AA0FB429}" destId="{67D472A7-20BE-4F86-AF68-F5443DC06AB3}" srcOrd="0" destOrd="0" presId="urn:microsoft.com/office/officeart/2005/8/layout/cycle6"/>
    <dgm:cxn modelId="{084215C2-403A-405B-8F62-0A772D226371}" type="presOf" srcId="{88C4BD79-C776-4D3F-85A1-906C97413FA6}" destId="{BA0EA6F4-9AE4-4E56-AA5F-B0613480AF17}" srcOrd="0" destOrd="0" presId="urn:microsoft.com/office/officeart/2005/8/layout/cycle6"/>
    <dgm:cxn modelId="{9AA62280-5CAE-4783-8C32-A396664BBC46}" type="presOf" srcId="{969AF833-6559-42D1-9AA0-7065BFD3B9A3}" destId="{BB8DBA55-86FA-47E8-B8BC-C024AE6911CB}" srcOrd="0" destOrd="0" presId="urn:microsoft.com/office/officeart/2005/8/layout/cycle6"/>
    <dgm:cxn modelId="{B859BAA6-AE68-4E2B-83D5-630A8B6ABCAA}" type="presOf" srcId="{4BCDCB47-5031-4301-B50F-D2BB94ED5B96}" destId="{E8A0D921-59D8-403C-83F8-5A6799F7AB64}" srcOrd="0" destOrd="0" presId="urn:microsoft.com/office/officeart/2005/8/layout/cycle6"/>
    <dgm:cxn modelId="{DD786453-B327-4A7F-BAEB-3D92F756CE32}" srcId="{88C4BD79-C776-4D3F-85A1-906C97413FA6}" destId="{84170311-2E19-4A52-B9B4-99F4BE8991FA}" srcOrd="2" destOrd="0" parTransId="{5D3A978F-32EC-4239-8442-9C48DD423EB6}" sibTransId="{646ADEE5-CB3B-45FF-B329-B05255165025}"/>
    <dgm:cxn modelId="{95A3D2C9-1DAE-4C53-9D76-C9A766DDA347}" srcId="{88C4BD79-C776-4D3F-85A1-906C97413FA6}" destId="{4BCDCB47-5031-4301-B50F-D2BB94ED5B96}" srcOrd="0" destOrd="0" parTransId="{475354A9-C4FA-4D16-9DDD-AFB48F2C8114}" sibTransId="{4798D190-4554-4C49-94ED-15ECE73B88BA}"/>
    <dgm:cxn modelId="{19E81843-BBA4-4AA6-8919-6191AD232C6A}" type="presOf" srcId="{ABFB073A-D2F4-46D1-B841-1837C6228A65}" destId="{0FAF46FB-C5D7-4EC4-8E80-19CC8F107F61}" srcOrd="0" destOrd="0" presId="urn:microsoft.com/office/officeart/2005/8/layout/cycle6"/>
    <dgm:cxn modelId="{8E8EFAB8-D477-49B2-95E9-1B4C1BC7393B}" type="presOf" srcId="{4798D190-4554-4C49-94ED-15ECE73B88BA}" destId="{FD5F6A41-C20B-4689-8998-A12729921A6F}" srcOrd="0" destOrd="0" presId="urn:microsoft.com/office/officeart/2005/8/layout/cycle6"/>
    <dgm:cxn modelId="{39DF2E6B-919C-414F-898B-12D9D84963C5}" srcId="{88C4BD79-C776-4D3F-85A1-906C97413FA6}" destId="{C0688890-83F8-4D94-84A5-EC5F86A18ECA}" srcOrd="4" destOrd="0" parTransId="{30B96D27-FF7C-44A5-8D6F-DDA47CBCFE65}" sibTransId="{969AF833-6559-42D1-9AA0-7065BFD3B9A3}"/>
    <dgm:cxn modelId="{8AC815C6-587A-43D7-87CE-E0188D60E9AD}" type="presOf" srcId="{479B4B7D-5CB5-493B-BE2B-EBA63C082C4D}" destId="{A9834D9A-5348-4E81-83EE-DD3E771FF953}" srcOrd="0" destOrd="0" presId="urn:microsoft.com/office/officeart/2005/8/layout/cycle6"/>
    <dgm:cxn modelId="{5AF58E05-E3AB-4F53-996B-3DBB4B65D493}" type="presOf" srcId="{C0688890-83F8-4D94-84A5-EC5F86A18ECA}" destId="{A4D92FF5-D0C6-4BB2-8665-9D6F98EF13B9}" srcOrd="0" destOrd="0" presId="urn:microsoft.com/office/officeart/2005/8/layout/cycle6"/>
    <dgm:cxn modelId="{55AA009F-9724-48BF-A66B-B5946716D5BD}" srcId="{88C4BD79-C776-4D3F-85A1-906C97413FA6}" destId="{36BB9B2E-3A14-490C-B5AC-169890B081DC}" srcOrd="3" destOrd="0" parTransId="{6A8E54EB-AD6C-4FD9-A9FF-C3D43961546E}" sibTransId="{479B4B7D-5CB5-493B-BE2B-EBA63C082C4D}"/>
    <dgm:cxn modelId="{89935A4C-1224-4387-AB3F-DBABCBC0B723}" type="presOf" srcId="{646ADEE5-CB3B-45FF-B329-B05255165025}" destId="{6B8505F0-9987-45B9-91B5-731E3F9C485D}" srcOrd="0" destOrd="0" presId="urn:microsoft.com/office/officeart/2005/8/layout/cycle6"/>
    <dgm:cxn modelId="{FD14002B-0FE6-4121-81D6-A5C7835301BF}" type="presOf" srcId="{84170311-2E19-4A52-B9B4-99F4BE8991FA}" destId="{9BE2B113-1355-48B5-93E6-FFAF2BD67E57}" srcOrd="0" destOrd="0" presId="urn:microsoft.com/office/officeart/2005/8/layout/cycle6"/>
    <dgm:cxn modelId="{F90F38BB-5E2A-4BC0-95F0-79968F866ACD}" srcId="{88C4BD79-C776-4D3F-85A1-906C97413FA6}" destId="{DA4C05ED-906A-4E5C-A099-A5E4AA0FB429}" srcOrd="1" destOrd="0" parTransId="{E7EA0831-D9B1-4B41-A928-15A79CB15348}" sibTransId="{ABFB073A-D2F4-46D1-B841-1837C6228A65}"/>
    <dgm:cxn modelId="{34F4B58F-361C-437E-B469-50752F49CC0A}" type="presOf" srcId="{36BB9B2E-3A14-490C-B5AC-169890B081DC}" destId="{E677ABF3-135E-4DB7-82CE-A8561D189B59}" srcOrd="0" destOrd="0" presId="urn:microsoft.com/office/officeart/2005/8/layout/cycle6"/>
    <dgm:cxn modelId="{70395072-7B44-4C4C-95FA-CD365A7EB40E}" type="presParOf" srcId="{BA0EA6F4-9AE4-4E56-AA5F-B0613480AF17}" destId="{E8A0D921-59D8-403C-83F8-5A6799F7AB64}" srcOrd="0" destOrd="0" presId="urn:microsoft.com/office/officeart/2005/8/layout/cycle6"/>
    <dgm:cxn modelId="{265F5657-A37A-4759-9FAD-AF05AD91CFF1}" type="presParOf" srcId="{BA0EA6F4-9AE4-4E56-AA5F-B0613480AF17}" destId="{26AC513C-8437-41ED-99BE-F08746331434}" srcOrd="1" destOrd="0" presId="urn:microsoft.com/office/officeart/2005/8/layout/cycle6"/>
    <dgm:cxn modelId="{89D3A663-F859-496B-A09E-A653F513F218}" type="presParOf" srcId="{BA0EA6F4-9AE4-4E56-AA5F-B0613480AF17}" destId="{FD5F6A41-C20B-4689-8998-A12729921A6F}" srcOrd="2" destOrd="0" presId="urn:microsoft.com/office/officeart/2005/8/layout/cycle6"/>
    <dgm:cxn modelId="{6E0EAF21-6544-4594-A408-C9B730AB9F55}" type="presParOf" srcId="{BA0EA6F4-9AE4-4E56-AA5F-B0613480AF17}" destId="{67D472A7-20BE-4F86-AF68-F5443DC06AB3}" srcOrd="3" destOrd="0" presId="urn:microsoft.com/office/officeart/2005/8/layout/cycle6"/>
    <dgm:cxn modelId="{0016E42B-DA10-469D-B6EB-1368ADEB0685}" type="presParOf" srcId="{BA0EA6F4-9AE4-4E56-AA5F-B0613480AF17}" destId="{F016815B-8957-4159-B6D8-579B59B48683}" srcOrd="4" destOrd="0" presId="urn:microsoft.com/office/officeart/2005/8/layout/cycle6"/>
    <dgm:cxn modelId="{DFC724C8-D3EC-4147-89FD-66B2B8C870AE}" type="presParOf" srcId="{BA0EA6F4-9AE4-4E56-AA5F-B0613480AF17}" destId="{0FAF46FB-C5D7-4EC4-8E80-19CC8F107F61}" srcOrd="5" destOrd="0" presId="urn:microsoft.com/office/officeart/2005/8/layout/cycle6"/>
    <dgm:cxn modelId="{9C7CE434-5370-4C7A-B30E-794440971A1D}" type="presParOf" srcId="{BA0EA6F4-9AE4-4E56-AA5F-B0613480AF17}" destId="{9BE2B113-1355-48B5-93E6-FFAF2BD67E57}" srcOrd="6" destOrd="0" presId="urn:microsoft.com/office/officeart/2005/8/layout/cycle6"/>
    <dgm:cxn modelId="{5AE542B5-EE69-4C25-B472-5444D21986EA}" type="presParOf" srcId="{BA0EA6F4-9AE4-4E56-AA5F-B0613480AF17}" destId="{8F1802CE-E5A7-480B-821F-624F5F1E5F9F}" srcOrd="7" destOrd="0" presId="urn:microsoft.com/office/officeart/2005/8/layout/cycle6"/>
    <dgm:cxn modelId="{9B57F40C-3DF8-4A22-835F-AE1450B7D5B7}" type="presParOf" srcId="{BA0EA6F4-9AE4-4E56-AA5F-B0613480AF17}" destId="{6B8505F0-9987-45B9-91B5-731E3F9C485D}" srcOrd="8" destOrd="0" presId="urn:microsoft.com/office/officeart/2005/8/layout/cycle6"/>
    <dgm:cxn modelId="{DE56D350-2C89-449F-B35B-9809A8880929}" type="presParOf" srcId="{BA0EA6F4-9AE4-4E56-AA5F-B0613480AF17}" destId="{E677ABF3-135E-4DB7-82CE-A8561D189B59}" srcOrd="9" destOrd="0" presId="urn:microsoft.com/office/officeart/2005/8/layout/cycle6"/>
    <dgm:cxn modelId="{ACA5D61B-0E1C-43C0-A8C0-7DC6ED0F0D20}" type="presParOf" srcId="{BA0EA6F4-9AE4-4E56-AA5F-B0613480AF17}" destId="{4B8F2FFD-CD2E-456B-B6A0-335725AA4CD5}" srcOrd="10" destOrd="0" presId="urn:microsoft.com/office/officeart/2005/8/layout/cycle6"/>
    <dgm:cxn modelId="{CD5C7FEA-295D-46FC-A91E-213863217E4D}" type="presParOf" srcId="{BA0EA6F4-9AE4-4E56-AA5F-B0613480AF17}" destId="{A9834D9A-5348-4E81-83EE-DD3E771FF953}" srcOrd="11" destOrd="0" presId="urn:microsoft.com/office/officeart/2005/8/layout/cycle6"/>
    <dgm:cxn modelId="{1062C21D-09C3-4659-8DE4-DAFF833D6B8C}" type="presParOf" srcId="{BA0EA6F4-9AE4-4E56-AA5F-B0613480AF17}" destId="{A4D92FF5-D0C6-4BB2-8665-9D6F98EF13B9}" srcOrd="12" destOrd="0" presId="urn:microsoft.com/office/officeart/2005/8/layout/cycle6"/>
    <dgm:cxn modelId="{56667C59-9993-40DE-BF7E-7B51ABBEFC6E}" type="presParOf" srcId="{BA0EA6F4-9AE4-4E56-AA5F-B0613480AF17}" destId="{637F7539-8175-4238-9FF5-E08E50AE7997}" srcOrd="13" destOrd="0" presId="urn:microsoft.com/office/officeart/2005/8/layout/cycle6"/>
    <dgm:cxn modelId="{84967BAA-F200-4B4B-8273-42CF8A1D7CBA}" type="presParOf" srcId="{BA0EA6F4-9AE4-4E56-AA5F-B0613480AF17}" destId="{BB8DBA55-86FA-47E8-B8BC-C024AE6911CB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C4BD79-C776-4D3F-85A1-906C97413FA6}" type="doc">
      <dgm:prSet loTypeId="urn:microsoft.com/office/officeart/2005/8/layout/cycle6" loCatId="relationship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de-DE"/>
        </a:p>
      </dgm:t>
    </dgm:pt>
    <dgm:pt modelId="{4BCDCB47-5031-4301-B50F-D2BB94ED5B96}">
      <dgm:prSet phldrT="[Text]" custT="1"/>
      <dgm:spPr/>
      <dgm:t>
        <a:bodyPr/>
        <a:lstStyle/>
        <a:p>
          <a:r>
            <a:rPr lang="de-DE" sz="900" dirty="0" smtClean="0"/>
            <a:t>Erweiterbarkeit</a:t>
          </a:r>
          <a:endParaRPr lang="de-DE" sz="900" dirty="0"/>
        </a:p>
      </dgm:t>
    </dgm:pt>
    <dgm:pt modelId="{475354A9-C4FA-4D16-9DDD-AFB48F2C8114}" type="parTrans" cxnId="{95A3D2C9-1DAE-4C53-9D76-C9A766DDA347}">
      <dgm:prSet/>
      <dgm:spPr/>
      <dgm:t>
        <a:bodyPr/>
        <a:lstStyle/>
        <a:p>
          <a:endParaRPr lang="de-DE"/>
        </a:p>
      </dgm:t>
    </dgm:pt>
    <dgm:pt modelId="{4798D190-4554-4C49-94ED-15ECE73B88BA}" type="sibTrans" cxnId="{95A3D2C9-1DAE-4C53-9D76-C9A766DDA347}">
      <dgm:prSet/>
      <dgm:spPr/>
      <dgm:t>
        <a:bodyPr/>
        <a:lstStyle/>
        <a:p>
          <a:endParaRPr lang="de-DE"/>
        </a:p>
      </dgm:t>
    </dgm:pt>
    <dgm:pt modelId="{DA4C05ED-906A-4E5C-A099-A5E4AA0FB429}">
      <dgm:prSet phldrT="[Text]" custT="1"/>
      <dgm:spPr/>
      <dgm:t>
        <a:bodyPr/>
        <a:lstStyle/>
        <a:p>
          <a:r>
            <a:rPr lang="de-DE" sz="900" dirty="0" smtClean="0"/>
            <a:t>Ansprechendes Design</a:t>
          </a:r>
          <a:endParaRPr lang="de-DE" sz="900" dirty="0"/>
        </a:p>
      </dgm:t>
    </dgm:pt>
    <dgm:pt modelId="{E7EA0831-D9B1-4B41-A928-15A79CB15348}" type="parTrans" cxnId="{F90F38BB-5E2A-4BC0-95F0-79968F866ACD}">
      <dgm:prSet/>
      <dgm:spPr/>
      <dgm:t>
        <a:bodyPr/>
        <a:lstStyle/>
        <a:p>
          <a:endParaRPr lang="de-DE"/>
        </a:p>
      </dgm:t>
    </dgm:pt>
    <dgm:pt modelId="{ABFB073A-D2F4-46D1-B841-1837C6228A65}" type="sibTrans" cxnId="{F90F38BB-5E2A-4BC0-95F0-79968F866ACD}">
      <dgm:prSet/>
      <dgm:spPr/>
      <dgm:t>
        <a:bodyPr/>
        <a:lstStyle/>
        <a:p>
          <a:endParaRPr lang="de-DE"/>
        </a:p>
      </dgm:t>
    </dgm:pt>
    <dgm:pt modelId="{84170311-2E19-4A52-B9B4-99F4BE8991FA}">
      <dgm:prSet phldrT="[Text]" custT="1"/>
      <dgm:spPr/>
      <dgm:t>
        <a:bodyPr/>
        <a:lstStyle/>
        <a:p>
          <a:r>
            <a:rPr lang="de-DE" sz="900" dirty="0" smtClean="0"/>
            <a:t>Zuverlässigkeit</a:t>
          </a:r>
          <a:endParaRPr lang="de-DE" sz="900" dirty="0"/>
        </a:p>
      </dgm:t>
    </dgm:pt>
    <dgm:pt modelId="{5D3A978F-32EC-4239-8442-9C48DD423EB6}" type="parTrans" cxnId="{DD786453-B327-4A7F-BAEB-3D92F756CE32}">
      <dgm:prSet/>
      <dgm:spPr/>
      <dgm:t>
        <a:bodyPr/>
        <a:lstStyle/>
        <a:p>
          <a:endParaRPr lang="de-DE"/>
        </a:p>
      </dgm:t>
    </dgm:pt>
    <dgm:pt modelId="{646ADEE5-CB3B-45FF-B329-B05255165025}" type="sibTrans" cxnId="{DD786453-B327-4A7F-BAEB-3D92F756CE32}">
      <dgm:prSet/>
      <dgm:spPr/>
      <dgm:t>
        <a:bodyPr/>
        <a:lstStyle/>
        <a:p>
          <a:endParaRPr lang="de-DE"/>
        </a:p>
      </dgm:t>
    </dgm:pt>
    <dgm:pt modelId="{36BB9B2E-3A14-490C-B5AC-169890B081DC}">
      <dgm:prSet phldrT="[Text]" custT="1"/>
      <dgm:spPr/>
      <dgm:t>
        <a:bodyPr/>
        <a:lstStyle/>
        <a:p>
          <a:r>
            <a:rPr lang="de-DE" sz="900" dirty="0" smtClean="0"/>
            <a:t>Einfache Bedienbarkeit</a:t>
          </a:r>
          <a:endParaRPr lang="de-DE" sz="900" dirty="0"/>
        </a:p>
      </dgm:t>
    </dgm:pt>
    <dgm:pt modelId="{6A8E54EB-AD6C-4FD9-A9FF-C3D43961546E}" type="parTrans" cxnId="{55AA009F-9724-48BF-A66B-B5946716D5BD}">
      <dgm:prSet/>
      <dgm:spPr/>
      <dgm:t>
        <a:bodyPr/>
        <a:lstStyle/>
        <a:p>
          <a:endParaRPr lang="de-DE"/>
        </a:p>
      </dgm:t>
    </dgm:pt>
    <dgm:pt modelId="{479B4B7D-5CB5-493B-BE2B-EBA63C082C4D}" type="sibTrans" cxnId="{55AA009F-9724-48BF-A66B-B5946716D5BD}">
      <dgm:prSet/>
      <dgm:spPr/>
      <dgm:t>
        <a:bodyPr/>
        <a:lstStyle/>
        <a:p>
          <a:endParaRPr lang="de-DE"/>
        </a:p>
      </dgm:t>
    </dgm:pt>
    <dgm:pt modelId="{1D6015CC-B416-4297-948B-E38512CF61E1}">
      <dgm:prSet custT="1"/>
      <dgm:spPr/>
      <dgm:t>
        <a:bodyPr/>
        <a:lstStyle/>
        <a:p>
          <a:r>
            <a:rPr lang="de-DE" sz="900" dirty="0" smtClean="0"/>
            <a:t>Lokale</a:t>
          </a:r>
        </a:p>
        <a:p>
          <a:r>
            <a:rPr lang="de-DE" sz="900" dirty="0" smtClean="0"/>
            <a:t>Desktop-anwendung</a:t>
          </a:r>
          <a:endParaRPr lang="de-DE" sz="900" dirty="0"/>
        </a:p>
      </dgm:t>
    </dgm:pt>
    <dgm:pt modelId="{B0D2B886-F93F-4124-B66B-6436AB43A0A0}" type="parTrans" cxnId="{0B252B40-A2E8-4D0D-B90C-53A758F7A4AA}">
      <dgm:prSet/>
      <dgm:spPr/>
      <dgm:t>
        <a:bodyPr/>
        <a:lstStyle/>
        <a:p>
          <a:endParaRPr lang="de-DE"/>
        </a:p>
      </dgm:t>
    </dgm:pt>
    <dgm:pt modelId="{42A30C03-494C-42B1-9D2F-1938B6802998}" type="sibTrans" cxnId="{0B252B40-A2E8-4D0D-B90C-53A758F7A4AA}">
      <dgm:prSet/>
      <dgm:spPr/>
      <dgm:t>
        <a:bodyPr/>
        <a:lstStyle/>
        <a:p>
          <a:endParaRPr lang="de-DE"/>
        </a:p>
      </dgm:t>
    </dgm:pt>
    <dgm:pt modelId="{BA0EA6F4-9AE4-4E56-AA5F-B0613480AF17}" type="pres">
      <dgm:prSet presAssocID="{88C4BD79-C776-4D3F-85A1-906C97413FA6}" presName="cycle" presStyleCnt="0">
        <dgm:presLayoutVars>
          <dgm:dir/>
          <dgm:resizeHandles val="exact"/>
        </dgm:presLayoutVars>
      </dgm:prSet>
      <dgm:spPr/>
    </dgm:pt>
    <dgm:pt modelId="{E8A0D921-59D8-403C-83F8-5A6799F7AB64}" type="pres">
      <dgm:prSet presAssocID="{4BCDCB47-5031-4301-B50F-D2BB94ED5B9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AC513C-8437-41ED-99BE-F08746331434}" type="pres">
      <dgm:prSet presAssocID="{4BCDCB47-5031-4301-B50F-D2BB94ED5B96}" presName="spNode" presStyleCnt="0"/>
      <dgm:spPr/>
    </dgm:pt>
    <dgm:pt modelId="{FD5F6A41-C20B-4689-8998-A12729921A6F}" type="pres">
      <dgm:prSet presAssocID="{4798D190-4554-4C49-94ED-15ECE73B88BA}" presName="sibTrans" presStyleLbl="sibTrans1D1" presStyleIdx="0" presStyleCnt="5"/>
      <dgm:spPr/>
    </dgm:pt>
    <dgm:pt modelId="{67D472A7-20BE-4F86-AF68-F5443DC06AB3}" type="pres">
      <dgm:prSet presAssocID="{DA4C05ED-906A-4E5C-A099-A5E4AA0FB42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016815B-8957-4159-B6D8-579B59B48683}" type="pres">
      <dgm:prSet presAssocID="{DA4C05ED-906A-4E5C-A099-A5E4AA0FB429}" presName="spNode" presStyleCnt="0"/>
      <dgm:spPr/>
    </dgm:pt>
    <dgm:pt modelId="{0FAF46FB-C5D7-4EC4-8E80-19CC8F107F61}" type="pres">
      <dgm:prSet presAssocID="{ABFB073A-D2F4-46D1-B841-1837C6228A65}" presName="sibTrans" presStyleLbl="sibTrans1D1" presStyleIdx="1" presStyleCnt="5"/>
      <dgm:spPr/>
    </dgm:pt>
    <dgm:pt modelId="{9BE2B113-1355-48B5-93E6-FFAF2BD67E57}" type="pres">
      <dgm:prSet presAssocID="{84170311-2E19-4A52-B9B4-99F4BE8991F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F1802CE-E5A7-480B-821F-624F5F1E5F9F}" type="pres">
      <dgm:prSet presAssocID="{84170311-2E19-4A52-B9B4-99F4BE8991FA}" presName="spNode" presStyleCnt="0"/>
      <dgm:spPr/>
    </dgm:pt>
    <dgm:pt modelId="{6B8505F0-9987-45B9-91B5-731E3F9C485D}" type="pres">
      <dgm:prSet presAssocID="{646ADEE5-CB3B-45FF-B329-B05255165025}" presName="sibTrans" presStyleLbl="sibTrans1D1" presStyleIdx="2" presStyleCnt="5"/>
      <dgm:spPr/>
    </dgm:pt>
    <dgm:pt modelId="{E677ABF3-135E-4DB7-82CE-A8561D189B59}" type="pres">
      <dgm:prSet presAssocID="{36BB9B2E-3A14-490C-B5AC-169890B081D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8F2FFD-CD2E-456B-B6A0-335725AA4CD5}" type="pres">
      <dgm:prSet presAssocID="{36BB9B2E-3A14-490C-B5AC-169890B081DC}" presName="spNode" presStyleCnt="0"/>
      <dgm:spPr/>
    </dgm:pt>
    <dgm:pt modelId="{A9834D9A-5348-4E81-83EE-DD3E771FF953}" type="pres">
      <dgm:prSet presAssocID="{479B4B7D-5CB5-493B-BE2B-EBA63C082C4D}" presName="sibTrans" presStyleLbl="sibTrans1D1" presStyleIdx="3" presStyleCnt="5"/>
      <dgm:spPr/>
    </dgm:pt>
    <dgm:pt modelId="{2CC84D27-0B98-4DF3-860E-5459AC807BE4}" type="pres">
      <dgm:prSet presAssocID="{1D6015CC-B416-4297-948B-E38512CF61E1}" presName="node" presStyleLbl="node1" presStyleIdx="4" presStyleCnt="5">
        <dgm:presLayoutVars>
          <dgm:bulletEnabled val="1"/>
        </dgm:presLayoutVars>
      </dgm:prSet>
      <dgm:spPr/>
    </dgm:pt>
    <dgm:pt modelId="{1D16EC6D-1CDA-465C-A0DF-7C09F8D70169}" type="pres">
      <dgm:prSet presAssocID="{1D6015CC-B416-4297-948B-E38512CF61E1}" presName="spNode" presStyleCnt="0"/>
      <dgm:spPr/>
    </dgm:pt>
    <dgm:pt modelId="{04A9F4B0-6363-47B9-B7F7-CEA864385E11}" type="pres">
      <dgm:prSet presAssocID="{42A30C03-494C-42B1-9D2F-1938B6802998}" presName="sibTrans" presStyleLbl="sibTrans1D1" presStyleIdx="4" presStyleCnt="5"/>
      <dgm:spPr/>
    </dgm:pt>
  </dgm:ptLst>
  <dgm:cxnLst>
    <dgm:cxn modelId="{5A4763A6-0CBC-4528-A67B-5CEA20C1C5A9}" type="presOf" srcId="{DA4C05ED-906A-4E5C-A099-A5E4AA0FB429}" destId="{67D472A7-20BE-4F86-AF68-F5443DC06AB3}" srcOrd="0" destOrd="0" presId="urn:microsoft.com/office/officeart/2005/8/layout/cycle6"/>
    <dgm:cxn modelId="{084215C2-403A-405B-8F62-0A772D226371}" type="presOf" srcId="{88C4BD79-C776-4D3F-85A1-906C97413FA6}" destId="{BA0EA6F4-9AE4-4E56-AA5F-B0613480AF17}" srcOrd="0" destOrd="0" presId="urn:microsoft.com/office/officeart/2005/8/layout/cycle6"/>
    <dgm:cxn modelId="{B859BAA6-AE68-4E2B-83D5-630A8B6ABCAA}" type="presOf" srcId="{4BCDCB47-5031-4301-B50F-D2BB94ED5B96}" destId="{E8A0D921-59D8-403C-83F8-5A6799F7AB64}" srcOrd="0" destOrd="0" presId="urn:microsoft.com/office/officeart/2005/8/layout/cycle6"/>
    <dgm:cxn modelId="{DD786453-B327-4A7F-BAEB-3D92F756CE32}" srcId="{88C4BD79-C776-4D3F-85A1-906C97413FA6}" destId="{84170311-2E19-4A52-B9B4-99F4BE8991FA}" srcOrd="2" destOrd="0" parTransId="{5D3A978F-32EC-4239-8442-9C48DD423EB6}" sibTransId="{646ADEE5-CB3B-45FF-B329-B05255165025}"/>
    <dgm:cxn modelId="{95A3D2C9-1DAE-4C53-9D76-C9A766DDA347}" srcId="{88C4BD79-C776-4D3F-85A1-906C97413FA6}" destId="{4BCDCB47-5031-4301-B50F-D2BB94ED5B96}" srcOrd="0" destOrd="0" parTransId="{475354A9-C4FA-4D16-9DDD-AFB48F2C8114}" sibTransId="{4798D190-4554-4C49-94ED-15ECE73B88BA}"/>
    <dgm:cxn modelId="{19E81843-BBA4-4AA6-8919-6191AD232C6A}" type="presOf" srcId="{ABFB073A-D2F4-46D1-B841-1837C6228A65}" destId="{0FAF46FB-C5D7-4EC4-8E80-19CC8F107F61}" srcOrd="0" destOrd="0" presId="urn:microsoft.com/office/officeart/2005/8/layout/cycle6"/>
    <dgm:cxn modelId="{8E8EFAB8-D477-49B2-95E9-1B4C1BC7393B}" type="presOf" srcId="{4798D190-4554-4C49-94ED-15ECE73B88BA}" destId="{FD5F6A41-C20B-4689-8998-A12729921A6F}" srcOrd="0" destOrd="0" presId="urn:microsoft.com/office/officeart/2005/8/layout/cycle6"/>
    <dgm:cxn modelId="{8AC815C6-587A-43D7-87CE-E0188D60E9AD}" type="presOf" srcId="{479B4B7D-5CB5-493B-BE2B-EBA63C082C4D}" destId="{A9834D9A-5348-4E81-83EE-DD3E771FF953}" srcOrd="0" destOrd="0" presId="urn:microsoft.com/office/officeart/2005/8/layout/cycle6"/>
    <dgm:cxn modelId="{B61C0502-E860-4DBE-8FAF-7B57C9D9CED7}" type="presOf" srcId="{42A30C03-494C-42B1-9D2F-1938B6802998}" destId="{04A9F4B0-6363-47B9-B7F7-CEA864385E11}" srcOrd="0" destOrd="0" presId="urn:microsoft.com/office/officeart/2005/8/layout/cycle6"/>
    <dgm:cxn modelId="{55AA009F-9724-48BF-A66B-B5946716D5BD}" srcId="{88C4BD79-C776-4D3F-85A1-906C97413FA6}" destId="{36BB9B2E-3A14-490C-B5AC-169890B081DC}" srcOrd="3" destOrd="0" parTransId="{6A8E54EB-AD6C-4FD9-A9FF-C3D43961546E}" sibTransId="{479B4B7D-5CB5-493B-BE2B-EBA63C082C4D}"/>
    <dgm:cxn modelId="{89935A4C-1224-4387-AB3F-DBABCBC0B723}" type="presOf" srcId="{646ADEE5-CB3B-45FF-B329-B05255165025}" destId="{6B8505F0-9987-45B9-91B5-731E3F9C485D}" srcOrd="0" destOrd="0" presId="urn:microsoft.com/office/officeart/2005/8/layout/cycle6"/>
    <dgm:cxn modelId="{FD14002B-0FE6-4121-81D6-A5C7835301BF}" type="presOf" srcId="{84170311-2E19-4A52-B9B4-99F4BE8991FA}" destId="{9BE2B113-1355-48B5-93E6-FFAF2BD67E57}" srcOrd="0" destOrd="0" presId="urn:microsoft.com/office/officeart/2005/8/layout/cycle6"/>
    <dgm:cxn modelId="{F90F38BB-5E2A-4BC0-95F0-79968F866ACD}" srcId="{88C4BD79-C776-4D3F-85A1-906C97413FA6}" destId="{DA4C05ED-906A-4E5C-A099-A5E4AA0FB429}" srcOrd="1" destOrd="0" parTransId="{E7EA0831-D9B1-4B41-A928-15A79CB15348}" sibTransId="{ABFB073A-D2F4-46D1-B841-1837C6228A65}"/>
    <dgm:cxn modelId="{50B15284-C4AC-45E5-ADF0-DEA07BC06100}" type="presOf" srcId="{1D6015CC-B416-4297-948B-E38512CF61E1}" destId="{2CC84D27-0B98-4DF3-860E-5459AC807BE4}" srcOrd="0" destOrd="0" presId="urn:microsoft.com/office/officeart/2005/8/layout/cycle6"/>
    <dgm:cxn modelId="{0B252B40-A2E8-4D0D-B90C-53A758F7A4AA}" srcId="{88C4BD79-C776-4D3F-85A1-906C97413FA6}" destId="{1D6015CC-B416-4297-948B-E38512CF61E1}" srcOrd="4" destOrd="0" parTransId="{B0D2B886-F93F-4124-B66B-6436AB43A0A0}" sibTransId="{42A30C03-494C-42B1-9D2F-1938B6802998}"/>
    <dgm:cxn modelId="{34F4B58F-361C-437E-B469-50752F49CC0A}" type="presOf" srcId="{36BB9B2E-3A14-490C-B5AC-169890B081DC}" destId="{E677ABF3-135E-4DB7-82CE-A8561D189B59}" srcOrd="0" destOrd="0" presId="urn:microsoft.com/office/officeart/2005/8/layout/cycle6"/>
    <dgm:cxn modelId="{70395072-7B44-4C4C-95FA-CD365A7EB40E}" type="presParOf" srcId="{BA0EA6F4-9AE4-4E56-AA5F-B0613480AF17}" destId="{E8A0D921-59D8-403C-83F8-5A6799F7AB64}" srcOrd="0" destOrd="0" presId="urn:microsoft.com/office/officeart/2005/8/layout/cycle6"/>
    <dgm:cxn modelId="{265F5657-A37A-4759-9FAD-AF05AD91CFF1}" type="presParOf" srcId="{BA0EA6F4-9AE4-4E56-AA5F-B0613480AF17}" destId="{26AC513C-8437-41ED-99BE-F08746331434}" srcOrd="1" destOrd="0" presId="urn:microsoft.com/office/officeart/2005/8/layout/cycle6"/>
    <dgm:cxn modelId="{89D3A663-F859-496B-A09E-A653F513F218}" type="presParOf" srcId="{BA0EA6F4-9AE4-4E56-AA5F-B0613480AF17}" destId="{FD5F6A41-C20B-4689-8998-A12729921A6F}" srcOrd="2" destOrd="0" presId="urn:microsoft.com/office/officeart/2005/8/layout/cycle6"/>
    <dgm:cxn modelId="{6E0EAF21-6544-4594-A408-C9B730AB9F55}" type="presParOf" srcId="{BA0EA6F4-9AE4-4E56-AA5F-B0613480AF17}" destId="{67D472A7-20BE-4F86-AF68-F5443DC06AB3}" srcOrd="3" destOrd="0" presId="urn:microsoft.com/office/officeart/2005/8/layout/cycle6"/>
    <dgm:cxn modelId="{0016E42B-DA10-469D-B6EB-1368ADEB0685}" type="presParOf" srcId="{BA0EA6F4-9AE4-4E56-AA5F-B0613480AF17}" destId="{F016815B-8957-4159-B6D8-579B59B48683}" srcOrd="4" destOrd="0" presId="urn:microsoft.com/office/officeart/2005/8/layout/cycle6"/>
    <dgm:cxn modelId="{DFC724C8-D3EC-4147-89FD-66B2B8C870AE}" type="presParOf" srcId="{BA0EA6F4-9AE4-4E56-AA5F-B0613480AF17}" destId="{0FAF46FB-C5D7-4EC4-8E80-19CC8F107F61}" srcOrd="5" destOrd="0" presId="urn:microsoft.com/office/officeart/2005/8/layout/cycle6"/>
    <dgm:cxn modelId="{9C7CE434-5370-4C7A-B30E-794440971A1D}" type="presParOf" srcId="{BA0EA6F4-9AE4-4E56-AA5F-B0613480AF17}" destId="{9BE2B113-1355-48B5-93E6-FFAF2BD67E57}" srcOrd="6" destOrd="0" presId="urn:microsoft.com/office/officeart/2005/8/layout/cycle6"/>
    <dgm:cxn modelId="{5AE542B5-EE69-4C25-B472-5444D21986EA}" type="presParOf" srcId="{BA0EA6F4-9AE4-4E56-AA5F-B0613480AF17}" destId="{8F1802CE-E5A7-480B-821F-624F5F1E5F9F}" srcOrd="7" destOrd="0" presId="urn:microsoft.com/office/officeart/2005/8/layout/cycle6"/>
    <dgm:cxn modelId="{9B57F40C-3DF8-4A22-835F-AE1450B7D5B7}" type="presParOf" srcId="{BA0EA6F4-9AE4-4E56-AA5F-B0613480AF17}" destId="{6B8505F0-9987-45B9-91B5-731E3F9C485D}" srcOrd="8" destOrd="0" presId="urn:microsoft.com/office/officeart/2005/8/layout/cycle6"/>
    <dgm:cxn modelId="{DE56D350-2C89-449F-B35B-9809A8880929}" type="presParOf" srcId="{BA0EA6F4-9AE4-4E56-AA5F-B0613480AF17}" destId="{E677ABF3-135E-4DB7-82CE-A8561D189B59}" srcOrd="9" destOrd="0" presId="urn:microsoft.com/office/officeart/2005/8/layout/cycle6"/>
    <dgm:cxn modelId="{ACA5D61B-0E1C-43C0-A8C0-7DC6ED0F0D20}" type="presParOf" srcId="{BA0EA6F4-9AE4-4E56-AA5F-B0613480AF17}" destId="{4B8F2FFD-CD2E-456B-B6A0-335725AA4CD5}" srcOrd="10" destOrd="0" presId="urn:microsoft.com/office/officeart/2005/8/layout/cycle6"/>
    <dgm:cxn modelId="{CD5C7FEA-295D-46FC-A91E-213863217E4D}" type="presParOf" srcId="{BA0EA6F4-9AE4-4E56-AA5F-B0613480AF17}" destId="{A9834D9A-5348-4E81-83EE-DD3E771FF953}" srcOrd="11" destOrd="0" presId="urn:microsoft.com/office/officeart/2005/8/layout/cycle6"/>
    <dgm:cxn modelId="{78A86685-7094-4EDE-9D07-66E4792A90CE}" type="presParOf" srcId="{BA0EA6F4-9AE4-4E56-AA5F-B0613480AF17}" destId="{2CC84D27-0B98-4DF3-860E-5459AC807BE4}" srcOrd="12" destOrd="0" presId="urn:microsoft.com/office/officeart/2005/8/layout/cycle6"/>
    <dgm:cxn modelId="{416071FD-0431-4461-BB0E-D5A61E37B86B}" type="presParOf" srcId="{BA0EA6F4-9AE4-4E56-AA5F-B0613480AF17}" destId="{1D16EC6D-1CDA-465C-A0DF-7C09F8D70169}" srcOrd="13" destOrd="0" presId="urn:microsoft.com/office/officeart/2005/8/layout/cycle6"/>
    <dgm:cxn modelId="{3F1826E2-0BD0-409B-BC8E-11D800D6C486}" type="presParOf" srcId="{BA0EA6F4-9AE4-4E56-AA5F-B0613480AF17}" destId="{04A9F4B0-6363-47B9-B7F7-CEA864385E11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0D921-59D8-403C-83F8-5A6799F7AB64}">
      <dsp:nvSpPr>
        <dsp:cNvPr id="0" name=""/>
        <dsp:cNvSpPr/>
      </dsp:nvSpPr>
      <dsp:spPr>
        <a:xfrm>
          <a:off x="1405881" y="1613"/>
          <a:ext cx="1087012" cy="706557"/>
        </a:xfrm>
        <a:prstGeom prst="round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Mitgliederdaten-verwaltung</a:t>
          </a:r>
          <a:endParaRPr lang="de-DE" sz="900" kern="1200" dirty="0"/>
        </a:p>
      </dsp:txBody>
      <dsp:txXfrm>
        <a:off x="1440372" y="36104"/>
        <a:ext cx="1018030" cy="637575"/>
      </dsp:txXfrm>
    </dsp:sp>
    <dsp:sp modelId="{FD5F6A41-C20B-4689-8998-A12729921A6F}">
      <dsp:nvSpPr>
        <dsp:cNvPr id="0" name=""/>
        <dsp:cNvSpPr/>
      </dsp:nvSpPr>
      <dsp:spPr>
        <a:xfrm>
          <a:off x="536678" y="354892"/>
          <a:ext cx="2825419" cy="2825419"/>
        </a:xfrm>
        <a:custGeom>
          <a:avLst/>
          <a:gdLst/>
          <a:ahLst/>
          <a:cxnLst/>
          <a:rect l="0" t="0" r="0" b="0"/>
          <a:pathLst>
            <a:path>
              <a:moveTo>
                <a:pt x="1963697" y="111878"/>
              </a:moveTo>
              <a:arcTo wR="1412709" hR="1412709" stAng="17577350" swAng="1963335"/>
            </a:path>
          </a:pathLst>
        </a:custGeom>
        <a:noFill/>
        <a:ln w="9525" cap="flat" cmpd="sng" algn="ctr">
          <a:solidFill>
            <a:schemeClr val="accent5">
              <a:shade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472A7-20BE-4F86-AF68-F5443DC06AB3}">
      <dsp:nvSpPr>
        <dsp:cNvPr id="0" name=""/>
        <dsp:cNvSpPr/>
      </dsp:nvSpPr>
      <dsp:spPr>
        <a:xfrm>
          <a:off x="2749448" y="977772"/>
          <a:ext cx="1087012" cy="706557"/>
        </a:xfrm>
        <a:prstGeom prst="roundRect">
          <a:avLst/>
        </a:prstGeom>
        <a:solidFill>
          <a:schemeClr val="accent5">
            <a:shade val="50000"/>
            <a:hueOff val="101189"/>
            <a:satOff val="-2238"/>
            <a:lumOff val="167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Mitarbeiterdaten-verwaltung</a:t>
          </a:r>
          <a:endParaRPr lang="de-DE" sz="900" kern="1200" dirty="0"/>
        </a:p>
      </dsp:txBody>
      <dsp:txXfrm>
        <a:off x="2783939" y="1012263"/>
        <a:ext cx="1018030" cy="637575"/>
      </dsp:txXfrm>
    </dsp:sp>
    <dsp:sp modelId="{0FAF46FB-C5D7-4EC4-8E80-19CC8F107F61}">
      <dsp:nvSpPr>
        <dsp:cNvPr id="0" name=""/>
        <dsp:cNvSpPr/>
      </dsp:nvSpPr>
      <dsp:spPr>
        <a:xfrm>
          <a:off x="536678" y="354892"/>
          <a:ext cx="2825419" cy="2825419"/>
        </a:xfrm>
        <a:custGeom>
          <a:avLst/>
          <a:gdLst/>
          <a:ahLst/>
          <a:cxnLst/>
          <a:rect l="0" t="0" r="0" b="0"/>
          <a:pathLst>
            <a:path>
              <a:moveTo>
                <a:pt x="2823467" y="1338473"/>
              </a:moveTo>
              <a:arcTo wR="1412709" hR="1412709" stAng="21419266" swAng="2197684"/>
            </a:path>
          </a:pathLst>
        </a:custGeom>
        <a:noFill/>
        <a:ln w="9525" cap="flat" cmpd="sng" algn="ctr">
          <a:solidFill>
            <a:schemeClr val="accent5">
              <a:shade val="90000"/>
              <a:hueOff val="106331"/>
              <a:satOff val="-2657"/>
              <a:lumOff val="1271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2B113-1355-48B5-93E6-FFAF2BD67E57}">
      <dsp:nvSpPr>
        <dsp:cNvPr id="0" name=""/>
        <dsp:cNvSpPr/>
      </dsp:nvSpPr>
      <dsp:spPr>
        <a:xfrm>
          <a:off x="2236251" y="2557230"/>
          <a:ext cx="1087012" cy="706557"/>
        </a:xfrm>
        <a:prstGeom prst="roundRect">
          <a:avLst/>
        </a:prstGeom>
        <a:solidFill>
          <a:schemeClr val="accent5">
            <a:shade val="50000"/>
            <a:hueOff val="202378"/>
            <a:satOff val="-4476"/>
            <a:lumOff val="335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Anwesenheits-terminal</a:t>
          </a:r>
          <a:endParaRPr lang="de-DE" sz="900" kern="1200" dirty="0"/>
        </a:p>
      </dsp:txBody>
      <dsp:txXfrm>
        <a:off x="2270742" y="2591721"/>
        <a:ext cx="1018030" cy="637575"/>
      </dsp:txXfrm>
    </dsp:sp>
    <dsp:sp modelId="{6B8505F0-9987-45B9-91B5-731E3F9C485D}">
      <dsp:nvSpPr>
        <dsp:cNvPr id="0" name=""/>
        <dsp:cNvSpPr/>
      </dsp:nvSpPr>
      <dsp:spPr>
        <a:xfrm>
          <a:off x="536678" y="354892"/>
          <a:ext cx="2825419" cy="2825419"/>
        </a:xfrm>
        <a:custGeom>
          <a:avLst/>
          <a:gdLst/>
          <a:ahLst/>
          <a:cxnLst/>
          <a:rect l="0" t="0" r="0" b="0"/>
          <a:pathLst>
            <a:path>
              <a:moveTo>
                <a:pt x="1693953" y="2797141"/>
              </a:moveTo>
              <a:arcTo wR="1412709" hR="1412709" stAng="4711006" swAng="1377987"/>
            </a:path>
          </a:pathLst>
        </a:custGeom>
        <a:noFill/>
        <a:ln w="9525" cap="flat" cmpd="sng" algn="ctr">
          <a:solidFill>
            <a:schemeClr val="accent5">
              <a:shade val="90000"/>
              <a:hueOff val="212662"/>
              <a:satOff val="-5314"/>
              <a:lumOff val="254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7ABF3-135E-4DB7-82CE-A8561D189B59}">
      <dsp:nvSpPr>
        <dsp:cNvPr id="0" name=""/>
        <dsp:cNvSpPr/>
      </dsp:nvSpPr>
      <dsp:spPr>
        <a:xfrm>
          <a:off x="575511" y="2557230"/>
          <a:ext cx="1087012" cy="706557"/>
        </a:xfrm>
        <a:prstGeom prst="roundRect">
          <a:avLst/>
        </a:prstGeom>
        <a:solidFill>
          <a:schemeClr val="accent5">
            <a:shade val="50000"/>
            <a:hueOff val="202378"/>
            <a:satOff val="-4476"/>
            <a:lumOff val="335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Kurspläne</a:t>
          </a:r>
          <a:endParaRPr lang="de-DE" sz="900" kern="1200" dirty="0"/>
        </a:p>
      </dsp:txBody>
      <dsp:txXfrm>
        <a:off x="610002" y="2591721"/>
        <a:ext cx="1018030" cy="637575"/>
      </dsp:txXfrm>
    </dsp:sp>
    <dsp:sp modelId="{A9834D9A-5348-4E81-83EE-DD3E771FF953}">
      <dsp:nvSpPr>
        <dsp:cNvPr id="0" name=""/>
        <dsp:cNvSpPr/>
      </dsp:nvSpPr>
      <dsp:spPr>
        <a:xfrm>
          <a:off x="536678" y="354892"/>
          <a:ext cx="2825419" cy="2825419"/>
        </a:xfrm>
        <a:custGeom>
          <a:avLst/>
          <a:gdLst/>
          <a:ahLst/>
          <a:cxnLst/>
          <a:rect l="0" t="0" r="0" b="0"/>
          <a:pathLst>
            <a:path>
              <a:moveTo>
                <a:pt x="236250" y="2194816"/>
              </a:moveTo>
              <a:arcTo wR="1412709" hR="1412709" stAng="8783049" swAng="2197684"/>
            </a:path>
          </a:pathLst>
        </a:custGeom>
        <a:noFill/>
        <a:ln w="9525" cap="flat" cmpd="sng" algn="ctr">
          <a:solidFill>
            <a:schemeClr val="accent5">
              <a:shade val="90000"/>
              <a:hueOff val="212662"/>
              <a:satOff val="-5314"/>
              <a:lumOff val="254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D92FF5-D0C6-4BB2-8665-9D6F98EF13B9}">
      <dsp:nvSpPr>
        <dsp:cNvPr id="0" name=""/>
        <dsp:cNvSpPr/>
      </dsp:nvSpPr>
      <dsp:spPr>
        <a:xfrm>
          <a:off x="62314" y="977772"/>
          <a:ext cx="1087012" cy="706557"/>
        </a:xfrm>
        <a:prstGeom prst="roundRect">
          <a:avLst/>
        </a:prstGeom>
        <a:solidFill>
          <a:schemeClr val="accent5">
            <a:shade val="50000"/>
            <a:hueOff val="101189"/>
            <a:satOff val="-2238"/>
            <a:lumOff val="167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Registrierung und Login</a:t>
          </a:r>
          <a:endParaRPr lang="de-DE" sz="900" kern="1200" dirty="0"/>
        </a:p>
      </dsp:txBody>
      <dsp:txXfrm>
        <a:off x="96805" y="1012263"/>
        <a:ext cx="1018030" cy="637575"/>
      </dsp:txXfrm>
    </dsp:sp>
    <dsp:sp modelId="{BB8DBA55-86FA-47E8-B8BC-C024AE6911CB}">
      <dsp:nvSpPr>
        <dsp:cNvPr id="0" name=""/>
        <dsp:cNvSpPr/>
      </dsp:nvSpPr>
      <dsp:spPr>
        <a:xfrm>
          <a:off x="536678" y="354892"/>
          <a:ext cx="2825419" cy="2825419"/>
        </a:xfrm>
        <a:custGeom>
          <a:avLst/>
          <a:gdLst/>
          <a:ahLst/>
          <a:cxnLst/>
          <a:rect l="0" t="0" r="0" b="0"/>
          <a:pathLst>
            <a:path>
              <a:moveTo>
                <a:pt x="245977" y="616164"/>
              </a:moveTo>
              <a:arcTo wR="1412709" hR="1412709" stAng="12859315" swAng="1963335"/>
            </a:path>
          </a:pathLst>
        </a:custGeom>
        <a:noFill/>
        <a:ln w="9525" cap="flat" cmpd="sng" algn="ctr">
          <a:solidFill>
            <a:schemeClr val="accent5">
              <a:shade val="90000"/>
              <a:hueOff val="106331"/>
              <a:satOff val="-2657"/>
              <a:lumOff val="1271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0D921-59D8-403C-83F8-5A6799F7AB64}">
      <dsp:nvSpPr>
        <dsp:cNvPr id="0" name=""/>
        <dsp:cNvSpPr/>
      </dsp:nvSpPr>
      <dsp:spPr>
        <a:xfrm>
          <a:off x="1405881" y="1613"/>
          <a:ext cx="1087012" cy="706557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Erweiterbarkeit</a:t>
          </a:r>
          <a:endParaRPr lang="de-DE" sz="900" kern="1200" dirty="0"/>
        </a:p>
      </dsp:txBody>
      <dsp:txXfrm>
        <a:off x="1440372" y="36104"/>
        <a:ext cx="1018030" cy="637575"/>
      </dsp:txXfrm>
    </dsp:sp>
    <dsp:sp modelId="{FD5F6A41-C20B-4689-8998-A12729921A6F}">
      <dsp:nvSpPr>
        <dsp:cNvPr id="0" name=""/>
        <dsp:cNvSpPr/>
      </dsp:nvSpPr>
      <dsp:spPr>
        <a:xfrm>
          <a:off x="536678" y="354892"/>
          <a:ext cx="2825419" cy="2825419"/>
        </a:xfrm>
        <a:custGeom>
          <a:avLst/>
          <a:gdLst/>
          <a:ahLst/>
          <a:cxnLst/>
          <a:rect l="0" t="0" r="0" b="0"/>
          <a:pathLst>
            <a:path>
              <a:moveTo>
                <a:pt x="1963697" y="111878"/>
              </a:moveTo>
              <a:arcTo wR="1412709" hR="1412709" stAng="17577350" swAng="1963335"/>
            </a:path>
          </a:pathLst>
        </a:custGeom>
        <a:noFill/>
        <a:ln w="9525" cap="flat" cmpd="sng" algn="ctr">
          <a:solidFill>
            <a:schemeClr val="accent3">
              <a:shade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472A7-20BE-4F86-AF68-F5443DC06AB3}">
      <dsp:nvSpPr>
        <dsp:cNvPr id="0" name=""/>
        <dsp:cNvSpPr/>
      </dsp:nvSpPr>
      <dsp:spPr>
        <a:xfrm>
          <a:off x="2749448" y="977772"/>
          <a:ext cx="1087012" cy="706557"/>
        </a:xfrm>
        <a:prstGeom prst="roundRect">
          <a:avLst/>
        </a:prstGeom>
        <a:solidFill>
          <a:schemeClr val="accent3">
            <a:shade val="50000"/>
            <a:hueOff val="107022"/>
            <a:satOff val="-1708"/>
            <a:lumOff val="164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Ansprechendes Design</a:t>
          </a:r>
          <a:endParaRPr lang="de-DE" sz="900" kern="1200" dirty="0"/>
        </a:p>
      </dsp:txBody>
      <dsp:txXfrm>
        <a:off x="2783939" y="1012263"/>
        <a:ext cx="1018030" cy="637575"/>
      </dsp:txXfrm>
    </dsp:sp>
    <dsp:sp modelId="{0FAF46FB-C5D7-4EC4-8E80-19CC8F107F61}">
      <dsp:nvSpPr>
        <dsp:cNvPr id="0" name=""/>
        <dsp:cNvSpPr/>
      </dsp:nvSpPr>
      <dsp:spPr>
        <a:xfrm>
          <a:off x="536678" y="354892"/>
          <a:ext cx="2825419" cy="2825419"/>
        </a:xfrm>
        <a:custGeom>
          <a:avLst/>
          <a:gdLst/>
          <a:ahLst/>
          <a:cxnLst/>
          <a:rect l="0" t="0" r="0" b="0"/>
          <a:pathLst>
            <a:path>
              <a:moveTo>
                <a:pt x="2823467" y="1338473"/>
              </a:moveTo>
              <a:arcTo wR="1412709" hR="1412709" stAng="21419266" swAng="2197684"/>
            </a:path>
          </a:pathLst>
        </a:custGeom>
        <a:noFill/>
        <a:ln w="9525" cap="flat" cmpd="sng" algn="ctr">
          <a:solidFill>
            <a:schemeClr val="accent3">
              <a:shade val="90000"/>
              <a:hueOff val="112136"/>
              <a:satOff val="-2403"/>
              <a:lumOff val="123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2B113-1355-48B5-93E6-FFAF2BD67E57}">
      <dsp:nvSpPr>
        <dsp:cNvPr id="0" name=""/>
        <dsp:cNvSpPr/>
      </dsp:nvSpPr>
      <dsp:spPr>
        <a:xfrm>
          <a:off x="2236251" y="2557230"/>
          <a:ext cx="1087012" cy="706557"/>
        </a:xfrm>
        <a:prstGeom prst="roundRect">
          <a:avLst/>
        </a:prstGeom>
        <a:solidFill>
          <a:schemeClr val="accent3">
            <a:shade val="50000"/>
            <a:hueOff val="214045"/>
            <a:satOff val="-3415"/>
            <a:lumOff val="328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Zuverlässigkeit</a:t>
          </a:r>
          <a:endParaRPr lang="de-DE" sz="900" kern="1200" dirty="0"/>
        </a:p>
      </dsp:txBody>
      <dsp:txXfrm>
        <a:off x="2270742" y="2591721"/>
        <a:ext cx="1018030" cy="637575"/>
      </dsp:txXfrm>
    </dsp:sp>
    <dsp:sp modelId="{6B8505F0-9987-45B9-91B5-731E3F9C485D}">
      <dsp:nvSpPr>
        <dsp:cNvPr id="0" name=""/>
        <dsp:cNvSpPr/>
      </dsp:nvSpPr>
      <dsp:spPr>
        <a:xfrm>
          <a:off x="536678" y="354892"/>
          <a:ext cx="2825419" cy="2825419"/>
        </a:xfrm>
        <a:custGeom>
          <a:avLst/>
          <a:gdLst/>
          <a:ahLst/>
          <a:cxnLst/>
          <a:rect l="0" t="0" r="0" b="0"/>
          <a:pathLst>
            <a:path>
              <a:moveTo>
                <a:pt x="1693953" y="2797141"/>
              </a:moveTo>
              <a:arcTo wR="1412709" hR="1412709" stAng="4711006" swAng="1377987"/>
            </a:path>
          </a:pathLst>
        </a:custGeom>
        <a:noFill/>
        <a:ln w="9525" cap="flat" cmpd="sng" algn="ctr">
          <a:solidFill>
            <a:schemeClr val="accent3">
              <a:shade val="90000"/>
              <a:hueOff val="224272"/>
              <a:satOff val="-4806"/>
              <a:lumOff val="2465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7ABF3-135E-4DB7-82CE-A8561D189B59}">
      <dsp:nvSpPr>
        <dsp:cNvPr id="0" name=""/>
        <dsp:cNvSpPr/>
      </dsp:nvSpPr>
      <dsp:spPr>
        <a:xfrm>
          <a:off x="575511" y="2557230"/>
          <a:ext cx="1087012" cy="706557"/>
        </a:xfrm>
        <a:prstGeom prst="roundRect">
          <a:avLst/>
        </a:prstGeom>
        <a:solidFill>
          <a:schemeClr val="accent3">
            <a:shade val="50000"/>
            <a:hueOff val="214045"/>
            <a:satOff val="-3415"/>
            <a:lumOff val="328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Einfache Bedienbarkeit</a:t>
          </a:r>
          <a:endParaRPr lang="de-DE" sz="900" kern="1200" dirty="0"/>
        </a:p>
      </dsp:txBody>
      <dsp:txXfrm>
        <a:off x="610002" y="2591721"/>
        <a:ext cx="1018030" cy="637575"/>
      </dsp:txXfrm>
    </dsp:sp>
    <dsp:sp modelId="{A9834D9A-5348-4E81-83EE-DD3E771FF953}">
      <dsp:nvSpPr>
        <dsp:cNvPr id="0" name=""/>
        <dsp:cNvSpPr/>
      </dsp:nvSpPr>
      <dsp:spPr>
        <a:xfrm>
          <a:off x="536678" y="354892"/>
          <a:ext cx="2825419" cy="2825419"/>
        </a:xfrm>
        <a:custGeom>
          <a:avLst/>
          <a:gdLst/>
          <a:ahLst/>
          <a:cxnLst/>
          <a:rect l="0" t="0" r="0" b="0"/>
          <a:pathLst>
            <a:path>
              <a:moveTo>
                <a:pt x="236250" y="2194816"/>
              </a:moveTo>
              <a:arcTo wR="1412709" hR="1412709" stAng="8783049" swAng="2197684"/>
            </a:path>
          </a:pathLst>
        </a:custGeom>
        <a:noFill/>
        <a:ln w="9525" cap="flat" cmpd="sng" algn="ctr">
          <a:solidFill>
            <a:schemeClr val="accent3">
              <a:shade val="90000"/>
              <a:hueOff val="224272"/>
              <a:satOff val="-4806"/>
              <a:lumOff val="2465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84D27-0B98-4DF3-860E-5459AC807BE4}">
      <dsp:nvSpPr>
        <dsp:cNvPr id="0" name=""/>
        <dsp:cNvSpPr/>
      </dsp:nvSpPr>
      <dsp:spPr>
        <a:xfrm>
          <a:off x="62314" y="977772"/>
          <a:ext cx="1087012" cy="706557"/>
        </a:xfrm>
        <a:prstGeom prst="roundRect">
          <a:avLst/>
        </a:prstGeom>
        <a:solidFill>
          <a:schemeClr val="accent3">
            <a:shade val="50000"/>
            <a:hueOff val="107022"/>
            <a:satOff val="-1708"/>
            <a:lumOff val="164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Lokale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Desktop-anwendung</a:t>
          </a:r>
          <a:endParaRPr lang="de-DE" sz="900" kern="1200" dirty="0"/>
        </a:p>
      </dsp:txBody>
      <dsp:txXfrm>
        <a:off x="96805" y="1012263"/>
        <a:ext cx="1018030" cy="637575"/>
      </dsp:txXfrm>
    </dsp:sp>
    <dsp:sp modelId="{04A9F4B0-6363-47B9-B7F7-CEA864385E11}">
      <dsp:nvSpPr>
        <dsp:cNvPr id="0" name=""/>
        <dsp:cNvSpPr/>
      </dsp:nvSpPr>
      <dsp:spPr>
        <a:xfrm>
          <a:off x="536678" y="354892"/>
          <a:ext cx="2825419" cy="2825419"/>
        </a:xfrm>
        <a:custGeom>
          <a:avLst/>
          <a:gdLst/>
          <a:ahLst/>
          <a:cxnLst/>
          <a:rect l="0" t="0" r="0" b="0"/>
          <a:pathLst>
            <a:path>
              <a:moveTo>
                <a:pt x="245977" y="616164"/>
              </a:moveTo>
              <a:arcTo wR="1412709" hR="1412709" stAng="12859315" swAng="1963335"/>
            </a:path>
          </a:pathLst>
        </a:custGeom>
        <a:noFill/>
        <a:ln w="9525" cap="flat" cmpd="sng" algn="ctr">
          <a:solidFill>
            <a:schemeClr val="accent3">
              <a:shade val="90000"/>
              <a:hueOff val="112136"/>
              <a:satOff val="-2403"/>
              <a:lumOff val="123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243-54B7-4AFC-9529-60DEF5857AA8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2C826-EC2D-4047-AABB-FF476F89C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739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gstyle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A10D-7D5E-4932-A76F-CD1632FD3D96}" type="slidenum">
              <a:rPr lang="en-US" smtClean="0"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9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9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1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1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2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3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hart" Target="../charts/chart2.xml"/><Relationship Id="rId5" Type="http://schemas.openxmlformats.org/officeDocument/2006/relationships/image" Target="../media/image5.png"/><Relationship Id="rId10" Type="http://schemas.openxmlformats.org/officeDocument/2006/relationships/image" Target="../media/image23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0.png"/><Relationship Id="rId1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image" Target="../media/image6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5.png"/><Relationship Id="rId10" Type="http://schemas.openxmlformats.org/officeDocument/2006/relationships/diagramQuickStyle" Target="../diagrams/quickStyle2.xml"/><Relationship Id="rId19" Type="http://schemas.openxmlformats.org/officeDocument/2006/relationships/image" Target="../media/image9.png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4.JP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hart" Target="../charts/chart1.xml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772816"/>
            <a:ext cx="6732893" cy="151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platzhalter 4"/>
          <p:cNvSpPr txBox="1">
            <a:spLocks/>
          </p:cNvSpPr>
          <p:nvPr/>
        </p:nvSpPr>
        <p:spPr>
          <a:xfrm>
            <a:off x="4283968" y="3501008"/>
            <a:ext cx="4320480" cy="1080120"/>
          </a:xfrm>
          <a:prstGeom prst="rect">
            <a:avLst/>
          </a:prstGeom>
          <a:solidFill>
            <a:srgbClr val="3B8194"/>
          </a:solidFill>
          <a:ln>
            <a:solidFill>
              <a:srgbClr val="3B8194"/>
            </a:solidFill>
          </a:ln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b="1" dirty="0" smtClean="0">
                <a:solidFill>
                  <a:schemeClr val="bg1"/>
                </a:solidFill>
              </a:rPr>
              <a:t>Verwaltungssoftware für das Fitnessstudio FIT</a:t>
            </a:r>
            <a:endParaRPr lang="de-DE" sz="2400" b="1" dirty="0">
              <a:solidFill>
                <a:schemeClr val="bg1"/>
              </a:solidFill>
            </a:endParaRPr>
          </a:p>
        </p:txBody>
      </p:sp>
      <p:sp>
        <p:nvSpPr>
          <p:cNvPr id="6" name="Textplatzhalter 5"/>
          <p:cNvSpPr txBox="1">
            <a:spLocks/>
          </p:cNvSpPr>
          <p:nvPr/>
        </p:nvSpPr>
        <p:spPr>
          <a:xfrm>
            <a:off x="4283968" y="4581128"/>
            <a:ext cx="4320480" cy="1224136"/>
          </a:xfrm>
          <a:prstGeom prst="rect">
            <a:avLst/>
          </a:prstGeom>
          <a:solidFill>
            <a:srgbClr val="3B8194"/>
          </a:solidFill>
          <a:ln>
            <a:solidFill>
              <a:srgbClr val="3B8194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150" dirty="0" smtClean="0">
                <a:solidFill>
                  <a:schemeClr val="bg1"/>
                </a:solidFill>
              </a:rPr>
              <a:t>12.07.2018</a:t>
            </a:r>
          </a:p>
          <a:p>
            <a:pPr marL="0" indent="0">
              <a:buNone/>
            </a:pPr>
            <a:r>
              <a:rPr lang="de-DE" sz="2150" dirty="0" err="1" smtClean="0">
                <a:solidFill>
                  <a:schemeClr val="bg1"/>
                </a:solidFill>
              </a:rPr>
              <a:t>Deniel</a:t>
            </a:r>
            <a:r>
              <a:rPr lang="de-DE" sz="2150" dirty="0" smtClean="0">
                <a:solidFill>
                  <a:schemeClr val="bg1"/>
                </a:solidFill>
              </a:rPr>
              <a:t> Balic, Jens Dreher, Laura Knupfer, Jonas Reinecke</a:t>
            </a:r>
          </a:p>
          <a:p>
            <a:pPr marL="0" indent="0">
              <a:buNone/>
            </a:pPr>
            <a:endParaRPr lang="de-DE" sz="215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10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sp>
        <p:nvSpPr>
          <p:cNvPr id="18" name="Textplatzhalter 1"/>
          <p:cNvSpPr txBox="1">
            <a:spLocks/>
          </p:cNvSpPr>
          <p:nvPr/>
        </p:nvSpPr>
        <p:spPr>
          <a:xfrm>
            <a:off x="395287" y="764705"/>
            <a:ext cx="8353425" cy="43204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1.1 Alle Mitglieder anzeigen: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1600" y="1988840"/>
            <a:ext cx="6953404" cy="3840633"/>
          </a:xfrm>
          <a:prstGeom prst="rect">
            <a:avLst/>
          </a:prstGeom>
        </p:spPr>
      </p:pic>
      <p:cxnSp>
        <p:nvCxnSpPr>
          <p:cNvPr id="30" name="Gerade Verbindung mit Pfeil 29"/>
          <p:cNvCxnSpPr/>
          <p:nvPr/>
        </p:nvCxnSpPr>
        <p:spPr>
          <a:xfrm>
            <a:off x="3365065" y="3645024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41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11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5402" y="1988840"/>
            <a:ext cx="6930714" cy="3836094"/>
          </a:xfrm>
          <a:prstGeom prst="rect">
            <a:avLst/>
          </a:prstGeom>
        </p:spPr>
      </p:pic>
      <p:sp>
        <p:nvSpPr>
          <p:cNvPr id="19" name="Textplatzhalter 1"/>
          <p:cNvSpPr txBox="1">
            <a:spLocks/>
          </p:cNvSpPr>
          <p:nvPr/>
        </p:nvSpPr>
        <p:spPr>
          <a:xfrm>
            <a:off x="395287" y="764705"/>
            <a:ext cx="8353425" cy="43204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1.2 Bestimmtes Mitglied suchen: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2483768" y="3776082"/>
            <a:ext cx="576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0001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751371" y="4221088"/>
            <a:ext cx="52448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76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12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sp>
        <p:nvSpPr>
          <p:cNvPr id="18" name="Textplatzhalter 1"/>
          <p:cNvSpPr txBox="1">
            <a:spLocks/>
          </p:cNvSpPr>
          <p:nvPr/>
        </p:nvSpPr>
        <p:spPr>
          <a:xfrm>
            <a:off x="395287" y="764705"/>
            <a:ext cx="8353425" cy="43204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1.3 Gesuchtes Mitglied anzeigen: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1600" y="1988840"/>
            <a:ext cx="6953404" cy="3840633"/>
          </a:xfrm>
          <a:prstGeom prst="rect">
            <a:avLst/>
          </a:prstGeom>
        </p:spPr>
      </p:pic>
      <p:cxnSp>
        <p:nvCxnSpPr>
          <p:cNvPr id="30" name="Gerade Verbindung mit Pfeil 29"/>
          <p:cNvCxnSpPr/>
          <p:nvPr/>
        </p:nvCxnSpPr>
        <p:spPr>
          <a:xfrm>
            <a:off x="3365065" y="3645024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52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13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cxnSp>
        <p:nvCxnSpPr>
          <p:cNvPr id="30" name="Gerade Verbindung mit Pfeil 29"/>
          <p:cNvCxnSpPr/>
          <p:nvPr/>
        </p:nvCxnSpPr>
        <p:spPr>
          <a:xfrm>
            <a:off x="3365065" y="3645024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1600" y="1988840"/>
            <a:ext cx="6889053" cy="381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8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14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cxnSp>
        <p:nvCxnSpPr>
          <p:cNvPr id="30" name="Gerade Verbindung mit Pfeil 29"/>
          <p:cNvCxnSpPr/>
          <p:nvPr/>
        </p:nvCxnSpPr>
        <p:spPr>
          <a:xfrm>
            <a:off x="3365065" y="3645024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1600" y="1988840"/>
            <a:ext cx="6889053" cy="3816423"/>
          </a:xfrm>
          <a:prstGeom prst="rect">
            <a:avLst/>
          </a:prstGeom>
        </p:spPr>
      </p:pic>
      <p:sp>
        <p:nvSpPr>
          <p:cNvPr id="17" name="Textplatzhalter 1"/>
          <p:cNvSpPr txBox="1">
            <a:spLocks/>
          </p:cNvSpPr>
          <p:nvPr/>
        </p:nvSpPr>
        <p:spPr>
          <a:xfrm>
            <a:off x="395287" y="764705"/>
            <a:ext cx="8353425" cy="43204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1.4 Gesuchtes Mitglied löschen: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3779912" y="5229200"/>
            <a:ext cx="1532597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500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15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5402" y="1988840"/>
            <a:ext cx="6930714" cy="3836094"/>
          </a:xfrm>
          <a:prstGeom prst="rect">
            <a:avLst/>
          </a:prstGeom>
        </p:spPr>
      </p:pic>
      <p:sp>
        <p:nvSpPr>
          <p:cNvPr id="19" name="Textplatzhalter 1"/>
          <p:cNvSpPr txBox="1">
            <a:spLocks/>
          </p:cNvSpPr>
          <p:nvPr/>
        </p:nvSpPr>
        <p:spPr>
          <a:xfrm>
            <a:off x="395287" y="764705"/>
            <a:ext cx="8353425" cy="43204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1.5 Neues Mitglied hinzufügen: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6444208" y="5085184"/>
            <a:ext cx="12961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32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16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sp>
        <p:nvSpPr>
          <p:cNvPr id="19" name="Textplatzhalter 1"/>
          <p:cNvSpPr txBox="1">
            <a:spLocks/>
          </p:cNvSpPr>
          <p:nvPr/>
        </p:nvSpPr>
        <p:spPr>
          <a:xfrm>
            <a:off x="395287" y="764705"/>
            <a:ext cx="8353425" cy="43204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5402" y="1988841"/>
            <a:ext cx="6928719" cy="3836094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3212424" y="3008053"/>
            <a:ext cx="576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Jens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212424" y="3262659"/>
            <a:ext cx="684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Dreher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212424" y="3615752"/>
            <a:ext cx="882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30.12.1997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212424" y="3921032"/>
            <a:ext cx="576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72531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3212423" y="4274125"/>
            <a:ext cx="9823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0157838754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3206890" y="4617320"/>
            <a:ext cx="1077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Musterweg 2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5113492" y="3276614"/>
            <a:ext cx="9706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jd@web.de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4618784" y="4600262"/>
            <a:ext cx="100811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46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  <p:bldP spid="29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17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sp>
        <p:nvSpPr>
          <p:cNvPr id="18" name="Textplatzhalter 1"/>
          <p:cNvSpPr txBox="1">
            <a:spLocks/>
          </p:cNvSpPr>
          <p:nvPr/>
        </p:nvSpPr>
        <p:spPr>
          <a:xfrm>
            <a:off x="395287" y="764704"/>
            <a:ext cx="8353425" cy="86409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2. Mitarbeiterverwaltung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r>
              <a:rPr lang="de-DE" sz="1600" dirty="0" smtClean="0">
                <a:solidFill>
                  <a:schemeClr val="tx1"/>
                </a:solidFill>
              </a:rPr>
              <a:t>Gleiche Funktionen wie Mitgliederverwaltung</a:t>
            </a: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1600" y="1988840"/>
            <a:ext cx="6953404" cy="3840633"/>
          </a:xfrm>
          <a:prstGeom prst="rect">
            <a:avLst/>
          </a:prstGeom>
        </p:spPr>
      </p:pic>
      <p:cxnSp>
        <p:nvCxnSpPr>
          <p:cNvPr id="30" name="Gerade Verbindung mit Pfeil 29"/>
          <p:cNvCxnSpPr/>
          <p:nvPr/>
        </p:nvCxnSpPr>
        <p:spPr>
          <a:xfrm>
            <a:off x="3365065" y="3645024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10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18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sp>
        <p:nvSpPr>
          <p:cNvPr id="18" name="Textplatzhalter 1"/>
          <p:cNvSpPr txBox="1">
            <a:spLocks/>
          </p:cNvSpPr>
          <p:nvPr/>
        </p:nvSpPr>
        <p:spPr>
          <a:xfrm>
            <a:off x="395287" y="764704"/>
            <a:ext cx="8353425" cy="86409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3. Anwesenheitsterminal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3365065" y="3645024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2" name="Picture 2" descr="https://raw.githubusercontent.com/Verwaltungsprogramm/Fitnessstudio/master/ScreensPr%C3%A4sentation/Terminal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36194"/>
            <a:ext cx="6955640" cy="384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32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19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sp>
        <p:nvSpPr>
          <p:cNvPr id="18" name="Textplatzhalter 1"/>
          <p:cNvSpPr txBox="1">
            <a:spLocks/>
          </p:cNvSpPr>
          <p:nvPr/>
        </p:nvSpPr>
        <p:spPr>
          <a:xfrm>
            <a:off x="395287" y="764704"/>
            <a:ext cx="8353425" cy="86409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3.1 Mitglied einchecken</a:t>
            </a:r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3365065" y="3645024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2" name="Picture 2" descr="https://raw.githubusercontent.com/Verwaltungsprogramm/Fitnessstudio/master/ScreensPr%C3%A4sentation/Terminal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36194"/>
            <a:ext cx="6955640" cy="384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/>
          <p:cNvSpPr txBox="1"/>
          <p:nvPr/>
        </p:nvSpPr>
        <p:spPr>
          <a:xfrm>
            <a:off x="1463828" y="3446293"/>
            <a:ext cx="576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0001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2566337" y="3429235"/>
            <a:ext cx="142957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7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/>
          </p:nvPr>
        </p:nvSpPr>
        <p:spPr>
          <a:xfrm>
            <a:off x="396057" y="644330"/>
            <a:ext cx="8352656" cy="566936"/>
          </a:xfrm>
        </p:spPr>
        <p:txBody>
          <a:bodyPr>
            <a:normAutofit/>
          </a:bodyPr>
          <a:lstStyle/>
          <a:p>
            <a:pPr algn="l"/>
            <a:r>
              <a:rPr lang="de-DE" sz="2800" b="1" dirty="0" smtClean="0">
                <a:solidFill>
                  <a:srgbClr val="3B8194"/>
                </a:solidFill>
              </a:rPr>
              <a:t>AGENDA</a:t>
            </a:r>
            <a:endParaRPr lang="de-DE" sz="2800" b="1" dirty="0">
              <a:solidFill>
                <a:srgbClr val="3B8194"/>
              </a:solidFill>
            </a:endParaRPr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47524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b="1" dirty="0" smtClean="0"/>
          </a:p>
          <a:p>
            <a:pPr lvl="1"/>
            <a:r>
              <a:rPr lang="de-DE" sz="1600" dirty="0" smtClean="0"/>
              <a:t>Ist-Zustand des Fitnessstudios</a:t>
            </a:r>
          </a:p>
          <a:p>
            <a:pPr lvl="1"/>
            <a:endParaRPr lang="de-DE" dirty="0" smtClean="0"/>
          </a:p>
          <a:p>
            <a:pPr lvl="1"/>
            <a:r>
              <a:rPr lang="de-DE" sz="1600" dirty="0" smtClean="0"/>
              <a:t>Anforderungen</a:t>
            </a:r>
            <a:r>
              <a:rPr lang="de-DE" dirty="0" smtClean="0"/>
              <a:t> </a:t>
            </a:r>
          </a:p>
          <a:p>
            <a:pPr lvl="1"/>
            <a:endParaRPr lang="de-DE" dirty="0" smtClean="0"/>
          </a:p>
          <a:p>
            <a:pPr lvl="1"/>
            <a:r>
              <a:rPr lang="de-DE" sz="1600" dirty="0" smtClean="0"/>
              <a:t>Umsetzung</a:t>
            </a:r>
            <a:endParaRPr lang="de-DE" sz="1600" dirty="0"/>
          </a:p>
          <a:p>
            <a:pPr lvl="1"/>
            <a:endParaRPr lang="de-DE" dirty="0" smtClean="0"/>
          </a:p>
          <a:p>
            <a:pPr lvl="1"/>
            <a:r>
              <a:rPr lang="de-DE" sz="1600" dirty="0" smtClean="0"/>
              <a:t>Programmierung</a:t>
            </a:r>
          </a:p>
          <a:p>
            <a:pPr lvl="1">
              <a:buFont typeface="Wingdings" pitchFamily="2" charset="2"/>
              <a:buChar char="v"/>
            </a:pPr>
            <a:endParaRPr lang="de-DE" b="1" dirty="0" smtClean="0"/>
          </a:p>
          <a:p>
            <a:pPr lvl="1"/>
            <a:r>
              <a:rPr lang="de-DE" sz="1600" dirty="0" smtClean="0"/>
              <a:t>Einzelne Funktionen</a:t>
            </a:r>
          </a:p>
          <a:p>
            <a:pPr lvl="1"/>
            <a:endParaRPr lang="de-DE" sz="1600" dirty="0"/>
          </a:p>
          <a:p>
            <a:pPr lvl="1"/>
            <a:r>
              <a:rPr lang="de-DE" sz="1600" dirty="0" smtClean="0"/>
              <a:t>Kosten-Nutzen-Analyse</a:t>
            </a:r>
          </a:p>
          <a:p>
            <a:pPr lvl="1"/>
            <a:endParaRPr lang="de-DE" sz="1600" dirty="0"/>
          </a:p>
          <a:p>
            <a:pPr lvl="1"/>
            <a:r>
              <a:rPr lang="de-DE" sz="1600" dirty="0" smtClean="0"/>
              <a:t>Live-Simulation</a:t>
            </a:r>
          </a:p>
          <a:p>
            <a:pPr lvl="1"/>
            <a:endParaRPr lang="de-DE" sz="1600" dirty="0"/>
          </a:p>
          <a:p>
            <a:pPr lvl="1"/>
            <a:r>
              <a:rPr lang="de-DE" sz="1600" dirty="0" smtClean="0"/>
              <a:t>Fazit und Aussichten</a:t>
            </a:r>
            <a:endParaRPr lang="de-DE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2</a:t>
            </a:fld>
            <a:endParaRPr lang="en-US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31" y="2080489"/>
            <a:ext cx="360000" cy="3600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5120397"/>
            <a:ext cx="360000" cy="360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3153233"/>
            <a:ext cx="360000" cy="360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31" y="2620744"/>
            <a:ext cx="360000" cy="3600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3645024"/>
            <a:ext cx="360000" cy="360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4136815"/>
            <a:ext cx="360000" cy="36000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4628606"/>
            <a:ext cx="360000" cy="360000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1588698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20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sp>
        <p:nvSpPr>
          <p:cNvPr id="18" name="Textplatzhalter 1"/>
          <p:cNvSpPr txBox="1">
            <a:spLocks/>
          </p:cNvSpPr>
          <p:nvPr/>
        </p:nvSpPr>
        <p:spPr>
          <a:xfrm>
            <a:off x="395287" y="764704"/>
            <a:ext cx="8353425" cy="86409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23554" name="Picture 2" descr="https://raw.githubusercontent.com/Verwaltungsprogramm/Fitnessstudio/master/ScreensPr%C3%A4sentation/TerminalListeGef%C3%BCllt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31560"/>
            <a:ext cx="6955640" cy="384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platzhalter 1"/>
          <p:cNvSpPr txBox="1">
            <a:spLocks/>
          </p:cNvSpPr>
          <p:nvPr/>
        </p:nvSpPr>
        <p:spPr>
          <a:xfrm>
            <a:off x="457200" y="754366"/>
            <a:ext cx="8353425" cy="86409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3.2 Mitglied auschecken</a:t>
            </a:r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5868144" y="3356992"/>
            <a:ext cx="151216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54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/>
          </p:nvPr>
        </p:nvSpPr>
        <p:spPr>
          <a:xfrm>
            <a:off x="396057" y="644330"/>
            <a:ext cx="8352656" cy="566936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rgbClr val="3B8194"/>
                </a:solidFill>
              </a:rPr>
              <a:t>Kosten-Nutzen-Analyse</a:t>
            </a:r>
            <a:endParaRPr lang="de-DE" sz="2800" dirty="0">
              <a:solidFill>
                <a:srgbClr val="3B8194"/>
              </a:solidFill>
            </a:endParaRPr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47524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21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8" y="229454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19526"/>
            <a:ext cx="216000" cy="216000"/>
          </a:xfrm>
          <a:prstGeom prst="rect">
            <a:avLst/>
          </a:prstGeom>
        </p:spPr>
      </p:pic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019368"/>
              </p:ext>
            </p:extLst>
          </p:nvPr>
        </p:nvGraphicFramePr>
        <p:xfrm>
          <a:off x="1521850" y="2204864"/>
          <a:ext cx="609600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80322684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530492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Ausgaben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Monatliche</a:t>
                      </a:r>
                      <a:r>
                        <a:rPr lang="de-DE" sz="1600" baseline="0" dirty="0" smtClean="0"/>
                        <a:t> Kosten in €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43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Lagerkosten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450,00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39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Materialkosten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25,00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29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Verwaltungsaufwand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smtClean="0"/>
                        <a:t>250,00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18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Gesamt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b="1" dirty="0" smtClean="0"/>
                        <a:t>725,00</a:t>
                      </a:r>
                      <a:endParaRPr lang="de-DE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517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50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47524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22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8" y="229454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19526"/>
            <a:ext cx="216000" cy="216000"/>
          </a:xfrm>
          <a:prstGeom prst="rect">
            <a:avLst/>
          </a:prstGeom>
        </p:spPr>
      </p:pic>
      <p:graphicFrame>
        <p:nvGraphicFramePr>
          <p:cNvPr id="18" name="Diagramm 17"/>
          <p:cNvGraphicFramePr/>
          <p:nvPr>
            <p:extLst>
              <p:ext uri="{D42A27DB-BD31-4B8C-83A1-F6EECF244321}">
                <p14:modId xmlns:p14="http://schemas.microsoft.com/office/powerpoint/2010/main" val="2040964059"/>
              </p:ext>
            </p:extLst>
          </p:nvPr>
        </p:nvGraphicFramePr>
        <p:xfrm>
          <a:off x="1516523" y="1112514"/>
          <a:ext cx="5581650" cy="318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cxnSp>
        <p:nvCxnSpPr>
          <p:cNvPr id="11" name="Gerader Verbinder 10"/>
          <p:cNvCxnSpPr/>
          <p:nvPr/>
        </p:nvCxnSpPr>
        <p:spPr>
          <a:xfrm>
            <a:off x="5868144" y="1556792"/>
            <a:ext cx="0" cy="19442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platzhalter 1"/>
          <p:cNvSpPr txBox="1">
            <a:spLocks/>
          </p:cNvSpPr>
          <p:nvPr/>
        </p:nvSpPr>
        <p:spPr>
          <a:xfrm>
            <a:off x="550071" y="4601071"/>
            <a:ext cx="8353425" cy="153516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→"/>
            </a:pPr>
            <a:r>
              <a:rPr lang="de-DE" sz="1600" dirty="0" smtClean="0">
                <a:solidFill>
                  <a:schemeClr val="tx1"/>
                </a:solidFill>
              </a:rPr>
              <a:t>Nach 12 Monaten werden die bisherigen Ausgaben durch die Einführung der Software  komplett gedeckt.</a:t>
            </a:r>
            <a:endParaRPr lang="de-DE" sz="1600" dirty="0" smtClean="0"/>
          </a:p>
          <a:p>
            <a:pPr marL="0" lvl="1"/>
            <a:endParaRPr lang="de-DE" dirty="0"/>
          </a:p>
        </p:txBody>
      </p:sp>
      <p:sp>
        <p:nvSpPr>
          <p:cNvPr id="2" name="Ellipse 1"/>
          <p:cNvSpPr/>
          <p:nvPr/>
        </p:nvSpPr>
        <p:spPr>
          <a:xfrm>
            <a:off x="5760132" y="3503233"/>
            <a:ext cx="216024" cy="2159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15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/>
          </p:nvPr>
        </p:nvSpPr>
        <p:spPr>
          <a:xfrm>
            <a:off x="396057" y="644330"/>
            <a:ext cx="8352656" cy="566936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rgbClr val="3B8194"/>
                </a:solidFill>
              </a:rPr>
              <a:t>Live-Simulation</a:t>
            </a:r>
            <a:endParaRPr lang="de-DE" sz="2800" dirty="0">
              <a:solidFill>
                <a:srgbClr val="3B8194"/>
              </a:solidFill>
            </a:endParaRPr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23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8" y="229454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9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/>
          </p:nvPr>
        </p:nvSpPr>
        <p:spPr>
          <a:xfrm>
            <a:off x="396057" y="644330"/>
            <a:ext cx="8352656" cy="566936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rgbClr val="3B8194"/>
                </a:solidFill>
              </a:rPr>
              <a:t>Fazit und Ausblick</a:t>
            </a:r>
            <a:endParaRPr lang="de-DE" sz="2800" dirty="0">
              <a:solidFill>
                <a:srgbClr val="3B8194"/>
              </a:solidFill>
            </a:endParaRPr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47524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</a:rPr>
              <a:t>Test</a:t>
            </a:r>
          </a:p>
          <a:p>
            <a:pPr marL="285750" indent="-285750">
              <a:buFontTx/>
              <a:buChar char="-"/>
            </a:pPr>
            <a:endParaRPr lang="de-DE" sz="1600" dirty="0">
              <a:solidFill>
                <a:schemeClr val="tx1"/>
              </a:solidFill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</a:rPr>
              <a:t>Test </a:t>
            </a: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</a:rPr>
              <a:t>Test: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600" dirty="0" smtClean="0"/>
              <a:t>Test</a:t>
            </a:r>
          </a:p>
          <a:p>
            <a:pPr lvl="1"/>
            <a:endParaRPr lang="de-DE" sz="1000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</a:rPr>
              <a:t>Test</a:t>
            </a:r>
          </a:p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       Test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24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8" y="229454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3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/>
          </p:nvPr>
        </p:nvSpPr>
        <p:spPr>
          <a:xfrm>
            <a:off x="396057" y="644330"/>
            <a:ext cx="8352656" cy="566936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rgbClr val="3B8194"/>
                </a:solidFill>
              </a:rPr>
              <a:t>IST-Zustand des Fitnessstudios</a:t>
            </a:r>
            <a:endParaRPr lang="de-DE" sz="2800" dirty="0">
              <a:solidFill>
                <a:srgbClr val="3B8194"/>
              </a:solidFill>
            </a:endParaRPr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47524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</a:rPr>
              <a:t>Büromitarbeiter erledigen Mitarbeiterverwaltung</a:t>
            </a:r>
          </a:p>
          <a:p>
            <a:pPr marL="285750" indent="-285750">
              <a:buFontTx/>
              <a:buChar char="-"/>
            </a:pPr>
            <a:endParaRPr lang="de-DE" sz="1600" dirty="0">
              <a:solidFill>
                <a:schemeClr val="tx1"/>
              </a:solidFill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</a:rPr>
              <a:t>Hauptproblem: zu viele Nebenaufgaben der Fitnesstrainer</a:t>
            </a: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</a:rPr>
              <a:t>Nebenaufgaben: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600" dirty="0" smtClean="0"/>
              <a:t>Mitgliederverwaltung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600" dirty="0" smtClean="0"/>
              <a:t>Erstellung des Kursplans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600" dirty="0" smtClean="0"/>
              <a:t>Anwesenheitskontrolle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DE" sz="1000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</a:rPr>
              <a:t>Datenverwaltung in Papierform </a:t>
            </a:r>
          </a:p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       Lagerkosten, hoher Papierverbrauch, unübersichtlich</a:t>
            </a:r>
          </a:p>
          <a:p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3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8" y="229454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782" y="237284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4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/>
          </p:nvPr>
        </p:nvSpPr>
        <p:spPr>
          <a:xfrm>
            <a:off x="396057" y="644330"/>
            <a:ext cx="8352656" cy="566936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rgbClr val="3B8194"/>
                </a:solidFill>
              </a:rPr>
              <a:t>Anforderungen</a:t>
            </a:r>
            <a:endParaRPr lang="de-DE" sz="2800" dirty="0">
              <a:solidFill>
                <a:srgbClr val="3B8194"/>
              </a:solidFill>
            </a:endParaRPr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395289" y="1412875"/>
            <a:ext cx="3744664" cy="47524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</a:rPr>
              <a:t>Funktionale Anforderungen: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 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3424712719"/>
              </p:ext>
            </p:extLst>
          </p:nvPr>
        </p:nvGraphicFramePr>
        <p:xfrm>
          <a:off x="318233" y="2276872"/>
          <a:ext cx="3898776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platzhalter 1"/>
          <p:cNvSpPr txBox="1">
            <a:spLocks/>
          </p:cNvSpPr>
          <p:nvPr/>
        </p:nvSpPr>
        <p:spPr>
          <a:xfrm>
            <a:off x="4788024" y="1508398"/>
            <a:ext cx="3744664" cy="47524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Nichtfunktionale Anforderungen:</a:t>
            </a:r>
          </a:p>
          <a:p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2982498562"/>
              </p:ext>
            </p:extLst>
          </p:nvPr>
        </p:nvGraphicFramePr>
        <p:xfrm>
          <a:off x="4710968" y="2275437"/>
          <a:ext cx="3898776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2" name="Grafik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8" y="229454"/>
            <a:ext cx="216000" cy="216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12" y="237284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0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11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/>
          </p:nvPr>
        </p:nvSpPr>
        <p:spPr>
          <a:xfrm>
            <a:off x="396057" y="644330"/>
            <a:ext cx="8352656" cy="566936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rgbClr val="3B8194"/>
                </a:solidFill>
              </a:rPr>
              <a:t>Umsetzung</a:t>
            </a:r>
            <a:endParaRPr lang="de-DE" sz="2800" dirty="0">
              <a:solidFill>
                <a:srgbClr val="3B8194"/>
              </a:solidFill>
            </a:endParaRPr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47524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Aufgabenplanung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5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8" y="229454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476" y="237284"/>
            <a:ext cx="216000" cy="216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63" y="1783379"/>
            <a:ext cx="6624074" cy="458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3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"/>
          <p:cNvSpPr txBox="1">
            <a:spLocks/>
          </p:cNvSpPr>
          <p:nvPr/>
        </p:nvSpPr>
        <p:spPr>
          <a:xfrm>
            <a:off x="395287" y="764705"/>
            <a:ext cx="8353425" cy="43204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Zeitliche Projektplanung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6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8" y="229454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476" y="237284"/>
            <a:ext cx="216000" cy="216000"/>
          </a:xfrm>
          <a:prstGeom prst="rect">
            <a:avLst/>
          </a:prstGeom>
        </p:spPr>
      </p:pic>
      <p:graphicFrame>
        <p:nvGraphicFramePr>
          <p:cNvPr id="19" name="Diagramm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354122"/>
              </p:ext>
            </p:extLst>
          </p:nvPr>
        </p:nvGraphicFramePr>
        <p:xfrm>
          <a:off x="426242" y="1472246"/>
          <a:ext cx="8291513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21861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"/>
          <p:cNvSpPr txBox="1">
            <a:spLocks/>
          </p:cNvSpPr>
          <p:nvPr/>
        </p:nvSpPr>
        <p:spPr>
          <a:xfrm>
            <a:off x="395287" y="764704"/>
            <a:ext cx="8353425" cy="47524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Programmierumgebung und -sprache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endParaRPr lang="de-DE" sz="10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7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8" y="229454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476" y="237284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7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/>
          </p:nvPr>
        </p:nvSpPr>
        <p:spPr>
          <a:xfrm>
            <a:off x="396057" y="644330"/>
            <a:ext cx="8352656" cy="566936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rgbClr val="3B8194"/>
                </a:solidFill>
              </a:rPr>
              <a:t>Programmierung</a:t>
            </a:r>
            <a:endParaRPr lang="de-DE" sz="2800" dirty="0">
              <a:solidFill>
                <a:srgbClr val="3B8194"/>
              </a:solidFill>
            </a:endParaRPr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47524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</a:rPr>
              <a:t>Test</a:t>
            </a:r>
          </a:p>
          <a:p>
            <a:pPr marL="285750" indent="-285750">
              <a:buFontTx/>
              <a:buChar char="-"/>
            </a:pPr>
            <a:endParaRPr lang="de-DE" sz="1600" dirty="0">
              <a:solidFill>
                <a:schemeClr val="tx1"/>
              </a:solidFill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</a:rPr>
              <a:t>Test </a:t>
            </a: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</a:rPr>
              <a:t>Test: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600" dirty="0" smtClean="0"/>
              <a:t>Test</a:t>
            </a:r>
          </a:p>
          <a:p>
            <a:pPr lvl="1"/>
            <a:endParaRPr lang="de-DE" sz="1000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</a:rPr>
              <a:t>Test</a:t>
            </a:r>
          </a:p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       Test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8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8" y="229454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6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/>
          </p:nvPr>
        </p:nvSpPr>
        <p:spPr>
          <a:xfrm>
            <a:off x="396057" y="644330"/>
            <a:ext cx="8352656" cy="566936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rgbClr val="3B8194"/>
                </a:solidFill>
              </a:rPr>
              <a:t>Einzelne Funktionen</a:t>
            </a:r>
            <a:endParaRPr lang="de-DE" sz="2800" dirty="0">
              <a:solidFill>
                <a:srgbClr val="3B8194"/>
              </a:solidFill>
            </a:endParaRPr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1. Mitgliederverwaltung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9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5402" y="1988840"/>
            <a:ext cx="6930714" cy="3836094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3499961" y="5085184"/>
            <a:ext cx="197541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57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329</Words>
  <Application>Microsoft Office PowerPoint</Application>
  <PresentationFormat>Bildschirmpräsentation (4:3)</PresentationFormat>
  <Paragraphs>252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Arial</vt:lpstr>
      <vt:lpstr>Calibri</vt:lpstr>
      <vt:lpstr>Symbol</vt:lpstr>
      <vt:lpstr>Wingdings</vt:lpstr>
      <vt:lpstr>Office</vt:lpstr>
      <vt:lpstr>PowerPoint-Präsentation</vt:lpstr>
      <vt:lpstr>AGENDA</vt:lpstr>
      <vt:lpstr>IST-Zustand des Fitnessstudios</vt:lpstr>
      <vt:lpstr>Anforderungen</vt:lpstr>
      <vt:lpstr>Umsetzung</vt:lpstr>
      <vt:lpstr>PowerPoint-Präsentation</vt:lpstr>
      <vt:lpstr>PowerPoint-Präsentation</vt:lpstr>
      <vt:lpstr>Programmierung</vt:lpstr>
      <vt:lpstr>Einzelne Funktionen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Kosten-Nutzen-Analyse</vt:lpstr>
      <vt:lpstr>PowerPoint-Präsentation</vt:lpstr>
      <vt:lpstr>Live-Simulation</vt:lpstr>
      <vt:lpstr>Fazit und Ausblick</vt:lpstr>
    </vt:vector>
  </TitlesOfParts>
  <Company>Groz-Beckert KG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knupferl</dc:creator>
  <cp:lastModifiedBy>knupferl</cp:lastModifiedBy>
  <cp:revision>64</cp:revision>
  <dcterms:created xsi:type="dcterms:W3CDTF">2018-07-11T16:23:36Z</dcterms:created>
  <dcterms:modified xsi:type="dcterms:W3CDTF">2018-07-11T21:53:03Z</dcterms:modified>
</cp:coreProperties>
</file>