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92" r:id="rId10"/>
    <p:sldId id="293" r:id="rId11"/>
    <p:sldId id="294" r:id="rId12"/>
    <p:sldId id="291" r:id="rId13"/>
    <p:sldId id="284" r:id="rId14"/>
    <p:sldId id="271" r:id="rId15"/>
    <p:sldId id="272" r:id="rId16"/>
    <p:sldId id="273" r:id="rId17"/>
    <p:sldId id="278" r:id="rId18"/>
    <p:sldId id="279" r:id="rId19"/>
    <p:sldId id="274" r:id="rId20"/>
    <p:sldId id="276" r:id="rId21"/>
    <p:sldId id="277" r:id="rId22"/>
    <p:sldId id="285" r:id="rId23"/>
    <p:sldId id="286" r:id="rId24"/>
    <p:sldId id="287" r:id="rId25"/>
    <p:sldId id="288" r:id="rId26"/>
    <p:sldId id="289" r:id="rId27"/>
    <p:sldId id="290" r:id="rId28"/>
    <p:sldId id="280" r:id="rId29"/>
    <p:sldId id="281" r:id="rId30"/>
    <p:sldId id="282" r:id="rId31"/>
    <p:sldId id="265" r:id="rId32"/>
    <p:sldId id="270" r:id="rId33"/>
    <p:sldId id="266" r:id="rId34"/>
    <p:sldId id="283" r:id="rId35"/>
    <p:sldId id="26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0" autoAdjust="0"/>
  </p:normalViewPr>
  <p:slideViewPr>
    <p:cSldViewPr>
      <p:cViewPr varScale="1">
        <p:scale>
          <a:sx n="101" d="100"/>
          <a:sy n="101" d="100"/>
        </p:scale>
        <p:origin x="18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upferl\Downloads\Gantt%20Diagram%20(2)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Gantt-Diagramm</a:t>
            </a:r>
            <a:r>
              <a:rPr lang="de-DE" baseline="0"/>
              <a:t> Verwaltungssoftware Fitnesstudio</a:t>
            </a:r>
            <a:endParaRPr lang="de-DE"/>
          </a:p>
        </c:rich>
      </c:tx>
      <c:layout>
        <c:manualLayout>
          <c:xMode val="edge"/>
          <c:yMode val="edge"/>
          <c:x val="0.23878791235503535"/>
          <c:y val="4.000014342469486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054150498086836"/>
          <c:y val="0.25318759948596559"/>
          <c:w val="0.7416663475626063"/>
          <c:h val="0.63538754580098467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'[Gantt Diagram (2).xls]Balkenplan - Gantt-Diagramm'!$C$1</c:f>
              <c:strCache>
                <c:ptCount val="1"/>
                <c:pt idx="0">
                  <c:v>Beginn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Gantt-Diagramm'!$C$2:$C$28</c:f>
              <c:numCache>
                <c:formatCode>0.00</c:formatCode>
                <c:ptCount val="27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18</c:v>
                </c:pt>
                <c:pt idx="5">
                  <c:v>22</c:v>
                </c:pt>
                <c:pt idx="6">
                  <c:v>24</c:v>
                </c:pt>
                <c:pt idx="7">
                  <c:v>26</c:v>
                </c:pt>
                <c:pt idx="8">
                  <c:v>29</c:v>
                </c:pt>
                <c:pt idx="9">
                  <c:v>35</c:v>
                </c:pt>
                <c:pt idx="10">
                  <c:v>39</c:v>
                </c:pt>
                <c:pt idx="11">
                  <c:v>26</c:v>
                </c:pt>
                <c:pt idx="12">
                  <c:v>29</c:v>
                </c:pt>
                <c:pt idx="13">
                  <c:v>35</c:v>
                </c:pt>
                <c:pt idx="14">
                  <c:v>39</c:v>
                </c:pt>
                <c:pt idx="15">
                  <c:v>26</c:v>
                </c:pt>
                <c:pt idx="16">
                  <c:v>50</c:v>
                </c:pt>
                <c:pt idx="17">
                  <c:v>26</c:v>
                </c:pt>
                <c:pt idx="18">
                  <c:v>50</c:v>
                </c:pt>
                <c:pt idx="19">
                  <c:v>54</c:v>
                </c:pt>
                <c:pt idx="20">
                  <c:v>59</c:v>
                </c:pt>
                <c:pt idx="21">
                  <c:v>14</c:v>
                </c:pt>
                <c:pt idx="22">
                  <c:v>20</c:v>
                </c:pt>
                <c:pt idx="23">
                  <c:v>26</c:v>
                </c:pt>
                <c:pt idx="24">
                  <c:v>41</c:v>
                </c:pt>
                <c:pt idx="25">
                  <c:v>64</c:v>
                </c:pt>
                <c:pt idx="26" formatCode="General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D-455A-9E7A-3D48EAC34213}"/>
            </c:ext>
          </c:extLst>
        </c:ser>
        <c:ser>
          <c:idx val="0"/>
          <c:order val="1"/>
          <c:tx>
            <c:strRef>
              <c:f>'[Gantt Diagram (2).xls]Balkenplan - Gantt-Diagramm'!$D$1</c:f>
              <c:strCache>
                <c:ptCount val="1"/>
                <c:pt idx="0">
                  <c:v>Dauer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Gantt-Diagramm'!$D$2:$D$28</c:f>
              <c:numCache>
                <c:formatCode>General</c:formatCode>
                <c:ptCount val="27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10</c:v>
                </c:pt>
                <c:pt idx="9">
                  <c:v>15</c:v>
                </c:pt>
                <c:pt idx="10">
                  <c:v>5</c:v>
                </c:pt>
                <c:pt idx="11">
                  <c:v>3</c:v>
                </c:pt>
                <c:pt idx="12">
                  <c:v>10</c:v>
                </c:pt>
                <c:pt idx="13">
                  <c:v>15</c:v>
                </c:pt>
                <c:pt idx="14">
                  <c:v>5</c:v>
                </c:pt>
                <c:pt idx="15">
                  <c:v>3</c:v>
                </c:pt>
                <c:pt idx="16">
                  <c:v>8</c:v>
                </c:pt>
                <c:pt idx="17">
                  <c:v>3</c:v>
                </c:pt>
                <c:pt idx="18">
                  <c:v>14</c:v>
                </c:pt>
                <c:pt idx="19">
                  <c:v>5</c:v>
                </c:pt>
                <c:pt idx="20">
                  <c:v>5</c:v>
                </c:pt>
                <c:pt idx="21">
                  <c:v>15</c:v>
                </c:pt>
                <c:pt idx="22">
                  <c:v>10</c:v>
                </c:pt>
                <c:pt idx="23">
                  <c:v>15</c:v>
                </c:pt>
                <c:pt idx="24">
                  <c:v>7</c:v>
                </c:pt>
                <c:pt idx="25">
                  <c:v>3</c:v>
                </c:pt>
                <c:pt idx="2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D-455A-9E7A-3D48EAC34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063864"/>
        <c:axId val="1"/>
      </c:barChart>
      <c:catAx>
        <c:axId val="24006386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70"/>
          <c:min val="0"/>
        </c:scaling>
        <c:delete val="0"/>
        <c:axPos val="t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Zeiten, Dauer (Stunden)</a:t>
                </a:r>
              </a:p>
            </c:rich>
          </c:tx>
          <c:layout>
            <c:manualLayout>
              <c:xMode val="edge"/>
              <c:yMode val="edge"/>
              <c:x val="0.48969708578338611"/>
              <c:y val="0.15428639043070436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40063864"/>
        <c:crosses val="autoZero"/>
        <c:crossBetween val="between"/>
        <c:majorUnit val="7"/>
        <c:minorUnit val="1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Kosten-Nutzen-Analyse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Tabelle1!$A$8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Tabelle1!$B$8:$P$8</c:f>
              <c:numCache>
                <c:formatCode>General</c:formatCode>
                <c:ptCount val="15"/>
                <c:pt idx="0">
                  <c:v>0</c:v>
                </c:pt>
                <c:pt idx="1">
                  <c:v>725</c:v>
                </c:pt>
                <c:pt idx="2">
                  <c:v>1450</c:v>
                </c:pt>
                <c:pt idx="3">
                  <c:v>2175</c:v>
                </c:pt>
                <c:pt idx="4">
                  <c:v>2900</c:v>
                </c:pt>
                <c:pt idx="5">
                  <c:v>3625</c:v>
                </c:pt>
                <c:pt idx="6">
                  <c:v>4350</c:v>
                </c:pt>
                <c:pt idx="7">
                  <c:v>5075</c:v>
                </c:pt>
                <c:pt idx="8">
                  <c:v>5800</c:v>
                </c:pt>
                <c:pt idx="9">
                  <c:v>6525</c:v>
                </c:pt>
                <c:pt idx="10">
                  <c:v>7250</c:v>
                </c:pt>
                <c:pt idx="11">
                  <c:v>7975</c:v>
                </c:pt>
                <c:pt idx="12">
                  <c:v>8700</c:v>
                </c:pt>
                <c:pt idx="13">
                  <c:v>9425</c:v>
                </c:pt>
                <c:pt idx="14">
                  <c:v>10150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07-465E-8A59-F78A2758F295}"/>
            </c:ext>
          </c:extLst>
        </c:ser>
        <c:ser>
          <c:idx val="1"/>
          <c:order val="1"/>
          <c:tx>
            <c:strRef>
              <c:f>Tabelle1!$A$9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Tabelle1!$B$9:$P$9</c:f>
              <c:numCache>
                <c:formatCode>General</c:formatCode>
                <c:ptCount val="15"/>
                <c:pt idx="0">
                  <c:v>8000</c:v>
                </c:pt>
                <c:pt idx="1">
                  <c:v>8000</c:v>
                </c:pt>
                <c:pt idx="2">
                  <c:v>8000</c:v>
                </c:pt>
                <c:pt idx="3">
                  <c:v>8000</c:v>
                </c:pt>
                <c:pt idx="4">
                  <c:v>8000</c:v>
                </c:pt>
                <c:pt idx="5">
                  <c:v>8000</c:v>
                </c:pt>
                <c:pt idx="6">
                  <c:v>8000</c:v>
                </c:pt>
                <c:pt idx="7">
                  <c:v>8000</c:v>
                </c:pt>
                <c:pt idx="8">
                  <c:v>8000</c:v>
                </c:pt>
                <c:pt idx="9">
                  <c:v>8000</c:v>
                </c:pt>
                <c:pt idx="10">
                  <c:v>8000</c:v>
                </c:pt>
                <c:pt idx="11">
                  <c:v>8000</c:v>
                </c:pt>
                <c:pt idx="12">
                  <c:v>8000</c:v>
                </c:pt>
                <c:pt idx="13">
                  <c:v>8000</c:v>
                </c:pt>
                <c:pt idx="14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07-465E-8A59-F78A2758F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406296"/>
        <c:axId val="251406624"/>
      </c:lineChart>
      <c:catAx>
        <c:axId val="251406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Monate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624"/>
        <c:crosses val="autoZero"/>
        <c:auto val="1"/>
        <c:lblAlgn val="ctr"/>
        <c:lblOffset val="100"/>
        <c:noMultiLvlLbl val="0"/>
      </c:catAx>
      <c:valAx>
        <c:axId val="25140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Kosten</a:t>
                </a:r>
                <a:r>
                  <a:rPr lang="de-DE" baseline="0"/>
                  <a:t> in €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de-DE"/>
        </a:p>
      </dgm:t>
    </dgm:pt>
    <dgm:pt modelId="{4BCDCB47-5031-4301-B50F-D2BB94ED5B96}">
      <dgm:prSet phldrT="[Text]"/>
      <dgm:spPr/>
      <dgm:t>
        <a:bodyPr/>
        <a:lstStyle/>
        <a:p>
          <a:r>
            <a:rPr lang="de-DE" dirty="0" smtClean="0"/>
            <a:t>Mitgliederdaten-verwaltung</a:t>
          </a:r>
          <a:endParaRPr lang="de-DE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/>
      <dgm:spPr/>
      <dgm:t>
        <a:bodyPr/>
        <a:lstStyle/>
        <a:p>
          <a:r>
            <a:rPr lang="de-DE" dirty="0" smtClean="0"/>
            <a:t>Mitarbeiterdaten-verwaltung</a:t>
          </a:r>
          <a:endParaRPr lang="de-DE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/>
      <dgm:spPr/>
      <dgm:t>
        <a:bodyPr/>
        <a:lstStyle/>
        <a:p>
          <a:r>
            <a:rPr lang="de-DE" dirty="0" smtClean="0"/>
            <a:t>Anwesenheits-terminal</a:t>
          </a:r>
          <a:endParaRPr lang="de-DE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/>
      <dgm:spPr/>
      <dgm:t>
        <a:bodyPr/>
        <a:lstStyle/>
        <a:p>
          <a:r>
            <a:rPr lang="de-DE" dirty="0" smtClean="0"/>
            <a:t>Kurspläne</a:t>
          </a:r>
          <a:endParaRPr lang="de-DE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C0688890-83F8-4D94-84A5-EC5F86A18ECA}">
      <dgm:prSet phldrT="[Text]"/>
      <dgm:spPr/>
      <dgm:t>
        <a:bodyPr/>
        <a:lstStyle/>
        <a:p>
          <a:r>
            <a:rPr lang="de-DE" dirty="0" smtClean="0"/>
            <a:t>Registrierung und Login</a:t>
          </a:r>
          <a:endParaRPr lang="de-DE" dirty="0"/>
        </a:p>
      </dgm:t>
    </dgm:pt>
    <dgm:pt modelId="{30B96D27-FF7C-44A5-8D6F-DDA47CBCFE65}" type="parTrans" cxnId="{39DF2E6B-919C-414F-898B-12D9D84963C5}">
      <dgm:prSet/>
      <dgm:spPr/>
      <dgm:t>
        <a:bodyPr/>
        <a:lstStyle/>
        <a:p>
          <a:endParaRPr lang="de-DE"/>
        </a:p>
      </dgm:t>
    </dgm:pt>
    <dgm:pt modelId="{969AF833-6559-42D1-9AA0-7065BFD3B9A3}" type="sibTrans" cxnId="{39DF2E6B-919C-414F-898B-12D9D84963C5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  <dgm:t>
        <a:bodyPr/>
        <a:lstStyle/>
        <a:p>
          <a:endParaRPr lang="de-DE"/>
        </a:p>
      </dgm:t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  <dgm:t>
        <a:bodyPr/>
        <a:lstStyle/>
        <a:p>
          <a:endParaRPr lang="de-DE"/>
        </a:p>
      </dgm:t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4D92FF5-D0C6-4BB2-8665-9D6F98EF13B9}" type="pres">
      <dgm:prSet presAssocID="{C0688890-83F8-4D94-84A5-EC5F86A18E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7F7539-8175-4238-9FF5-E08E50AE7997}" type="pres">
      <dgm:prSet presAssocID="{C0688890-83F8-4D94-84A5-EC5F86A18ECA}" presName="spNode" presStyleCnt="0"/>
      <dgm:spPr/>
    </dgm:pt>
    <dgm:pt modelId="{BB8DBA55-86FA-47E8-B8BC-C024AE6911CB}" type="pres">
      <dgm:prSet presAssocID="{969AF833-6559-42D1-9AA0-7065BFD3B9A3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9AA62280-5CAE-4783-8C32-A396664BBC46}" type="presOf" srcId="{969AF833-6559-42D1-9AA0-7065BFD3B9A3}" destId="{BB8DBA55-86FA-47E8-B8BC-C024AE6911CB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39DF2E6B-919C-414F-898B-12D9D84963C5}" srcId="{88C4BD79-C776-4D3F-85A1-906C97413FA6}" destId="{C0688890-83F8-4D94-84A5-EC5F86A18ECA}" srcOrd="4" destOrd="0" parTransId="{30B96D27-FF7C-44A5-8D6F-DDA47CBCFE65}" sibTransId="{969AF833-6559-42D1-9AA0-7065BFD3B9A3}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5AF58E05-E3AB-4F53-996B-3DBB4B65D493}" type="presOf" srcId="{C0688890-83F8-4D94-84A5-EC5F86A18ECA}" destId="{A4D92FF5-D0C6-4BB2-8665-9D6F98EF13B9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1062C21D-09C3-4659-8DE4-DAFF833D6B8C}" type="presParOf" srcId="{BA0EA6F4-9AE4-4E56-AA5F-B0613480AF17}" destId="{A4D92FF5-D0C6-4BB2-8665-9D6F98EF13B9}" srcOrd="12" destOrd="0" presId="urn:microsoft.com/office/officeart/2005/8/layout/cycle6"/>
    <dgm:cxn modelId="{56667C59-9993-40DE-BF7E-7B51ABBEFC6E}" type="presParOf" srcId="{BA0EA6F4-9AE4-4E56-AA5F-B0613480AF17}" destId="{637F7539-8175-4238-9FF5-E08E50AE7997}" srcOrd="13" destOrd="0" presId="urn:microsoft.com/office/officeart/2005/8/layout/cycle6"/>
    <dgm:cxn modelId="{84967BAA-F200-4B4B-8273-42CF8A1D7CBA}" type="presParOf" srcId="{BA0EA6F4-9AE4-4E56-AA5F-B0613480AF17}" destId="{BB8DBA55-86FA-47E8-B8BC-C024AE6911C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4BCDCB47-5031-4301-B50F-D2BB94ED5B96}">
      <dgm:prSet phldrT="[Text]" custT="1"/>
      <dgm:spPr/>
      <dgm:t>
        <a:bodyPr/>
        <a:lstStyle/>
        <a:p>
          <a:r>
            <a:rPr lang="de-DE" sz="900" dirty="0" smtClean="0"/>
            <a:t>Erweiterbarkeit</a:t>
          </a:r>
          <a:endParaRPr lang="de-DE" sz="900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 custT="1"/>
      <dgm:spPr/>
      <dgm:t>
        <a:bodyPr/>
        <a:lstStyle/>
        <a:p>
          <a:r>
            <a:rPr lang="de-DE" sz="900" dirty="0" smtClean="0"/>
            <a:t>Ansprechendes Design</a:t>
          </a:r>
          <a:endParaRPr lang="de-DE" sz="900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 custT="1"/>
      <dgm:spPr/>
      <dgm:t>
        <a:bodyPr/>
        <a:lstStyle/>
        <a:p>
          <a:r>
            <a:rPr lang="de-DE" sz="900" dirty="0" smtClean="0"/>
            <a:t>Zuverlässigkeit</a:t>
          </a:r>
          <a:endParaRPr lang="de-DE" sz="900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 custT="1"/>
      <dgm:spPr/>
      <dgm:t>
        <a:bodyPr/>
        <a:lstStyle/>
        <a:p>
          <a:r>
            <a:rPr lang="de-DE" sz="900" dirty="0" smtClean="0"/>
            <a:t>Einfache Bedienbarkeit</a:t>
          </a:r>
          <a:endParaRPr lang="de-DE" sz="900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1D6015CC-B416-4297-948B-E38512CF61E1}">
      <dgm:prSet custT="1"/>
      <dgm:spPr/>
      <dgm:t>
        <a:bodyPr/>
        <a:lstStyle/>
        <a:p>
          <a:r>
            <a:rPr lang="de-DE" sz="900" dirty="0" smtClean="0"/>
            <a:t>Lokale</a:t>
          </a:r>
        </a:p>
        <a:p>
          <a:r>
            <a:rPr lang="de-DE" sz="900" dirty="0" smtClean="0"/>
            <a:t>Desktop-anwendung</a:t>
          </a:r>
          <a:endParaRPr lang="de-DE" sz="900" dirty="0"/>
        </a:p>
      </dgm:t>
    </dgm:pt>
    <dgm:pt modelId="{B0D2B886-F93F-4124-B66B-6436AB43A0A0}" type="parTrans" cxnId="{0B252B40-A2E8-4D0D-B90C-53A758F7A4AA}">
      <dgm:prSet/>
      <dgm:spPr/>
      <dgm:t>
        <a:bodyPr/>
        <a:lstStyle/>
        <a:p>
          <a:endParaRPr lang="de-DE"/>
        </a:p>
      </dgm:t>
    </dgm:pt>
    <dgm:pt modelId="{42A30C03-494C-42B1-9D2F-1938B6802998}" type="sibTrans" cxnId="{0B252B40-A2E8-4D0D-B90C-53A758F7A4AA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  <dgm:t>
        <a:bodyPr/>
        <a:lstStyle/>
        <a:p>
          <a:endParaRPr lang="de-DE"/>
        </a:p>
      </dgm:t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  <dgm:t>
        <a:bodyPr/>
        <a:lstStyle/>
        <a:p>
          <a:endParaRPr lang="de-DE"/>
        </a:p>
      </dgm:t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2CC84D27-0B98-4DF3-860E-5459AC807BE4}" type="pres">
      <dgm:prSet presAssocID="{1D6015CC-B416-4297-948B-E38512CF61E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16EC6D-1CDA-465C-A0DF-7C09F8D70169}" type="pres">
      <dgm:prSet presAssocID="{1D6015CC-B416-4297-948B-E38512CF61E1}" presName="spNode" presStyleCnt="0"/>
      <dgm:spPr/>
    </dgm:pt>
    <dgm:pt modelId="{04A9F4B0-6363-47B9-B7F7-CEA864385E11}" type="pres">
      <dgm:prSet presAssocID="{42A30C03-494C-42B1-9D2F-1938B6802998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B61C0502-E860-4DBE-8FAF-7B57C9D9CED7}" type="presOf" srcId="{42A30C03-494C-42B1-9D2F-1938B6802998}" destId="{04A9F4B0-6363-47B9-B7F7-CEA864385E11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50B15284-C4AC-45E5-ADF0-DEA07BC06100}" type="presOf" srcId="{1D6015CC-B416-4297-948B-E38512CF61E1}" destId="{2CC84D27-0B98-4DF3-860E-5459AC807BE4}" srcOrd="0" destOrd="0" presId="urn:microsoft.com/office/officeart/2005/8/layout/cycle6"/>
    <dgm:cxn modelId="{0B252B40-A2E8-4D0D-B90C-53A758F7A4AA}" srcId="{88C4BD79-C776-4D3F-85A1-906C97413FA6}" destId="{1D6015CC-B416-4297-948B-E38512CF61E1}" srcOrd="4" destOrd="0" parTransId="{B0D2B886-F93F-4124-B66B-6436AB43A0A0}" sibTransId="{42A30C03-494C-42B1-9D2F-1938B6802998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78A86685-7094-4EDE-9D07-66E4792A90CE}" type="presParOf" srcId="{BA0EA6F4-9AE4-4E56-AA5F-B0613480AF17}" destId="{2CC84D27-0B98-4DF3-860E-5459AC807BE4}" srcOrd="12" destOrd="0" presId="urn:microsoft.com/office/officeart/2005/8/layout/cycle6"/>
    <dgm:cxn modelId="{416071FD-0431-4461-BB0E-D5A61E37B86B}" type="presParOf" srcId="{BA0EA6F4-9AE4-4E56-AA5F-B0613480AF17}" destId="{1D16EC6D-1CDA-465C-A0DF-7C09F8D70169}" srcOrd="13" destOrd="0" presId="urn:microsoft.com/office/officeart/2005/8/layout/cycle6"/>
    <dgm:cxn modelId="{3F1826E2-0BD0-409B-BC8E-11D800D6C486}" type="presParOf" srcId="{BA0EA6F4-9AE4-4E56-AA5F-B0613480AF17}" destId="{04A9F4B0-6363-47B9-B7F7-CEA864385E1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Mitgliederdaten-verwaltung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Mitarbeiterdaten-verwaltung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Anwesenheits-terminal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Kurspläne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92FF5-D0C6-4BB2-8665-9D6F98EF13B9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Registrierung und Login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BB8DBA55-86FA-47E8-B8BC-C024AE6911CB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Erweiterbarkeit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Ansprechendes Design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Zuverlässigkeit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Einfache Bedienbarkeit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84D27-0B98-4DF3-860E-5459AC807BE4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Lokale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Desktop-anwendung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04A9F4B0-6363-47B9-B7F7-CEA864385E1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243-54B7-4AFC-9529-60DEF5857AA8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C826-EC2D-4047-AABB-FF476F8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3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hart" Target="../charts/chart2.xml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1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5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JP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hart" Target="../charts/chart1.xm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72816"/>
            <a:ext cx="6732893" cy="15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 txBox="1">
            <a:spLocks/>
          </p:cNvSpPr>
          <p:nvPr/>
        </p:nvSpPr>
        <p:spPr>
          <a:xfrm>
            <a:off x="4283968" y="3501008"/>
            <a:ext cx="4320480" cy="1080120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smtClean="0">
                <a:solidFill>
                  <a:schemeClr val="bg1"/>
                </a:solidFill>
              </a:rPr>
              <a:t>Verwaltungssoftware für das Fitnessstudio FIT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 txBox="1">
            <a:spLocks/>
          </p:cNvSpPr>
          <p:nvPr/>
        </p:nvSpPr>
        <p:spPr>
          <a:xfrm>
            <a:off x="4283968" y="4581128"/>
            <a:ext cx="4320480" cy="1224136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150" dirty="0" smtClean="0">
                <a:solidFill>
                  <a:schemeClr val="bg1"/>
                </a:solidFill>
              </a:rPr>
              <a:t>12.07.2018</a:t>
            </a:r>
          </a:p>
          <a:p>
            <a:pPr marL="0" indent="0">
              <a:buNone/>
            </a:pPr>
            <a:r>
              <a:rPr lang="de-DE" sz="2150" dirty="0" err="1" smtClean="0">
                <a:solidFill>
                  <a:schemeClr val="bg1"/>
                </a:solidFill>
              </a:rPr>
              <a:t>Deniel</a:t>
            </a:r>
            <a:r>
              <a:rPr lang="de-DE" sz="2150" dirty="0" smtClean="0">
                <a:solidFill>
                  <a:schemeClr val="bg1"/>
                </a:solidFill>
              </a:rPr>
              <a:t> Balic, Jens Dreher, Laura Knupfer, Jonas Reinecke</a:t>
            </a:r>
          </a:p>
          <a:p>
            <a:pPr marL="0" indent="0">
              <a:buNone/>
            </a:pPr>
            <a:endParaRPr lang="de-DE" sz="215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1.2 Login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>
          <a:xfrm>
            <a:off x="4650410" y="2486567"/>
            <a:ext cx="599221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5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1.3 </a:t>
            </a:r>
            <a:r>
              <a:rPr lang="de-DE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Loginvorgang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1877418"/>
            <a:ext cx="2729993" cy="3921607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995911" y="4026691"/>
            <a:ext cx="1037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83931" y="4477552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194758" y="4856724"/>
            <a:ext cx="1313345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Start-/</a:t>
            </a:r>
            <a:r>
              <a:rPr lang="de-DE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Homebildschirm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9961" y="5085184"/>
            <a:ext cx="19754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2" y="1988840"/>
            <a:ext cx="6930714" cy="384124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945402" y="2001250"/>
            <a:ext cx="6930714" cy="38288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9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Mitgliederverwaltung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9961" y="5085184"/>
            <a:ext cx="19754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5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.1 Alle Mitglieder anzeigen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4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483768" y="377608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51371" y="4221088"/>
            <a:ext cx="5244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.2 Bestimmtes Mitglied suchen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3.3 Gesuchtes Mitglied anzeigen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95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779912" y="5229200"/>
            <a:ext cx="153259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.4 Gesuchtes Mitglied löschen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444208" y="5085184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.5 Neues Mitglied hinzufügen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3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solidFill>
                  <a:srgbClr val="3B8194"/>
                </a:solidFill>
              </a:rPr>
              <a:t>AGENDA</a:t>
            </a:r>
            <a:endParaRPr lang="de-DE" sz="2800" b="1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 smtClean="0"/>
          </a:p>
          <a:p>
            <a:pPr lvl="1"/>
            <a:r>
              <a:rPr lang="de-DE" sz="1600" dirty="0" smtClean="0"/>
              <a:t>Ist-Zustand des Fitnessstudios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Anforderungen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Umsetzung</a:t>
            </a:r>
            <a:endParaRPr lang="de-DE" sz="1600" dirty="0"/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Programmierung</a:t>
            </a:r>
          </a:p>
          <a:p>
            <a:pPr lvl="1">
              <a:buFont typeface="Wingdings" pitchFamily="2" charset="2"/>
              <a:buChar char="v"/>
            </a:pPr>
            <a:endParaRPr lang="de-DE" b="1" dirty="0" smtClean="0"/>
          </a:p>
          <a:p>
            <a:pPr lvl="1"/>
            <a:r>
              <a:rPr lang="de-DE" sz="1600" dirty="0" smtClean="0"/>
              <a:t>Einzelne Funktionen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Kosten-Nutzen-Analyse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Live-Simulation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Fazit und Aussichten</a:t>
            </a:r>
            <a:endParaRPr lang="de-DE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080489"/>
            <a:ext cx="360000" cy="36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5120397"/>
            <a:ext cx="360000" cy="3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153233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620744"/>
            <a:ext cx="360000" cy="36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645024"/>
            <a:ext cx="360000" cy="36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136815"/>
            <a:ext cx="360000" cy="36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628606"/>
            <a:ext cx="360000" cy="36000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58869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1"/>
            <a:ext cx="6928719" cy="383609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2424" y="300805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Jens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212424" y="3262659"/>
            <a:ext cx="684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Dreher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212424" y="3615752"/>
            <a:ext cx="882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30.12.1997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12424" y="392103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72531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212423" y="4274125"/>
            <a:ext cx="982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0157838754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206890" y="4617320"/>
            <a:ext cx="1077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Musterweg 2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113492" y="3276614"/>
            <a:ext cx="970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618784" y="460026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7" y="1945500"/>
            <a:ext cx="6953404" cy="3838321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Mitarbeiterverwaltung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1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Kursplan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8840"/>
            <a:ext cx="6924434" cy="38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.1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Kursplan-Menü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.2 Neuen Kurs hinzufügen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899591" y="3284984"/>
            <a:ext cx="720081" cy="31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5.3 Daten eintragen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4117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5977136" y="2779316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11.00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977136" y="3221627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12.00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156176" y="365400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828108" y="4067269"/>
            <a:ext cx="760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Sixpack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36397" y="4912911"/>
            <a:ext cx="1031747" cy="34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0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9" grpId="0"/>
      <p:bldP spid="30" grpId="0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.4 Kurs absagen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899592" y="3538907"/>
            <a:ext cx="720081" cy="25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.5 Abzusagenden Kurs eintragen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4005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4194759" y="3501008"/>
            <a:ext cx="838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Sixpack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473065" y="4204309"/>
            <a:ext cx="1560566" cy="376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0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6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Anwesenheitsterminal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463828" y="344629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566337" y="3429235"/>
            <a:ext cx="14295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6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.1 Mitglied einchecken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IST-Zustand des Fitnessstudios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Büromitarbeiter erledigen Mitarbeiterverwaltung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Hauptproblem: zu viele Nebenaufgaben der Fitnesstrainer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Nebenaufgaben: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Mitgliederverwaltung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Erstellung des Kursplans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Anwesenheitskontrolle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10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Datenverwaltung in Papierform </a:t>
            </a:r>
          </a:p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 Lagerkosten, hoher Papierverbrauch, unübersichtlich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8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3554" name="Picture 2" descr="https://raw.githubusercontent.com/Verwaltungsprogramm/Fitnessstudio/master/ScreensPr%C3%A4sentation/TerminalListeGef%C3%BCl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1560"/>
            <a:ext cx="6955640" cy="38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 25"/>
          <p:cNvSpPr/>
          <p:nvPr/>
        </p:nvSpPr>
        <p:spPr>
          <a:xfrm>
            <a:off x="5868144" y="3356992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6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.2 Mitglied auschecken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Kosten-Nutzen-Analyse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19368"/>
              </p:ext>
            </p:extLst>
          </p:nvPr>
        </p:nvGraphicFramePr>
        <p:xfrm>
          <a:off x="1521850" y="220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032268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30492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Ausgaben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Monatliche</a:t>
                      </a:r>
                      <a:r>
                        <a:rPr lang="de-DE" sz="1600" baseline="0" dirty="0" smtClean="0"/>
                        <a:t> Kosten in €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3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Lagerkosten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450,00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9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Materialkosten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25,00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Verwaltungsaufwand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smtClean="0"/>
                        <a:t>250,00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Gesamt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725,00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1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2040964059"/>
              </p:ext>
            </p:extLst>
          </p:nvPr>
        </p:nvGraphicFramePr>
        <p:xfrm>
          <a:off x="1516523" y="1112514"/>
          <a:ext cx="558165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11" name="Gerader Verbinder 10"/>
          <p:cNvCxnSpPr/>
          <p:nvPr/>
        </p:nvCxnSpPr>
        <p:spPr>
          <a:xfrm>
            <a:off x="5868144" y="1556792"/>
            <a:ext cx="0" cy="19442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"/>
          <p:cNvSpPr txBox="1">
            <a:spLocks/>
          </p:cNvSpPr>
          <p:nvPr/>
        </p:nvSpPr>
        <p:spPr>
          <a:xfrm>
            <a:off x="550071" y="4601071"/>
            <a:ext cx="8353425" cy="153516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→"/>
            </a:pPr>
            <a:r>
              <a:rPr lang="de-DE" sz="1600" dirty="0" smtClean="0">
                <a:solidFill>
                  <a:schemeClr val="tx1"/>
                </a:solidFill>
              </a:rPr>
              <a:t>Nach 12 Monaten werden die bisherigen Ausgaben durch die Einführung der Software  komplett gedeckt.</a:t>
            </a:r>
            <a:endParaRPr lang="de-DE" sz="1600" dirty="0" smtClean="0"/>
          </a:p>
          <a:p>
            <a:pPr marL="0" lvl="1"/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5760132" y="3503233"/>
            <a:ext cx="216024" cy="215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Live-Simulation</a:t>
            </a:r>
            <a:endParaRPr lang="de-DE" sz="2800" dirty="0">
              <a:solidFill>
                <a:srgbClr val="3B8194"/>
              </a:solidFill>
            </a:endParaRPr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Fazit und Ausblick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Projekterfahrungen</a:t>
            </a:r>
            <a:endParaRPr lang="de-DE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Projektmanagement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Regelmäßige Kommunikation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Objektorientierte Programmierung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Planung rechtzeitig beginnen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Datenbankkenntnisse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33375" y="1016027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Projektergebnisse</a:t>
            </a:r>
            <a:endParaRPr lang="de-DE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Alle Anforderungen (Lastenheft) erfüllt</a:t>
            </a: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Vorteile für Kunde: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Schnelle und einfache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Absicherung personenbezogener Daten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Leichte Bedienbarkeit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Papierlose Verwaltung</a:t>
            </a:r>
            <a:endParaRPr lang="de-DE" sz="1000" dirty="0" smtClean="0">
              <a:sym typeface="Wingdings" panose="05000000000000000000" pitchFamily="2" charset="2"/>
            </a:endParaRPr>
          </a:p>
          <a:p>
            <a:pPr lvl="1"/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Ausblick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Implementierung der Software bei FIT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Erweiterungen 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möglich  Terminkalender,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Statistiken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Evtl. spätere Projekte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Anforderungen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9" y="1412875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Funktionale Anforderungen: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 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24712719"/>
              </p:ext>
            </p:extLst>
          </p:nvPr>
        </p:nvGraphicFramePr>
        <p:xfrm>
          <a:off x="318233" y="2276872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platzhalter 1"/>
          <p:cNvSpPr txBox="1">
            <a:spLocks/>
          </p:cNvSpPr>
          <p:nvPr/>
        </p:nvSpPr>
        <p:spPr>
          <a:xfrm>
            <a:off x="4788024" y="1508398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Nichtfunktionale Anforderungen: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982498562"/>
              </p:ext>
            </p:extLst>
          </p:nvPr>
        </p:nvGraphicFramePr>
        <p:xfrm>
          <a:off x="4710968" y="2275437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Umsetzung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Aufgabenplanung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3" y="1783379"/>
            <a:ext cx="6624074" cy="45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Zeitliche Projektplanung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54122"/>
              </p:ext>
            </p:extLst>
          </p:nvPr>
        </p:nvGraphicFramePr>
        <p:xfrm>
          <a:off x="426242" y="1472246"/>
          <a:ext cx="8291513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186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Programmierung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Programmiersprache C-Sharp (C#):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Vorkenntnisse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An C und C++ angelehnt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Neue Programmiererfahrungen sammeln</a:t>
            </a:r>
          </a:p>
          <a:p>
            <a:pPr lvl="1"/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WPF-Anwendung: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Klassenbibliothek zur Entwicklung graphischer Oberflächen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Reduzierung Entwicklungs- und Wartungskosten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Darstellungsspezifisches Markup und verhaltensspezifischer Code nicht gekoppelt  paralleles Arbeiten</a:t>
            </a:r>
          </a:p>
          <a:p>
            <a:pPr lvl="1"/>
            <a:endParaRPr lang="de-DE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Programmierumgebung Visual Studio Professional: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Effizientes Debugging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Umfangreiche Testmöglichkeiten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Vertraute Entwicklungsumgebung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Bietet WPF-Anwendung in C# an</a:t>
            </a:r>
            <a:endParaRPr lang="de-DE" sz="1600" dirty="0">
              <a:sym typeface="Wingdings" panose="05000000000000000000" pitchFamily="2" charset="2"/>
            </a:endParaRPr>
          </a:p>
          <a:p>
            <a:pPr lvl="1"/>
            <a:endParaRPr lang="de-DE" sz="1600" dirty="0" smtClean="0"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Einzelne Funktionen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Registrierung und Login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1.1 Registriervorgang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974208" y="3042778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Jens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974208" y="3382333"/>
            <a:ext cx="741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Dreher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74207" y="3706082"/>
            <a:ext cx="1059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62772" y="3975804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960374" y="4212214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957976" y="4470383"/>
            <a:ext cx="2270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Musterweg 2, 72531 Musterstadt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449722" y="4993450"/>
            <a:ext cx="1100550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3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6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506</Words>
  <Application>Microsoft Office PowerPoint</Application>
  <PresentationFormat>Bildschirmpräsentation (4:3)</PresentationFormat>
  <Paragraphs>375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Symbol</vt:lpstr>
      <vt:lpstr>Wingdings</vt:lpstr>
      <vt:lpstr>Office</vt:lpstr>
      <vt:lpstr>PowerPoint-Präsentation</vt:lpstr>
      <vt:lpstr>AGENDA</vt:lpstr>
      <vt:lpstr>IST-Zustand des Fitnessstudios</vt:lpstr>
      <vt:lpstr>Anforderungen</vt:lpstr>
      <vt:lpstr>Umsetzung</vt:lpstr>
      <vt:lpstr>PowerPoint-Präsentation</vt:lpstr>
      <vt:lpstr>Programmierung</vt:lpstr>
      <vt:lpstr>Einzelne Funktionen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Kosten-Nutzen-Analyse</vt:lpstr>
      <vt:lpstr>PowerPoint-Präsentation</vt:lpstr>
      <vt:lpstr>Live-Simulation</vt:lpstr>
      <vt:lpstr>Fazit und Ausblick</vt:lpstr>
      <vt:lpstr>PowerPoint-Präsentation</vt:lpstr>
    </vt:vector>
  </TitlesOfParts>
  <Company>Groz-Beckert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knupferl</dc:creator>
  <cp:lastModifiedBy>knupferl</cp:lastModifiedBy>
  <cp:revision>103</cp:revision>
  <dcterms:created xsi:type="dcterms:W3CDTF">2018-07-11T16:23:36Z</dcterms:created>
  <dcterms:modified xsi:type="dcterms:W3CDTF">2018-07-12T07:46:39Z</dcterms:modified>
</cp:coreProperties>
</file>