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0" r:id="rId2"/>
    <p:sldId id="270" r:id="rId3"/>
    <p:sldId id="271" r:id="rId4"/>
    <p:sldId id="272" r:id="rId5"/>
    <p:sldId id="258" r:id="rId6"/>
    <p:sldId id="259" r:id="rId7"/>
    <p:sldId id="265" r:id="rId8"/>
    <p:sldId id="269" r:id="rId9"/>
    <p:sldId id="257" r:id="rId10"/>
    <p:sldId id="262" r:id="rId11"/>
    <p:sldId id="261" r:id="rId12"/>
    <p:sldId id="273" r:id="rId13"/>
    <p:sldId id="266" r:id="rId14"/>
    <p:sldId id="274" r:id="rId15"/>
    <p:sldId id="275" r:id="rId16"/>
  </p:sldIdLst>
  <p:sldSz cx="12192000" cy="6858000"/>
  <p:notesSz cx="6858000" cy="9144000"/>
  <p:custShowLst>
    <p:custShow name="Произвольный показ 1" id="0">
      <p:sldLst>
        <p:sld r:id="rId2"/>
        <p:sld r:id="rId6"/>
        <p:sld r:id="rId7"/>
        <p:sld r:id="rId8"/>
        <p:sld r:id="rId9"/>
        <p:sld r:id="rId10"/>
        <p:sld r:id="rId11"/>
        <p:sld r:id="rId12"/>
        <p:sld r:id="rId16"/>
      </p:sldLst>
    </p:custShow>
    <p:custShow name="Произвольный показ 2" id="1">
      <p:sldLst>
        <p:sld r:id="rId2"/>
        <p:sld r:id="rId3"/>
        <p:sld r:id="rId4"/>
        <p:sld r:id="rId5"/>
        <p:sld r:id="rId14"/>
        <p:sld r:id="rId15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BFBFB"/>
    <a:srgbClr val="FAFAFA"/>
    <a:srgbClr val="FCFCFC"/>
    <a:srgbClr val="8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39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82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82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6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1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6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5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5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3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C958-B879-4332-AA56-9C1452C32C4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FD5BB2-C1A2-4740-9284-E3E343CDB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7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1309813"/>
            <a:ext cx="8915399" cy="1468800"/>
          </a:xfrm>
        </p:spPr>
        <p:txBody>
          <a:bodyPr>
            <a:noAutofit/>
          </a:bodyPr>
          <a:lstStyle/>
          <a:p>
            <a:r>
              <a:rPr lang="ru-RU" sz="7000" dirty="0" smtClean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Теория Игр</a:t>
            </a:r>
            <a:endParaRPr lang="ru-RU" sz="7000" dirty="0">
              <a:solidFill>
                <a:schemeClr val="accent6">
                  <a:lumMod val="50000"/>
                </a:schemeClr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89211" y="2778613"/>
            <a:ext cx="8915399" cy="860400"/>
          </a:xfrm>
        </p:spPr>
        <p:txBody>
          <a:bodyPr>
            <a:noAutofit/>
          </a:bodyPr>
          <a:lstStyle/>
          <a:p>
            <a:r>
              <a:rPr lang="ru-RU" sz="5000" dirty="0" smtClean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Теория </a:t>
            </a:r>
            <a:r>
              <a:rPr lang="ru-RU" sz="5000" dirty="0" err="1" smtClean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Шпрага</a:t>
            </a:r>
            <a:r>
              <a:rPr lang="ru-RU" sz="5000" dirty="0" smtClean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-Гранди</a:t>
            </a:r>
            <a:endParaRPr lang="ru-RU" sz="5000" dirty="0">
              <a:solidFill>
                <a:schemeClr val="accent6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5031180"/>
            <a:ext cx="593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Century Schoolbook" panose="02040604050505020304" pitchFamily="18" charset="0"/>
              </a:rPr>
              <a:t>Над проектом работали: А.С. Епифанова,</a:t>
            </a:r>
          </a:p>
          <a:p>
            <a:r>
              <a:rPr lang="ru-RU" i="1" dirty="0" smtClean="0">
                <a:latin typeface="Century Schoolbook" panose="02040604050505020304" pitchFamily="18" charset="0"/>
              </a:rPr>
              <a:t>И.О. </a:t>
            </a:r>
            <a:r>
              <a:rPr lang="ru-RU" i="1" dirty="0" err="1" smtClean="0">
                <a:latin typeface="Century Schoolbook" panose="02040604050505020304" pitchFamily="18" charset="0"/>
              </a:rPr>
              <a:t>Гаймалов</a:t>
            </a:r>
            <a:r>
              <a:rPr lang="ru-RU" i="1" dirty="0" smtClean="0">
                <a:latin typeface="Century Schoolbook" panose="02040604050505020304" pitchFamily="18" charset="0"/>
              </a:rPr>
              <a:t>, А.А. Гриненко</a:t>
            </a:r>
          </a:p>
          <a:p>
            <a:r>
              <a:rPr lang="ru-RU" i="1" dirty="0" smtClean="0">
                <a:latin typeface="Century Schoolbook" panose="02040604050505020304" pitchFamily="18" charset="0"/>
              </a:rPr>
              <a:t>Руководители: С.Е. Шилейко, Е.В. </a:t>
            </a:r>
            <a:r>
              <a:rPr lang="ru-RU" i="1" dirty="0" err="1" smtClean="0">
                <a:latin typeface="Century Schoolbook" panose="02040604050505020304" pitchFamily="18" charset="0"/>
              </a:rPr>
              <a:t>Такуш</a:t>
            </a:r>
            <a:endParaRPr lang="ru-RU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734" y="531746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Теорема </a:t>
            </a:r>
            <a:r>
              <a:rPr lang="ru-RU" sz="4600" b="1" u="sng" dirty="0" err="1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Шпрага</a:t>
            </a:r>
            <a:r>
              <a:rPr lang="ru-RU" sz="4600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-Гранди</a:t>
            </a:r>
            <a:endParaRPr lang="ru-RU" sz="4600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sp>
        <p:nvSpPr>
          <p:cNvPr id="24" name="Объект 23"/>
          <p:cNvSpPr>
            <a:spLocks noGrp="1"/>
          </p:cNvSpPr>
          <p:nvPr>
            <p:ph idx="1"/>
          </p:nvPr>
        </p:nvSpPr>
        <p:spPr>
          <a:xfrm>
            <a:off x="2170545" y="1615802"/>
            <a:ext cx="9334067" cy="4627980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Теорема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Шпрага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-Гранди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Любое состояние </a:t>
            </a:r>
            <a:r>
              <a:rPr lang="ru-RU" sz="2200" b="1" i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некоторой равноправной игры двух игроков эквивалентно </a:t>
            </a:r>
            <a:r>
              <a:rPr lang="ru-RU" sz="2200" b="1" dirty="0" err="1">
                <a:solidFill>
                  <a:schemeClr val="accent4">
                    <a:lumMod val="50000"/>
                  </a:schemeClr>
                </a:solidFill>
              </a:rPr>
              <a:t>ниму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из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камней. Это число x является значением функции </a:t>
            </a:r>
            <a:r>
              <a:rPr lang="ru-RU" sz="2200" b="1" dirty="0" err="1">
                <a:solidFill>
                  <a:schemeClr val="accent4">
                    <a:lumMod val="50000"/>
                  </a:schemeClr>
                </a:solidFill>
              </a:rPr>
              <a:t>Шпрага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-Гранди состояния </a:t>
            </a:r>
            <a:r>
              <a:rPr lang="ru-RU" sz="2200" b="1" i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Подсчёт значений функции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Шпрага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-Гранди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1) Для конечных состояний – 0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2) Зададим рекурсивно: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Пусть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, … </a:t>
            </a:r>
            <a:r>
              <a:rPr lang="en-US" sz="2200" b="1" dirty="0" err="1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sz="2200" b="1" baseline="-25000" dirty="0" err="1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2200" b="1" baseline="-25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- значения функции по всем переходам из </a:t>
            </a:r>
            <a:r>
              <a:rPr lang="ru-RU" sz="2200" b="1" i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. Тогда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en-US" sz="2200" b="1" dirty="0" err="1">
                <a:solidFill>
                  <a:schemeClr val="accent4">
                    <a:lumMod val="50000"/>
                  </a:schemeClr>
                </a:solidFill>
              </a:rPr>
              <a:t>mex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ru-RU" sz="2200" b="1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, … </a:t>
            </a:r>
            <a:r>
              <a:rPr lang="en-US" sz="2200" b="1" dirty="0" err="1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sz="2200" b="1" baseline="-25000" dirty="0" err="1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2200" b="1" baseline="-25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), где </a:t>
            </a:r>
            <a:r>
              <a:rPr lang="en-US" sz="2200" b="1" dirty="0" err="1">
                <a:solidFill>
                  <a:schemeClr val="accent4">
                    <a:lumMod val="50000"/>
                  </a:schemeClr>
                </a:solidFill>
              </a:rPr>
              <a:t>mex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({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sz="2200" b="1" baseline="-25000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}) возвращает наименьшее </a:t>
            </a:r>
            <a:r>
              <a:rPr lang="ru-RU" sz="2200" b="1" dirty="0" err="1">
                <a:solidFill>
                  <a:schemeClr val="accent4">
                    <a:lumMod val="50000"/>
                  </a:schemeClr>
                </a:solidFill>
              </a:rPr>
              <a:t>невключённое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 в множество неотрицательное целое число. (от англ.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minimum excluded)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26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531747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Сумма игр</a:t>
            </a:r>
            <a:endParaRPr lang="ru-RU" sz="4600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92924" y="1812637"/>
            <a:ext cx="8195149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Если у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нас 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n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независимых игр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то:</a:t>
            </a:r>
          </a:p>
          <a:p>
            <a:pPr>
              <a:lnSpc>
                <a:spcPct val="135000"/>
              </a:lnSpc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М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ожно рассмотреть комбинацию этих игр, для которой игровое поле состоит из совокупности игровых полей данных игр. </a:t>
            </a:r>
          </a:p>
          <a:p>
            <a:pPr>
              <a:lnSpc>
                <a:spcPct val="13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Каждый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ход игрок может выбрать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одно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игровое поле и сделать ход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ru-RU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Такая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комбинация называется суммой игр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2145" y="513273"/>
            <a:ext cx="4452073" cy="979056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Пример игры</a:t>
            </a:r>
            <a:endParaRPr lang="ru-RU" sz="4600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346819" y="2332839"/>
            <a:ext cx="9073243" cy="377762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Штирлиц и Мюллер стреляют по очереди. </a:t>
            </a:r>
            <a:endParaRPr lang="ru-RU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В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очереди n человек, стоящих друг за другом. Каждым выстрелом убивается один из стоящих. Кроме того, если у кого-то из стоящих в очереди убиты все его соседи, то этот человек в ужасе убегает. </a:t>
            </a:r>
            <a:endParaRPr lang="ru-RU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Проигрывает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тот, кто не может ходить. Первым стреляет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Штирлиц (вы).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4218" y="1353783"/>
            <a:ext cx="445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  <a:ea typeface="Yu Gothic UI Semilight" panose="020B0400000000000000" pitchFamily="34" charset="-128"/>
              </a:rPr>
              <a:t>Штирлиц и Мюллер стреляли по очереди. Очередь заметно редела.</a:t>
            </a: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©</a:t>
            </a:r>
            <a:r>
              <a:rPr lang="ru-RU" dirty="0"/>
              <a:t> 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  <a:ea typeface="Yu Gothic UI Semilight" panose="020B0400000000000000" pitchFamily="34" charset="-128"/>
              </a:rPr>
              <a:t>Анекдот</a:t>
            </a:r>
            <a:endParaRPr lang="ru-RU" i="1" dirty="0">
              <a:solidFill>
                <a:schemeClr val="accent6">
                  <a:lumMod val="50000"/>
                </a:schemeClr>
              </a:solidFill>
              <a:latin typeface="Century Schoolbook" panose="02040604050505020304" pitchFamily="18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3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560" y="550219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rgbClr val="8F0B0B"/>
                </a:solidFill>
                <a:latin typeface="Century Schoolbook" panose="02040604050505020304" pitchFamily="18" charset="0"/>
              </a:rPr>
              <a:t>Результаты и выводы</a:t>
            </a:r>
            <a:endParaRPr lang="ru-RU" sz="4600" b="1" u="sng" dirty="0">
              <a:solidFill>
                <a:srgbClr val="8F0B0B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 rot="16200000">
            <a:off x="4988602" y="-490680"/>
            <a:ext cx="4320041" cy="911139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Результат: создана программа, просчитывающая ходы и оптимальную стратегию игры так, что у человека мало шансов выиграть при больших размерах очереди. </a:t>
            </a:r>
          </a:p>
          <a:p>
            <a:pPr>
              <a:lnSpc>
                <a:spcPct val="12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Вывод: Наша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гипотеза подтвердилась на примере игры «Стрельба по очереди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». </a:t>
            </a:r>
            <a:r>
              <a:rPr lang="ru-RU" b="1" dirty="0" smtClean="0">
                <a:solidFill>
                  <a:srgbClr val="FBFBFB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Восстание машин близко</a:t>
            </a:r>
            <a:endParaRPr lang="ru-RU" b="1" dirty="0">
              <a:solidFill>
                <a:srgbClr val="FBFBFB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ru-RU" dirty="0" smtClean="0"/>
          </a:p>
        </p:txBody>
      </p:sp>
      <p:pic>
        <p:nvPicPr>
          <p:cNvPr id="4098" name="Picture 2" descr="ÐÐ°ÑÑÐ¸Ð½ÐºÐ¸ Ð¿Ð¾ Ð·Ð°Ð¿ÑÐ¾ÑÑ Ð²Ð¾ÑÑÑÐ°Ð½Ð¸Ðµ Ð¼Ð°Ñ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9" y="4305164"/>
            <a:ext cx="3356334" cy="22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77928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rgbClr val="8F0B0B"/>
                </a:solidFill>
                <a:latin typeface="Century Schoolbook" panose="02040604050505020304" pitchFamily="18" charset="0"/>
              </a:rPr>
              <a:t>Источники</a:t>
            </a:r>
            <a:endParaRPr lang="ru-RU" sz="4600" b="1" u="sng" dirty="0">
              <a:solidFill>
                <a:srgbClr val="8F0B0B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85499" y="1637145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https://</a:t>
            </a:r>
            <a:r>
              <a:rPr lang="en-US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e-maxx.ru/</a:t>
            </a:r>
            <a:r>
              <a:rPr lang="en-US" sz="2200" i="1" dirty="0" err="1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algo</a:t>
            </a:r>
            <a:r>
              <a:rPr lang="en-US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/</a:t>
            </a:r>
            <a:r>
              <a:rPr lang="en-US" sz="2200" i="1" dirty="0" err="1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sprague_grundy</a:t>
            </a:r>
            <a:endParaRPr lang="en-US" sz="2200" i="1" dirty="0" smtClean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Лекции в ЛКШ18 (Летняя Компьютерная Школа, параллели B', C) </a:t>
            </a:r>
          </a:p>
          <a:p>
            <a:pPr>
              <a:lnSpc>
                <a:spcPct val="150000"/>
              </a:lnSpc>
            </a:pP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Конспекты А. Станкевича (ЛКШ)</a:t>
            </a:r>
          </a:p>
          <a:p>
            <a:pPr>
              <a:lnSpc>
                <a:spcPct val="150000"/>
              </a:lnSpc>
            </a:pP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П. </a:t>
            </a:r>
            <a:r>
              <a:rPr lang="ru-RU" sz="2200" i="1" dirty="0" err="1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Деорнуа</a:t>
            </a: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“</a:t>
            </a: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Комбинаторная теория игр</a:t>
            </a:r>
            <a:r>
              <a:rPr lang="en-US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”</a:t>
            </a:r>
            <a:endParaRPr lang="ru-RU" sz="2200" i="1" dirty="0" smtClean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Поддержка при работе над графической составляющей игры: Лев Никулин(10Г), Артемий Гриненко (3</a:t>
            </a:r>
            <a:r>
              <a:rPr lang="en-US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ru-RU" sz="2200" i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</a:rPr>
              <a:t>класс)</a:t>
            </a:r>
            <a:endParaRPr lang="ru-RU" sz="2200" i="1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34671" y="2877783"/>
            <a:ext cx="8911687" cy="128089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8F0B0B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Спасибо за внимание!</a:t>
            </a:r>
            <a:endParaRPr lang="ru-RU" sz="4800" b="1" dirty="0">
              <a:solidFill>
                <a:srgbClr val="8F0B0B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92925" y="540983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rgbClr val="8F0B0B"/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Цель</a:t>
            </a:r>
            <a:endParaRPr lang="ru-RU" sz="4600" b="1" u="sng" dirty="0">
              <a:solidFill>
                <a:srgbClr val="8F0B0B"/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300" b="1" dirty="0" smtClean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Исследовать применение комбинаторной теории игр в беспристрастных играх и показать использование методов программирования на языке </a:t>
            </a:r>
            <a:r>
              <a:rPr lang="en-US" sz="2300" b="1" dirty="0" smtClean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Python 3</a:t>
            </a:r>
            <a:r>
              <a:rPr lang="ru-RU" sz="2300" b="1" dirty="0" smtClean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 для определения оптимальной стратегии игры.</a:t>
            </a:r>
            <a:endParaRPr lang="ru-RU" sz="2300" b="1" dirty="0">
              <a:solidFill>
                <a:schemeClr val="accent4">
                  <a:lumMod val="50000"/>
                </a:schemeClr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540982"/>
            <a:ext cx="8911687" cy="1280890"/>
          </a:xfrm>
        </p:spPr>
        <p:txBody>
          <a:bodyPr/>
          <a:lstStyle/>
          <a:p>
            <a:r>
              <a:rPr lang="ru-RU" sz="4600" b="1" u="sng" dirty="0" smtClean="0">
                <a:solidFill>
                  <a:srgbClr val="8F0B0B"/>
                </a:solidFill>
                <a:latin typeface="Century Schoolbook" panose="02040604050505020304" pitchFamily="18" charset="0"/>
              </a:rPr>
              <a:t>Задачи</a:t>
            </a:r>
            <a:endParaRPr lang="ru-RU" sz="4600" b="1" u="sng" dirty="0">
              <a:solidFill>
                <a:srgbClr val="8F0B0B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21872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Найти материалы по теории игр</a:t>
            </a:r>
          </a:p>
          <a:p>
            <a:pPr>
              <a:lnSpc>
                <a:spcPct val="16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Выбрать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более узкое направление (в нашем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случае беспристрастные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игры и теория </a:t>
            </a:r>
            <a:r>
              <a:rPr lang="ru-RU" sz="2200" b="1" dirty="0" err="1">
                <a:solidFill>
                  <a:schemeClr val="accent4">
                    <a:lumMod val="50000"/>
                  </a:schemeClr>
                </a:solidFill>
              </a:rPr>
              <a:t>Шпрага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-Гранди для них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Написание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программы,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демонстрирующей работоспособность теории </a:t>
            </a:r>
            <a:r>
              <a:rPr lang="ru-RU" sz="2200" b="1" dirty="0" err="1" smtClean="0">
                <a:solidFill>
                  <a:schemeClr val="accent4">
                    <a:lumMod val="50000"/>
                  </a:schemeClr>
                </a:solidFill>
              </a:rPr>
              <a:t>Шпрага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-Гранди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Визуализация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 графическое оформление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игры</a:t>
            </a:r>
          </a:p>
          <a:p>
            <a:pPr>
              <a:lnSpc>
                <a:spcPct val="16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Оформление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 презентация теории</a:t>
            </a:r>
          </a:p>
        </p:txBody>
      </p:sp>
    </p:spTree>
    <p:extLst>
      <p:ext uri="{BB962C8B-B14F-4D97-AF65-F5344CB8AC3E}">
        <p14:creationId xmlns:p14="http://schemas.microsoft.com/office/powerpoint/2010/main" val="3317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4451" y="513273"/>
            <a:ext cx="8911687" cy="1280890"/>
          </a:xfrm>
        </p:spPr>
        <p:txBody>
          <a:bodyPr>
            <a:normAutofit/>
          </a:bodyPr>
          <a:lstStyle/>
          <a:p>
            <a:r>
              <a:rPr lang="ru-RU" sz="4600" b="1" u="sng" dirty="0" smtClean="0">
                <a:solidFill>
                  <a:srgbClr val="8F0B0B"/>
                </a:solidFill>
                <a:latin typeface="Century Schoolbook" panose="02040604050505020304" pitchFamily="18" charset="0"/>
              </a:rPr>
              <a:t>Гипотеза</a:t>
            </a:r>
            <a:endParaRPr lang="ru-RU" sz="4600" b="1" u="sng" dirty="0">
              <a:solidFill>
                <a:srgbClr val="8F0B0B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2606" y="1672046"/>
            <a:ext cx="7114904" cy="256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В любой беспристрастной игре с «разумным»* количеством вариантов состояний можно по начальному состоянию однозначно определить победителя при оптимальной игре обоих игроков и найти для него стратегию. 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2606" y="5396842"/>
            <a:ext cx="626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chemeClr val="accent4">
                    <a:lumMod val="50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*не превышающим вычислительной мощности среднего компьютера</a:t>
            </a:r>
            <a:endParaRPr lang="ru-RU" sz="2000" b="1" i="1" dirty="0">
              <a:solidFill>
                <a:schemeClr val="accent4">
                  <a:lumMod val="50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5499" y="540982"/>
            <a:ext cx="8911687" cy="855258"/>
          </a:xfrm>
        </p:spPr>
        <p:txBody>
          <a:bodyPr/>
          <a:lstStyle/>
          <a:p>
            <a:r>
              <a:rPr lang="ru-RU" sz="4600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Игра</a:t>
            </a:r>
            <a:endParaRPr lang="ru-RU" sz="4600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5498" y="1765695"/>
            <a:ext cx="6613919" cy="4570911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Ацикличность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(игра конечна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Наличие ровно двух игроков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Равноправность (симметричность для двух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игроков, беспристрастность)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Игра с полной информацией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оба игрока знают про правила игры, возможные ходы, положение соперника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03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Состояния игры</a:t>
            </a:r>
            <a:endParaRPr lang="ru-RU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4" t="1" r="32087" b="66811"/>
          <a:stretch/>
        </p:blipFill>
        <p:spPr>
          <a:xfrm>
            <a:off x="3117667" y="1410788"/>
            <a:ext cx="6891829" cy="254637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41" t="-1" r="33108" b="68441"/>
          <a:stretch/>
        </p:blipFill>
        <p:spPr>
          <a:xfrm>
            <a:off x="3117666" y="3957161"/>
            <a:ext cx="6891830" cy="23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2902" y="624110"/>
            <a:ext cx="7986347" cy="690885"/>
          </a:xfrm>
        </p:spPr>
        <p:txBody>
          <a:bodyPr/>
          <a:lstStyle/>
          <a:p>
            <a:r>
              <a:rPr lang="ru-RU" b="1" u="sng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Простые игры</a:t>
            </a:r>
            <a:endParaRPr lang="ru-RU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6" y="1661450"/>
            <a:ext cx="5120640" cy="3564498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232366" y="4511040"/>
            <a:ext cx="435428" cy="4354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</a:t>
            </a:r>
          </a:p>
        </p:txBody>
      </p:sp>
      <p:sp>
        <p:nvSpPr>
          <p:cNvPr id="11" name="Овал 10"/>
          <p:cNvSpPr/>
          <p:nvPr/>
        </p:nvSpPr>
        <p:spPr>
          <a:xfrm>
            <a:off x="7228114" y="4511040"/>
            <a:ext cx="435428" cy="4354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</a:t>
            </a:r>
          </a:p>
        </p:txBody>
      </p:sp>
      <p:sp>
        <p:nvSpPr>
          <p:cNvPr id="12" name="Овал 11"/>
          <p:cNvSpPr/>
          <p:nvPr/>
        </p:nvSpPr>
        <p:spPr>
          <a:xfrm>
            <a:off x="3570514" y="3857897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13" name="Овал 12"/>
          <p:cNvSpPr/>
          <p:nvPr/>
        </p:nvSpPr>
        <p:spPr>
          <a:xfrm>
            <a:off x="4902925" y="3857897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228114" y="2177142"/>
            <a:ext cx="435428" cy="435428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15" name="Овал 14"/>
          <p:cNvSpPr/>
          <p:nvPr/>
        </p:nvSpPr>
        <p:spPr>
          <a:xfrm>
            <a:off x="6574971" y="2865121"/>
            <a:ext cx="400595" cy="400595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574971" y="3857897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17" name="Овал 16"/>
          <p:cNvSpPr/>
          <p:nvPr/>
        </p:nvSpPr>
        <p:spPr>
          <a:xfrm>
            <a:off x="7889965" y="3857897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570514" y="2516777"/>
            <a:ext cx="418012" cy="451903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19" name="Овал 18"/>
          <p:cNvSpPr/>
          <p:nvPr/>
        </p:nvSpPr>
        <p:spPr>
          <a:xfrm>
            <a:off x="4232366" y="3187337"/>
            <a:ext cx="418011" cy="41801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</a:t>
            </a:r>
          </a:p>
        </p:txBody>
      </p:sp>
      <p:sp>
        <p:nvSpPr>
          <p:cNvPr id="20" name="Овал 19"/>
          <p:cNvSpPr/>
          <p:nvPr/>
        </p:nvSpPr>
        <p:spPr>
          <a:xfrm>
            <a:off x="4902925" y="3187337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907382" y="2847704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902925" y="2516777"/>
            <a:ext cx="451903" cy="451903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241074" y="1863633"/>
            <a:ext cx="418012" cy="41801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777736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104309" y="263790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13456" y="263790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744391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066609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00449"/>
              </p:ext>
            </p:extLst>
          </p:nvPr>
        </p:nvGraphicFramePr>
        <p:xfrm>
          <a:off x="2229394" y="4537715"/>
          <a:ext cx="81280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1053566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7577012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748018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7250426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938463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613601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2513347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1711566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0553605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30026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2746261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452283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8885043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03741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2094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2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i="0" u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i="0" u="none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i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i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71579"/>
                  </a:ext>
                </a:extLst>
              </a:tr>
            </a:tbl>
          </a:graphicData>
        </a:graphic>
      </p:graphicFrame>
      <p:sp>
        <p:nvSpPr>
          <p:cNvPr id="12" name="Выгнутая вверх стрелка 11"/>
          <p:cNvSpPr/>
          <p:nvPr/>
        </p:nvSpPr>
        <p:spPr>
          <a:xfrm rot="10800000">
            <a:off x="2891246" y="5365123"/>
            <a:ext cx="1385740" cy="405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Выгнутая вверх стрелка 12"/>
          <p:cNvSpPr/>
          <p:nvPr/>
        </p:nvSpPr>
        <p:spPr>
          <a:xfrm rot="10800000">
            <a:off x="3431356" y="5338550"/>
            <a:ext cx="845629" cy="348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низ стрелка 13"/>
          <p:cNvSpPr/>
          <p:nvPr/>
        </p:nvSpPr>
        <p:spPr>
          <a:xfrm rot="10800000">
            <a:off x="4157221" y="4183356"/>
            <a:ext cx="603315" cy="320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 rot="10800000">
            <a:off x="4157221" y="4083077"/>
            <a:ext cx="1035066" cy="420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верх стрелка 15"/>
          <p:cNvSpPr/>
          <p:nvPr/>
        </p:nvSpPr>
        <p:spPr>
          <a:xfrm rot="10800000">
            <a:off x="4522083" y="5365123"/>
            <a:ext cx="1385740" cy="405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Выгнутая вверх стрелка 16"/>
          <p:cNvSpPr/>
          <p:nvPr/>
        </p:nvSpPr>
        <p:spPr>
          <a:xfrm rot="10800000">
            <a:off x="5062193" y="5338550"/>
            <a:ext cx="845629" cy="348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верх стрелка 19"/>
          <p:cNvSpPr/>
          <p:nvPr/>
        </p:nvSpPr>
        <p:spPr>
          <a:xfrm rot="10800000">
            <a:off x="6152918" y="5365124"/>
            <a:ext cx="1385740" cy="405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Выгнутая вверх стрелка 20"/>
          <p:cNvSpPr/>
          <p:nvPr/>
        </p:nvSpPr>
        <p:spPr>
          <a:xfrm rot="10800000">
            <a:off x="6693028" y="5338551"/>
            <a:ext cx="845629" cy="348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Выгнутая вверх стрелка 23"/>
          <p:cNvSpPr/>
          <p:nvPr/>
        </p:nvSpPr>
        <p:spPr>
          <a:xfrm rot="10800000">
            <a:off x="7783751" y="5365123"/>
            <a:ext cx="1385740" cy="405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Выгнутая вверх стрелка 24"/>
          <p:cNvSpPr/>
          <p:nvPr/>
        </p:nvSpPr>
        <p:spPr>
          <a:xfrm rot="10800000">
            <a:off x="8323861" y="5338550"/>
            <a:ext cx="845629" cy="348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Выгнутая вниз стрелка 25"/>
          <p:cNvSpPr/>
          <p:nvPr/>
        </p:nvSpPr>
        <p:spPr>
          <a:xfrm rot="10800000">
            <a:off x="5866427" y="4190330"/>
            <a:ext cx="603315" cy="320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Выгнутая вниз стрелка 26"/>
          <p:cNvSpPr/>
          <p:nvPr/>
        </p:nvSpPr>
        <p:spPr>
          <a:xfrm rot="10800000">
            <a:off x="5854939" y="4095493"/>
            <a:ext cx="1024832" cy="420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Выгнутая вниз стрелка 27"/>
          <p:cNvSpPr/>
          <p:nvPr/>
        </p:nvSpPr>
        <p:spPr>
          <a:xfrm rot="10800000">
            <a:off x="7422563" y="4187862"/>
            <a:ext cx="603315" cy="320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низ стрелка 28"/>
          <p:cNvSpPr/>
          <p:nvPr/>
        </p:nvSpPr>
        <p:spPr>
          <a:xfrm rot="10800000">
            <a:off x="7418889" y="4074061"/>
            <a:ext cx="1071968" cy="420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Выгнутая вниз стрелка 29"/>
          <p:cNvSpPr/>
          <p:nvPr/>
        </p:nvSpPr>
        <p:spPr>
          <a:xfrm rot="10800000">
            <a:off x="9073210" y="4182383"/>
            <a:ext cx="603315" cy="320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Выгнутая вниз стрелка 30"/>
          <p:cNvSpPr/>
          <p:nvPr/>
        </p:nvSpPr>
        <p:spPr>
          <a:xfrm rot="10800000">
            <a:off x="9073209" y="4082104"/>
            <a:ext cx="1063567" cy="420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401890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741525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089860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433851" y="263790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760416" y="263790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091351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413569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740141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8097194" y="2650969"/>
            <a:ext cx="0" cy="7489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Заголовок 42"/>
          <p:cNvSpPr>
            <a:spLocks noGrp="1"/>
          </p:cNvSpPr>
          <p:nvPr>
            <p:ph type="title"/>
          </p:nvPr>
        </p:nvSpPr>
        <p:spPr>
          <a:xfrm>
            <a:off x="2573535" y="550520"/>
            <a:ext cx="8911687" cy="769261"/>
          </a:xfrm>
        </p:spPr>
        <p:txBody>
          <a:bodyPr>
            <a:noAutofit/>
          </a:bodyPr>
          <a:lstStyle/>
          <a:p>
            <a:r>
              <a:rPr lang="ru-RU" sz="4600" b="1" dirty="0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Игра «Спички»</a:t>
            </a:r>
            <a:endParaRPr lang="ru-RU" sz="4600" b="1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Объект 47"/>
          <p:cNvSpPr>
            <a:spLocks noGrp="1"/>
          </p:cNvSpPr>
          <p:nvPr>
            <p:ph idx="1"/>
          </p:nvPr>
        </p:nvSpPr>
        <p:spPr>
          <a:xfrm>
            <a:off x="2274320" y="1422711"/>
            <a:ext cx="9210902" cy="832184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Правила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ru-RU" sz="2200" dirty="0"/>
              <a:t> </a:t>
            </a:r>
            <a:r>
              <a:rPr lang="ru-RU" sz="2200" dirty="0" smtClean="0"/>
              <a:t>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за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ход можно убрать 1 или 2 спички, проигрывает тот, кто не может сходить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8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9" y="3827874"/>
            <a:ext cx="4219571" cy="28037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3828904"/>
            <a:ext cx="3736896" cy="2802672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359996" y="550219"/>
            <a:ext cx="8911687" cy="1280890"/>
          </a:xfrm>
        </p:spPr>
        <p:txBody>
          <a:bodyPr/>
          <a:lstStyle/>
          <a:p>
            <a:r>
              <a:rPr lang="ru-RU" sz="4600" b="1" u="sng" dirty="0" err="1" smtClean="0">
                <a:solidFill>
                  <a:schemeClr val="accent4">
                    <a:lumMod val="50000"/>
                  </a:schemeClr>
                </a:solidFill>
                <a:latin typeface="Century Schoolbook" panose="02040604050505020304" pitchFamily="18" charset="0"/>
                <a:ea typeface="Cambria" panose="02040503050406030204" pitchFamily="18" charset="0"/>
              </a:rPr>
              <a:t>Нимы</a:t>
            </a:r>
            <a:endParaRPr lang="ru-RU" sz="4600" b="1" u="sng" dirty="0">
              <a:solidFill>
                <a:schemeClr val="accent4">
                  <a:lumMod val="50000"/>
                </a:schemeClr>
              </a:solidFill>
              <a:latin typeface="Century Schoolbook" panose="020406040505050203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939636" y="1498558"/>
            <a:ext cx="9512136" cy="222369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Ним — математическая игра, в которой два игрока по очереди берут предметы, разложенные на несколько кучек. За один ход может быть взято любое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ненулевое количество предметов </a:t>
            </a: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</a:rPr>
              <a:t>из одной кучки. Выигрывает игрок, взявший последний </a:t>
            </a:r>
            <a:r>
              <a:rPr lang="ru-RU" sz="2200" b="1" dirty="0" smtClean="0">
                <a:solidFill>
                  <a:schemeClr val="accent4">
                    <a:lumMod val="50000"/>
                  </a:schemeClr>
                </a:solidFill>
              </a:rPr>
              <a:t>предмет.</a:t>
            </a:r>
            <a:endParaRPr lang="ru-RU" sz="2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1920</TotalTime>
  <Words>509</Words>
  <Application>Microsoft Office PowerPoint</Application>
  <PresentationFormat>Широкоэкранный</PresentationFormat>
  <Paragraphs>102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  <vt:variant>
        <vt:lpstr>Произвольные показы</vt:lpstr>
      </vt:variant>
      <vt:variant>
        <vt:i4>2</vt:i4>
      </vt:variant>
    </vt:vector>
  </HeadingPairs>
  <TitlesOfParts>
    <vt:vector size="27" baseType="lpstr">
      <vt:lpstr>Yu Gothic</vt:lpstr>
      <vt:lpstr>Yu Gothic UI Semilight</vt:lpstr>
      <vt:lpstr>Arial</vt:lpstr>
      <vt:lpstr>Bahnschrift Condensed</vt:lpstr>
      <vt:lpstr>Cambria</vt:lpstr>
      <vt:lpstr>Century Gothic</vt:lpstr>
      <vt:lpstr>Century Schoolbook</vt:lpstr>
      <vt:lpstr>Times New Roman</vt:lpstr>
      <vt:lpstr>Wingdings 3</vt:lpstr>
      <vt:lpstr>Легкий дым</vt:lpstr>
      <vt:lpstr>Теория Игр</vt:lpstr>
      <vt:lpstr>Цель</vt:lpstr>
      <vt:lpstr>Задачи</vt:lpstr>
      <vt:lpstr>Гипотеза</vt:lpstr>
      <vt:lpstr>Игра</vt:lpstr>
      <vt:lpstr>Состояния игры</vt:lpstr>
      <vt:lpstr>Простые игры</vt:lpstr>
      <vt:lpstr>Игра «Спички»</vt:lpstr>
      <vt:lpstr>Нимы</vt:lpstr>
      <vt:lpstr>Теорема Шпрага-Гранди</vt:lpstr>
      <vt:lpstr>Сумма игр</vt:lpstr>
      <vt:lpstr>Пример игры</vt:lpstr>
      <vt:lpstr>Результаты и выводы</vt:lpstr>
      <vt:lpstr>Источники</vt:lpstr>
      <vt:lpstr>Спасибо за внимание!</vt:lpstr>
      <vt:lpstr>Произвольный показ 1</vt:lpstr>
      <vt:lpstr>Произвольный показ 2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Старообрядчество.</dc:title>
  <dc:creator>user</dc:creator>
  <cp:lastModifiedBy>user</cp:lastModifiedBy>
  <cp:revision>123</cp:revision>
  <dcterms:created xsi:type="dcterms:W3CDTF">2019-04-14T15:52:26Z</dcterms:created>
  <dcterms:modified xsi:type="dcterms:W3CDTF">2019-06-13T19:43:24Z</dcterms:modified>
</cp:coreProperties>
</file>