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8" r:id="rId7"/>
    <p:sldId id="275" r:id="rId8"/>
    <p:sldId id="274" r:id="rId9"/>
    <p:sldId id="269" r:id="rId10"/>
    <p:sldId id="261" r:id="rId11"/>
    <p:sldId id="262" r:id="rId12"/>
    <p:sldId id="263" r:id="rId13"/>
    <p:sldId id="264" r:id="rId14"/>
    <p:sldId id="265" r:id="rId15"/>
    <p:sldId id="267" r:id="rId16"/>
    <p:sldId id="277" r:id="rId17"/>
    <p:sldId id="278" r:id="rId18"/>
    <p:sldId id="283" r:id="rId19"/>
    <p:sldId id="279" r:id="rId20"/>
    <p:sldId id="280" r:id="rId21"/>
    <p:sldId id="285" r:id="rId22"/>
    <p:sldId id="284" r:id="rId23"/>
    <p:sldId id="273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2538DE-DBB9-34CA-287C-E5A2C76271BF}" v="4" dt="2023-07-13T13:32:58.038"/>
    <p1510:client id="{74D4D023-7210-1354-8892-DAD9658CD930}" v="56" dt="2023-07-14T09:18:46.771"/>
    <p1510:client id="{A4DE3659-30BC-2F43-B715-D012E165EAB8}" v="2428" dt="2023-07-14T09:02:21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C95D3F-CAFF-4CD9-A6C8-85B7F13BC86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E28AC51-DCED-4C68-871A-C20F105E684C}">
      <dgm:prSet/>
      <dgm:spPr/>
      <dgm:t>
        <a:bodyPr/>
        <a:lstStyle/>
        <a:p>
          <a:endParaRPr lang="it-IT"/>
        </a:p>
      </dgm:t>
    </dgm:pt>
    <dgm:pt modelId="{E7DECC7C-8355-4F56-B4EB-0770142F1266}" type="parTrans" cxnId="{523FC663-1CE9-4A5D-BB0A-0BD30BC95690}">
      <dgm:prSet/>
      <dgm:spPr/>
      <dgm:t>
        <a:bodyPr/>
        <a:lstStyle/>
        <a:p>
          <a:endParaRPr lang="en-US"/>
        </a:p>
      </dgm:t>
    </dgm:pt>
    <dgm:pt modelId="{CC601447-BC71-4AE4-A205-BE199DA30A11}" type="sibTrans" cxnId="{523FC663-1CE9-4A5D-BB0A-0BD30BC95690}">
      <dgm:prSet/>
      <dgm:spPr/>
      <dgm:t>
        <a:bodyPr/>
        <a:lstStyle/>
        <a:p>
          <a:endParaRPr lang="en-US"/>
        </a:p>
      </dgm:t>
    </dgm:pt>
    <dgm:pt modelId="{109CCBF4-85DD-4D93-BE85-D1C2E6151C59}">
      <dgm:prSet/>
      <dgm:spPr/>
      <dgm:t>
        <a:bodyPr/>
        <a:lstStyle/>
        <a:p>
          <a:pPr rtl="0"/>
          <a:r>
            <a:rPr lang="it-IT" b="1"/>
            <a:t>Apache NIFI</a:t>
          </a:r>
          <a:r>
            <a:rPr lang="it-IT"/>
            <a:t>: Sistema per il pre-processamento dei dati</a:t>
          </a:r>
          <a:endParaRPr lang="en-US"/>
        </a:p>
      </dgm:t>
    </dgm:pt>
    <dgm:pt modelId="{0CFFAE4F-CCF6-402A-8A06-8ED7447A5AEE}" type="parTrans" cxnId="{CD043AF4-6877-4638-8DC4-84FEE26414E7}">
      <dgm:prSet/>
      <dgm:spPr/>
      <dgm:t>
        <a:bodyPr/>
        <a:lstStyle/>
        <a:p>
          <a:endParaRPr lang="en-US"/>
        </a:p>
      </dgm:t>
    </dgm:pt>
    <dgm:pt modelId="{DB938C2F-FB47-4672-9688-B25B83436306}" type="sibTrans" cxnId="{CD043AF4-6877-4638-8DC4-84FEE26414E7}">
      <dgm:prSet/>
      <dgm:spPr/>
      <dgm:t>
        <a:bodyPr/>
        <a:lstStyle/>
        <a:p>
          <a:endParaRPr lang="en-US"/>
        </a:p>
      </dgm:t>
    </dgm:pt>
    <dgm:pt modelId="{5AAC4453-89B1-4F46-BB9C-AC020072779D}">
      <dgm:prSet/>
      <dgm:spPr/>
      <dgm:t>
        <a:bodyPr/>
        <a:lstStyle/>
        <a:p>
          <a:r>
            <a:rPr lang="it-IT" b="1"/>
            <a:t>Apache Kafka</a:t>
          </a:r>
          <a:r>
            <a:rPr lang="it-IT"/>
            <a:t>: Sistema a code di messaggi di tipo pub/sub</a:t>
          </a:r>
          <a:endParaRPr lang="en-US"/>
        </a:p>
      </dgm:t>
    </dgm:pt>
    <dgm:pt modelId="{48AD3898-34A9-4B6A-9CCD-8C85B94BEFB2}" type="parTrans" cxnId="{55AAB6CA-829A-4830-B40B-8CE845EA0E2F}">
      <dgm:prSet/>
      <dgm:spPr/>
      <dgm:t>
        <a:bodyPr/>
        <a:lstStyle/>
        <a:p>
          <a:endParaRPr lang="en-US"/>
        </a:p>
      </dgm:t>
    </dgm:pt>
    <dgm:pt modelId="{3FB046F1-A53A-48DA-889D-7378DD141AA8}" type="sibTrans" cxnId="{55AAB6CA-829A-4830-B40B-8CE845EA0E2F}">
      <dgm:prSet/>
      <dgm:spPr/>
      <dgm:t>
        <a:bodyPr/>
        <a:lstStyle/>
        <a:p>
          <a:endParaRPr lang="en-US"/>
        </a:p>
      </dgm:t>
    </dgm:pt>
    <dgm:pt modelId="{93CC2870-B4AC-49C0-BF9B-9D1C8FF17C6C}">
      <dgm:prSet/>
      <dgm:spPr/>
      <dgm:t>
        <a:bodyPr/>
        <a:lstStyle/>
        <a:p>
          <a:pPr rtl="0"/>
          <a:r>
            <a:rPr lang="it-IT" b="1"/>
            <a:t>Apache Spark Streaming</a:t>
          </a:r>
          <a:r>
            <a:rPr lang="it-IT"/>
            <a:t>: Framework di confronto per le prestazioni</a:t>
          </a:r>
          <a:r>
            <a:rPr lang="it-IT">
              <a:latin typeface="Rockwell"/>
            </a:rPr>
            <a:t> </a:t>
          </a:r>
          <a:r>
            <a:rPr lang="it-IT"/>
            <a:t> e in particolare utilizzando come framework client la libreria </a:t>
          </a:r>
          <a:r>
            <a:rPr lang="it-IT" err="1"/>
            <a:t>pyspark</a:t>
          </a:r>
          <a:r>
            <a:rPr lang="it-IT"/>
            <a:t> di </a:t>
          </a:r>
          <a:r>
            <a:rPr lang="it-IT" err="1"/>
            <a:t>python</a:t>
          </a:r>
          <a:endParaRPr lang="en-US"/>
        </a:p>
      </dgm:t>
    </dgm:pt>
    <dgm:pt modelId="{472ACBE2-497C-4585-BDB9-747A88345E66}" type="parTrans" cxnId="{17C626FF-E596-4DBA-9B4B-2AEA56550907}">
      <dgm:prSet/>
      <dgm:spPr/>
      <dgm:t>
        <a:bodyPr/>
        <a:lstStyle/>
        <a:p>
          <a:endParaRPr lang="en-US"/>
        </a:p>
      </dgm:t>
    </dgm:pt>
    <dgm:pt modelId="{1ED4BBE6-80FB-4CFA-AB49-93988B5887F4}" type="sibTrans" cxnId="{17C626FF-E596-4DBA-9B4B-2AEA56550907}">
      <dgm:prSet/>
      <dgm:spPr/>
      <dgm:t>
        <a:bodyPr/>
        <a:lstStyle/>
        <a:p>
          <a:endParaRPr lang="en-US"/>
        </a:p>
      </dgm:t>
    </dgm:pt>
    <dgm:pt modelId="{31833089-6684-4C6D-81B3-437C8F148B9E}">
      <dgm:prSet/>
      <dgm:spPr/>
      <dgm:t>
        <a:bodyPr/>
        <a:lstStyle/>
        <a:p>
          <a:r>
            <a:rPr lang="it-IT" b="1" err="1"/>
            <a:t>Prometheus</a:t>
          </a:r>
          <a:r>
            <a:rPr lang="it-IT"/>
            <a:t>: Framework per il controllo delle metriche e delle performance</a:t>
          </a:r>
          <a:endParaRPr lang="en-US"/>
        </a:p>
      </dgm:t>
    </dgm:pt>
    <dgm:pt modelId="{5E9B55D4-46B9-4D62-B102-75193CD752AE}" type="parTrans" cxnId="{F3875DF9-BB46-4722-B844-DB1AD0B0233B}">
      <dgm:prSet/>
      <dgm:spPr/>
      <dgm:t>
        <a:bodyPr/>
        <a:lstStyle/>
        <a:p>
          <a:endParaRPr lang="en-US"/>
        </a:p>
      </dgm:t>
    </dgm:pt>
    <dgm:pt modelId="{D2B19AE6-A3BC-46BC-826A-69B9C9EE436C}" type="sibTrans" cxnId="{F3875DF9-BB46-4722-B844-DB1AD0B0233B}">
      <dgm:prSet/>
      <dgm:spPr/>
      <dgm:t>
        <a:bodyPr/>
        <a:lstStyle/>
        <a:p>
          <a:endParaRPr lang="en-US"/>
        </a:p>
      </dgm:t>
    </dgm:pt>
    <dgm:pt modelId="{8DA4722C-1237-45B9-834D-577C34D1DD62}">
      <dgm:prSet/>
      <dgm:spPr/>
      <dgm:t>
        <a:bodyPr/>
        <a:lstStyle/>
        <a:p>
          <a:r>
            <a:rPr lang="it-IT" b="1" err="1"/>
            <a:t>Grafana</a:t>
          </a:r>
          <a:r>
            <a:rPr lang="it-IT"/>
            <a:t>: Framework per la visualizzazione delle query in formato grafico</a:t>
          </a:r>
          <a:endParaRPr lang="en-US"/>
        </a:p>
      </dgm:t>
    </dgm:pt>
    <dgm:pt modelId="{9C83663D-ED09-43FD-8E42-7AE80BDCA2FA}" type="parTrans" cxnId="{8788B560-3467-4B88-A005-39E5140A85EA}">
      <dgm:prSet/>
      <dgm:spPr/>
      <dgm:t>
        <a:bodyPr/>
        <a:lstStyle/>
        <a:p>
          <a:endParaRPr lang="en-US"/>
        </a:p>
      </dgm:t>
    </dgm:pt>
    <dgm:pt modelId="{B6C38932-9233-4F4B-AF6B-4BC809F6BFBD}" type="sibTrans" cxnId="{8788B560-3467-4B88-A005-39E5140A85EA}">
      <dgm:prSet/>
      <dgm:spPr/>
      <dgm:t>
        <a:bodyPr/>
        <a:lstStyle/>
        <a:p>
          <a:endParaRPr lang="en-US"/>
        </a:p>
      </dgm:t>
    </dgm:pt>
    <dgm:pt modelId="{F33E60AD-7690-9A4A-8854-AB8504080F7F}">
      <dgm:prSet/>
      <dgm:spPr/>
      <dgm:t>
        <a:bodyPr/>
        <a:lstStyle/>
        <a:p>
          <a:pPr rtl="0"/>
          <a:r>
            <a:rPr lang="it-IT" b="1">
              <a:latin typeface="Rockwell"/>
            </a:rPr>
            <a:t> Apache </a:t>
          </a:r>
          <a:r>
            <a:rPr lang="it-IT" b="1" err="1">
              <a:latin typeface="Rockwell"/>
            </a:rPr>
            <a:t>Flink</a:t>
          </a:r>
          <a:r>
            <a:rPr lang="it-IT">
              <a:latin typeface="Rockwell"/>
            </a:rPr>
            <a:t>:  </a:t>
          </a:r>
          <a:r>
            <a:rPr lang="it-IT"/>
            <a:t>Sistema per l'elaborazione del dataset, in particolare utilizzando come framework client la libreria </a:t>
          </a:r>
          <a:r>
            <a:rPr lang="it-IT" err="1"/>
            <a:t>pyflink</a:t>
          </a:r>
          <a:r>
            <a:rPr lang="it-IT"/>
            <a:t> di </a:t>
          </a:r>
          <a:r>
            <a:rPr lang="it-IT" err="1"/>
            <a:t>python</a:t>
          </a:r>
          <a:endParaRPr lang="en-US"/>
        </a:p>
      </dgm:t>
    </dgm:pt>
    <dgm:pt modelId="{8BD903C1-24F6-2043-BF39-9F24A8B9E7BF}" type="parTrans" cxnId="{D6AC68F3-F501-1F4A-906B-B3D496D3FA10}">
      <dgm:prSet/>
      <dgm:spPr/>
      <dgm:t>
        <a:bodyPr/>
        <a:lstStyle/>
        <a:p>
          <a:endParaRPr lang="it-IT"/>
        </a:p>
      </dgm:t>
    </dgm:pt>
    <dgm:pt modelId="{678B23F2-B2E5-714C-89AB-525C1299AA3D}" type="sibTrans" cxnId="{D6AC68F3-F501-1F4A-906B-B3D496D3FA10}">
      <dgm:prSet/>
      <dgm:spPr/>
      <dgm:t>
        <a:bodyPr/>
        <a:lstStyle/>
        <a:p>
          <a:endParaRPr lang="it-IT"/>
        </a:p>
      </dgm:t>
    </dgm:pt>
    <dgm:pt modelId="{73CA4302-DCA4-1246-B9EC-DA48A4908F59}" type="pres">
      <dgm:prSet presAssocID="{3FC95D3F-CAFF-4CD9-A6C8-85B7F13BC86E}" presName="vert0" presStyleCnt="0">
        <dgm:presLayoutVars>
          <dgm:dir/>
          <dgm:animOne val="branch"/>
          <dgm:animLvl val="lvl"/>
        </dgm:presLayoutVars>
      </dgm:prSet>
      <dgm:spPr/>
    </dgm:pt>
    <dgm:pt modelId="{B05E8FEA-261B-2D4C-8FB6-3DC23F7DDAB8}" type="pres">
      <dgm:prSet presAssocID="{EE28AC51-DCED-4C68-871A-C20F105E684C}" presName="thickLine" presStyleLbl="alignNode1" presStyleIdx="0" presStyleCnt="1"/>
      <dgm:spPr/>
    </dgm:pt>
    <dgm:pt modelId="{6CB9C8EF-8366-6543-A584-73C5745B2A57}" type="pres">
      <dgm:prSet presAssocID="{EE28AC51-DCED-4C68-871A-C20F105E684C}" presName="horz1" presStyleCnt="0"/>
      <dgm:spPr/>
    </dgm:pt>
    <dgm:pt modelId="{819C09DF-A968-1E4F-9258-361432FC3724}" type="pres">
      <dgm:prSet presAssocID="{EE28AC51-DCED-4C68-871A-C20F105E684C}" presName="tx1" presStyleLbl="revTx" presStyleIdx="0" presStyleCnt="7"/>
      <dgm:spPr/>
    </dgm:pt>
    <dgm:pt modelId="{8B9B09FF-F438-9743-A322-D34982C010DB}" type="pres">
      <dgm:prSet presAssocID="{EE28AC51-DCED-4C68-871A-C20F105E684C}" presName="vert1" presStyleCnt="0"/>
      <dgm:spPr/>
    </dgm:pt>
    <dgm:pt modelId="{223F98B3-3979-0D4F-819F-35D3BDBBE42A}" type="pres">
      <dgm:prSet presAssocID="{109CCBF4-85DD-4D93-BE85-D1C2E6151C59}" presName="vertSpace2a" presStyleCnt="0"/>
      <dgm:spPr/>
    </dgm:pt>
    <dgm:pt modelId="{0CD2BDD4-A182-574C-89D8-84F1483C4670}" type="pres">
      <dgm:prSet presAssocID="{109CCBF4-85DD-4D93-BE85-D1C2E6151C59}" presName="horz2" presStyleCnt="0"/>
      <dgm:spPr/>
    </dgm:pt>
    <dgm:pt modelId="{FF0823E8-3A17-9D48-8943-D3D0C394F24E}" type="pres">
      <dgm:prSet presAssocID="{109CCBF4-85DD-4D93-BE85-D1C2E6151C59}" presName="horzSpace2" presStyleCnt="0"/>
      <dgm:spPr/>
    </dgm:pt>
    <dgm:pt modelId="{63D2E492-C65B-A34C-B0F5-77824BFF49FB}" type="pres">
      <dgm:prSet presAssocID="{109CCBF4-85DD-4D93-BE85-D1C2E6151C59}" presName="tx2" presStyleLbl="revTx" presStyleIdx="1" presStyleCnt="7"/>
      <dgm:spPr/>
    </dgm:pt>
    <dgm:pt modelId="{CA942032-DD8A-9043-9399-9EA41C78FC23}" type="pres">
      <dgm:prSet presAssocID="{109CCBF4-85DD-4D93-BE85-D1C2E6151C59}" presName="vert2" presStyleCnt="0"/>
      <dgm:spPr/>
    </dgm:pt>
    <dgm:pt modelId="{7D339A42-9421-AF48-97BE-717E65E3F47F}" type="pres">
      <dgm:prSet presAssocID="{109CCBF4-85DD-4D93-BE85-D1C2E6151C59}" presName="thinLine2b" presStyleLbl="callout" presStyleIdx="0" presStyleCnt="6"/>
      <dgm:spPr/>
    </dgm:pt>
    <dgm:pt modelId="{37E372E3-ACBE-1141-8D02-168D5F84AE47}" type="pres">
      <dgm:prSet presAssocID="{109CCBF4-85DD-4D93-BE85-D1C2E6151C59}" presName="vertSpace2b" presStyleCnt="0"/>
      <dgm:spPr/>
    </dgm:pt>
    <dgm:pt modelId="{8A583AC5-686F-794D-B3F3-C2DDE61BB354}" type="pres">
      <dgm:prSet presAssocID="{5AAC4453-89B1-4F46-BB9C-AC020072779D}" presName="horz2" presStyleCnt="0"/>
      <dgm:spPr/>
    </dgm:pt>
    <dgm:pt modelId="{0BB4A1ED-5B3B-734C-8A9C-E6E580D644F7}" type="pres">
      <dgm:prSet presAssocID="{5AAC4453-89B1-4F46-BB9C-AC020072779D}" presName="horzSpace2" presStyleCnt="0"/>
      <dgm:spPr/>
    </dgm:pt>
    <dgm:pt modelId="{3F019F3F-FC85-4A45-B293-7ECD72D2B03D}" type="pres">
      <dgm:prSet presAssocID="{5AAC4453-89B1-4F46-BB9C-AC020072779D}" presName="tx2" presStyleLbl="revTx" presStyleIdx="2" presStyleCnt="7"/>
      <dgm:spPr/>
    </dgm:pt>
    <dgm:pt modelId="{F5814C95-0FB5-E949-8865-6B756FF0FDC0}" type="pres">
      <dgm:prSet presAssocID="{5AAC4453-89B1-4F46-BB9C-AC020072779D}" presName="vert2" presStyleCnt="0"/>
      <dgm:spPr/>
    </dgm:pt>
    <dgm:pt modelId="{F1DE7648-AD99-FA41-A786-5BA0EBE19C96}" type="pres">
      <dgm:prSet presAssocID="{5AAC4453-89B1-4F46-BB9C-AC020072779D}" presName="thinLine2b" presStyleLbl="callout" presStyleIdx="1" presStyleCnt="6"/>
      <dgm:spPr/>
    </dgm:pt>
    <dgm:pt modelId="{3D9F30E1-F92B-734C-A19F-3E4C0554C933}" type="pres">
      <dgm:prSet presAssocID="{5AAC4453-89B1-4F46-BB9C-AC020072779D}" presName="vertSpace2b" presStyleCnt="0"/>
      <dgm:spPr/>
    </dgm:pt>
    <dgm:pt modelId="{85EC5C7E-E280-4741-8632-343515F9DBFE}" type="pres">
      <dgm:prSet presAssocID="{93CC2870-B4AC-49C0-BF9B-9D1C8FF17C6C}" presName="horz2" presStyleCnt="0"/>
      <dgm:spPr/>
    </dgm:pt>
    <dgm:pt modelId="{C969EF73-C699-E948-AF92-10A9ECD791D1}" type="pres">
      <dgm:prSet presAssocID="{93CC2870-B4AC-49C0-BF9B-9D1C8FF17C6C}" presName="horzSpace2" presStyleCnt="0"/>
      <dgm:spPr/>
    </dgm:pt>
    <dgm:pt modelId="{3EEDA518-1AFB-654C-A83B-2AE516E66EF6}" type="pres">
      <dgm:prSet presAssocID="{93CC2870-B4AC-49C0-BF9B-9D1C8FF17C6C}" presName="tx2" presStyleLbl="revTx" presStyleIdx="3" presStyleCnt="7"/>
      <dgm:spPr/>
    </dgm:pt>
    <dgm:pt modelId="{DDC0A9BE-541D-2E47-B8E2-C8598D2B5CCB}" type="pres">
      <dgm:prSet presAssocID="{93CC2870-B4AC-49C0-BF9B-9D1C8FF17C6C}" presName="vert2" presStyleCnt="0"/>
      <dgm:spPr/>
    </dgm:pt>
    <dgm:pt modelId="{EA5C5E96-8C5D-DD4C-B44C-27E6EEAF8F04}" type="pres">
      <dgm:prSet presAssocID="{93CC2870-B4AC-49C0-BF9B-9D1C8FF17C6C}" presName="thinLine2b" presStyleLbl="callout" presStyleIdx="2" presStyleCnt="6"/>
      <dgm:spPr/>
    </dgm:pt>
    <dgm:pt modelId="{819B1A93-5C48-994A-834C-AACC26595318}" type="pres">
      <dgm:prSet presAssocID="{93CC2870-B4AC-49C0-BF9B-9D1C8FF17C6C}" presName="vertSpace2b" presStyleCnt="0"/>
      <dgm:spPr/>
    </dgm:pt>
    <dgm:pt modelId="{A86A918A-4181-6542-95D4-190DC39AE057}" type="pres">
      <dgm:prSet presAssocID="{F33E60AD-7690-9A4A-8854-AB8504080F7F}" presName="horz2" presStyleCnt="0"/>
      <dgm:spPr/>
    </dgm:pt>
    <dgm:pt modelId="{9FB8E697-50BC-D348-B89B-430F3E904817}" type="pres">
      <dgm:prSet presAssocID="{F33E60AD-7690-9A4A-8854-AB8504080F7F}" presName="horzSpace2" presStyleCnt="0"/>
      <dgm:spPr/>
    </dgm:pt>
    <dgm:pt modelId="{834A1321-C6E3-4446-B938-43DAFFD2C717}" type="pres">
      <dgm:prSet presAssocID="{F33E60AD-7690-9A4A-8854-AB8504080F7F}" presName="tx2" presStyleLbl="revTx" presStyleIdx="4" presStyleCnt="7"/>
      <dgm:spPr/>
    </dgm:pt>
    <dgm:pt modelId="{9CD4EDDB-615B-F94B-BBA5-39557E525C1D}" type="pres">
      <dgm:prSet presAssocID="{F33E60AD-7690-9A4A-8854-AB8504080F7F}" presName="vert2" presStyleCnt="0"/>
      <dgm:spPr/>
    </dgm:pt>
    <dgm:pt modelId="{49139B2A-7390-2045-9ED6-878015C38153}" type="pres">
      <dgm:prSet presAssocID="{F33E60AD-7690-9A4A-8854-AB8504080F7F}" presName="thinLine2b" presStyleLbl="callout" presStyleIdx="3" presStyleCnt="6"/>
      <dgm:spPr/>
    </dgm:pt>
    <dgm:pt modelId="{F8C5B9FC-7145-1B40-8E22-2951DCF4D81F}" type="pres">
      <dgm:prSet presAssocID="{F33E60AD-7690-9A4A-8854-AB8504080F7F}" presName="vertSpace2b" presStyleCnt="0"/>
      <dgm:spPr/>
    </dgm:pt>
    <dgm:pt modelId="{D7D80E95-C573-D749-8C67-E3231DA90026}" type="pres">
      <dgm:prSet presAssocID="{31833089-6684-4C6D-81B3-437C8F148B9E}" presName="horz2" presStyleCnt="0"/>
      <dgm:spPr/>
    </dgm:pt>
    <dgm:pt modelId="{0083EA24-2283-9D49-8D93-A16511F7B855}" type="pres">
      <dgm:prSet presAssocID="{31833089-6684-4C6D-81B3-437C8F148B9E}" presName="horzSpace2" presStyleCnt="0"/>
      <dgm:spPr/>
    </dgm:pt>
    <dgm:pt modelId="{31007023-6A2B-1848-8978-77E1002D8A17}" type="pres">
      <dgm:prSet presAssocID="{31833089-6684-4C6D-81B3-437C8F148B9E}" presName="tx2" presStyleLbl="revTx" presStyleIdx="5" presStyleCnt="7"/>
      <dgm:spPr/>
    </dgm:pt>
    <dgm:pt modelId="{FA709E79-9C6A-224C-9D08-D7D2FCF8F105}" type="pres">
      <dgm:prSet presAssocID="{31833089-6684-4C6D-81B3-437C8F148B9E}" presName="vert2" presStyleCnt="0"/>
      <dgm:spPr/>
    </dgm:pt>
    <dgm:pt modelId="{AAA8EED0-2486-5C46-A182-7716D9E8B0DC}" type="pres">
      <dgm:prSet presAssocID="{31833089-6684-4C6D-81B3-437C8F148B9E}" presName="thinLine2b" presStyleLbl="callout" presStyleIdx="4" presStyleCnt="6"/>
      <dgm:spPr/>
    </dgm:pt>
    <dgm:pt modelId="{0F8C56CA-89F2-A741-A0A1-1A00734DE2FB}" type="pres">
      <dgm:prSet presAssocID="{31833089-6684-4C6D-81B3-437C8F148B9E}" presName="vertSpace2b" presStyleCnt="0"/>
      <dgm:spPr/>
    </dgm:pt>
    <dgm:pt modelId="{24F7A411-EE54-024F-B20F-BE936BE065B8}" type="pres">
      <dgm:prSet presAssocID="{8DA4722C-1237-45B9-834D-577C34D1DD62}" presName="horz2" presStyleCnt="0"/>
      <dgm:spPr/>
    </dgm:pt>
    <dgm:pt modelId="{40C83864-B555-6142-948F-96E784DA5609}" type="pres">
      <dgm:prSet presAssocID="{8DA4722C-1237-45B9-834D-577C34D1DD62}" presName="horzSpace2" presStyleCnt="0"/>
      <dgm:spPr/>
    </dgm:pt>
    <dgm:pt modelId="{5839CDC5-F1A2-B74F-A25B-1AC5DA5A063D}" type="pres">
      <dgm:prSet presAssocID="{8DA4722C-1237-45B9-834D-577C34D1DD62}" presName="tx2" presStyleLbl="revTx" presStyleIdx="6" presStyleCnt="7"/>
      <dgm:spPr/>
    </dgm:pt>
    <dgm:pt modelId="{6EB815C9-7802-E64B-8762-B57DC0DCF078}" type="pres">
      <dgm:prSet presAssocID="{8DA4722C-1237-45B9-834D-577C34D1DD62}" presName="vert2" presStyleCnt="0"/>
      <dgm:spPr/>
    </dgm:pt>
    <dgm:pt modelId="{2D0CAB47-5BD6-884F-B261-B10A04F2EC8A}" type="pres">
      <dgm:prSet presAssocID="{8DA4722C-1237-45B9-834D-577C34D1DD62}" presName="thinLine2b" presStyleLbl="callout" presStyleIdx="5" presStyleCnt="6"/>
      <dgm:spPr/>
    </dgm:pt>
    <dgm:pt modelId="{530A0786-B5A7-CC4A-8546-8747D168E807}" type="pres">
      <dgm:prSet presAssocID="{8DA4722C-1237-45B9-834D-577C34D1DD62}" presName="vertSpace2b" presStyleCnt="0"/>
      <dgm:spPr/>
    </dgm:pt>
  </dgm:ptLst>
  <dgm:cxnLst>
    <dgm:cxn modelId="{4F6C7515-564A-5340-A9CC-1AC0399629F6}" type="presOf" srcId="{31833089-6684-4C6D-81B3-437C8F148B9E}" destId="{31007023-6A2B-1848-8978-77E1002D8A17}" srcOrd="0" destOrd="0" presId="urn:microsoft.com/office/officeart/2008/layout/LinedList"/>
    <dgm:cxn modelId="{D06BF11A-39B6-7647-9150-8C5BE14FDB6D}" type="presOf" srcId="{3FC95D3F-CAFF-4CD9-A6C8-85B7F13BC86E}" destId="{73CA4302-DCA4-1246-B9EC-DA48A4908F59}" srcOrd="0" destOrd="0" presId="urn:microsoft.com/office/officeart/2008/layout/LinedList"/>
    <dgm:cxn modelId="{DDF7BD36-9BB3-1E42-9A2F-422A98816F4A}" type="presOf" srcId="{8DA4722C-1237-45B9-834D-577C34D1DD62}" destId="{5839CDC5-F1A2-B74F-A25B-1AC5DA5A063D}" srcOrd="0" destOrd="0" presId="urn:microsoft.com/office/officeart/2008/layout/LinedList"/>
    <dgm:cxn modelId="{0E788B4F-3379-2847-95B5-F0A7E9A49A74}" type="presOf" srcId="{93CC2870-B4AC-49C0-BF9B-9D1C8FF17C6C}" destId="{3EEDA518-1AFB-654C-A83B-2AE516E66EF6}" srcOrd="0" destOrd="0" presId="urn:microsoft.com/office/officeart/2008/layout/LinedList"/>
    <dgm:cxn modelId="{E0F9B152-EB5D-B742-803F-30634628F04B}" type="presOf" srcId="{5AAC4453-89B1-4F46-BB9C-AC020072779D}" destId="{3F019F3F-FC85-4A45-B293-7ECD72D2B03D}" srcOrd="0" destOrd="0" presId="urn:microsoft.com/office/officeart/2008/layout/LinedList"/>
    <dgm:cxn modelId="{241A1C5C-841D-6B46-ABA4-CDC99A5F81E1}" type="presOf" srcId="{EE28AC51-DCED-4C68-871A-C20F105E684C}" destId="{819C09DF-A968-1E4F-9258-361432FC3724}" srcOrd="0" destOrd="0" presId="urn:microsoft.com/office/officeart/2008/layout/LinedList"/>
    <dgm:cxn modelId="{8788B560-3467-4B88-A005-39E5140A85EA}" srcId="{EE28AC51-DCED-4C68-871A-C20F105E684C}" destId="{8DA4722C-1237-45B9-834D-577C34D1DD62}" srcOrd="5" destOrd="0" parTransId="{9C83663D-ED09-43FD-8E42-7AE80BDCA2FA}" sibTransId="{B6C38932-9233-4F4B-AF6B-4BC809F6BFBD}"/>
    <dgm:cxn modelId="{523FC663-1CE9-4A5D-BB0A-0BD30BC95690}" srcId="{3FC95D3F-CAFF-4CD9-A6C8-85B7F13BC86E}" destId="{EE28AC51-DCED-4C68-871A-C20F105E684C}" srcOrd="0" destOrd="0" parTransId="{E7DECC7C-8355-4F56-B4EB-0770142F1266}" sibTransId="{CC601447-BC71-4AE4-A205-BE199DA30A11}"/>
    <dgm:cxn modelId="{58794B74-48C5-9C41-B3D9-84357574104E}" type="presOf" srcId="{109CCBF4-85DD-4D93-BE85-D1C2E6151C59}" destId="{63D2E492-C65B-A34C-B0F5-77824BFF49FB}" srcOrd="0" destOrd="0" presId="urn:microsoft.com/office/officeart/2008/layout/LinedList"/>
    <dgm:cxn modelId="{F50FCC92-E960-074B-9403-1321F707008A}" type="presOf" srcId="{F33E60AD-7690-9A4A-8854-AB8504080F7F}" destId="{834A1321-C6E3-4446-B938-43DAFFD2C717}" srcOrd="0" destOrd="0" presId="urn:microsoft.com/office/officeart/2008/layout/LinedList"/>
    <dgm:cxn modelId="{55AAB6CA-829A-4830-B40B-8CE845EA0E2F}" srcId="{EE28AC51-DCED-4C68-871A-C20F105E684C}" destId="{5AAC4453-89B1-4F46-BB9C-AC020072779D}" srcOrd="1" destOrd="0" parTransId="{48AD3898-34A9-4B6A-9CCD-8C85B94BEFB2}" sibTransId="{3FB046F1-A53A-48DA-889D-7378DD141AA8}"/>
    <dgm:cxn modelId="{D6AC68F3-F501-1F4A-906B-B3D496D3FA10}" srcId="{EE28AC51-DCED-4C68-871A-C20F105E684C}" destId="{F33E60AD-7690-9A4A-8854-AB8504080F7F}" srcOrd="3" destOrd="0" parTransId="{8BD903C1-24F6-2043-BF39-9F24A8B9E7BF}" sibTransId="{678B23F2-B2E5-714C-89AB-525C1299AA3D}"/>
    <dgm:cxn modelId="{CD043AF4-6877-4638-8DC4-84FEE26414E7}" srcId="{EE28AC51-DCED-4C68-871A-C20F105E684C}" destId="{109CCBF4-85DD-4D93-BE85-D1C2E6151C59}" srcOrd="0" destOrd="0" parTransId="{0CFFAE4F-CCF6-402A-8A06-8ED7447A5AEE}" sibTransId="{DB938C2F-FB47-4672-9688-B25B83436306}"/>
    <dgm:cxn modelId="{F3875DF9-BB46-4722-B844-DB1AD0B0233B}" srcId="{EE28AC51-DCED-4C68-871A-C20F105E684C}" destId="{31833089-6684-4C6D-81B3-437C8F148B9E}" srcOrd="4" destOrd="0" parTransId="{5E9B55D4-46B9-4D62-B102-75193CD752AE}" sibTransId="{D2B19AE6-A3BC-46BC-826A-69B9C9EE436C}"/>
    <dgm:cxn modelId="{17C626FF-E596-4DBA-9B4B-2AEA56550907}" srcId="{EE28AC51-DCED-4C68-871A-C20F105E684C}" destId="{93CC2870-B4AC-49C0-BF9B-9D1C8FF17C6C}" srcOrd="2" destOrd="0" parTransId="{472ACBE2-497C-4585-BDB9-747A88345E66}" sibTransId="{1ED4BBE6-80FB-4CFA-AB49-93988B5887F4}"/>
    <dgm:cxn modelId="{E9426A13-EDBD-8944-B942-FEB5E469937E}" type="presParOf" srcId="{73CA4302-DCA4-1246-B9EC-DA48A4908F59}" destId="{B05E8FEA-261B-2D4C-8FB6-3DC23F7DDAB8}" srcOrd="0" destOrd="0" presId="urn:microsoft.com/office/officeart/2008/layout/LinedList"/>
    <dgm:cxn modelId="{CF5695BC-79F0-824E-A77F-DE9F441316D0}" type="presParOf" srcId="{73CA4302-DCA4-1246-B9EC-DA48A4908F59}" destId="{6CB9C8EF-8366-6543-A584-73C5745B2A57}" srcOrd="1" destOrd="0" presId="urn:microsoft.com/office/officeart/2008/layout/LinedList"/>
    <dgm:cxn modelId="{EAFBF648-EB3A-5E4A-AE5D-F3C2C61446A1}" type="presParOf" srcId="{6CB9C8EF-8366-6543-A584-73C5745B2A57}" destId="{819C09DF-A968-1E4F-9258-361432FC3724}" srcOrd="0" destOrd="0" presId="urn:microsoft.com/office/officeart/2008/layout/LinedList"/>
    <dgm:cxn modelId="{D998B28C-26BA-D241-AE4F-C3DFBB572CB2}" type="presParOf" srcId="{6CB9C8EF-8366-6543-A584-73C5745B2A57}" destId="{8B9B09FF-F438-9743-A322-D34982C010DB}" srcOrd="1" destOrd="0" presId="urn:microsoft.com/office/officeart/2008/layout/LinedList"/>
    <dgm:cxn modelId="{4D1CCEBB-EC48-8242-8829-3CB690DC9B71}" type="presParOf" srcId="{8B9B09FF-F438-9743-A322-D34982C010DB}" destId="{223F98B3-3979-0D4F-819F-35D3BDBBE42A}" srcOrd="0" destOrd="0" presId="urn:microsoft.com/office/officeart/2008/layout/LinedList"/>
    <dgm:cxn modelId="{30D6E0B5-68EE-9F46-A14F-03F530D4BF0E}" type="presParOf" srcId="{8B9B09FF-F438-9743-A322-D34982C010DB}" destId="{0CD2BDD4-A182-574C-89D8-84F1483C4670}" srcOrd="1" destOrd="0" presId="urn:microsoft.com/office/officeart/2008/layout/LinedList"/>
    <dgm:cxn modelId="{B90E18F9-AF1F-E549-8859-251AD912D11B}" type="presParOf" srcId="{0CD2BDD4-A182-574C-89D8-84F1483C4670}" destId="{FF0823E8-3A17-9D48-8943-D3D0C394F24E}" srcOrd="0" destOrd="0" presId="urn:microsoft.com/office/officeart/2008/layout/LinedList"/>
    <dgm:cxn modelId="{8D8D342D-B757-AA46-8BD0-441E12798D6E}" type="presParOf" srcId="{0CD2BDD4-A182-574C-89D8-84F1483C4670}" destId="{63D2E492-C65B-A34C-B0F5-77824BFF49FB}" srcOrd="1" destOrd="0" presId="urn:microsoft.com/office/officeart/2008/layout/LinedList"/>
    <dgm:cxn modelId="{E4A46752-0F55-6F41-ACFA-06EA196EAF43}" type="presParOf" srcId="{0CD2BDD4-A182-574C-89D8-84F1483C4670}" destId="{CA942032-DD8A-9043-9399-9EA41C78FC23}" srcOrd="2" destOrd="0" presId="urn:microsoft.com/office/officeart/2008/layout/LinedList"/>
    <dgm:cxn modelId="{94981D9B-6364-7A4F-82A2-B1F287858EC0}" type="presParOf" srcId="{8B9B09FF-F438-9743-A322-D34982C010DB}" destId="{7D339A42-9421-AF48-97BE-717E65E3F47F}" srcOrd="2" destOrd="0" presId="urn:microsoft.com/office/officeart/2008/layout/LinedList"/>
    <dgm:cxn modelId="{C3B3DDCF-EACC-CD47-9182-D30FBEFFE4BC}" type="presParOf" srcId="{8B9B09FF-F438-9743-A322-D34982C010DB}" destId="{37E372E3-ACBE-1141-8D02-168D5F84AE47}" srcOrd="3" destOrd="0" presId="urn:microsoft.com/office/officeart/2008/layout/LinedList"/>
    <dgm:cxn modelId="{9878F801-AA8A-7346-909B-E8656DD0BB7F}" type="presParOf" srcId="{8B9B09FF-F438-9743-A322-D34982C010DB}" destId="{8A583AC5-686F-794D-B3F3-C2DDE61BB354}" srcOrd="4" destOrd="0" presId="urn:microsoft.com/office/officeart/2008/layout/LinedList"/>
    <dgm:cxn modelId="{9F1AF454-F319-A44D-803F-D355D0DFC08E}" type="presParOf" srcId="{8A583AC5-686F-794D-B3F3-C2DDE61BB354}" destId="{0BB4A1ED-5B3B-734C-8A9C-E6E580D644F7}" srcOrd="0" destOrd="0" presId="urn:microsoft.com/office/officeart/2008/layout/LinedList"/>
    <dgm:cxn modelId="{395B2F31-FA5D-AE49-855F-8CCCC82F5092}" type="presParOf" srcId="{8A583AC5-686F-794D-B3F3-C2DDE61BB354}" destId="{3F019F3F-FC85-4A45-B293-7ECD72D2B03D}" srcOrd="1" destOrd="0" presId="urn:microsoft.com/office/officeart/2008/layout/LinedList"/>
    <dgm:cxn modelId="{FEFBFA6C-FFF5-C64A-B861-CEA901E3E1B3}" type="presParOf" srcId="{8A583AC5-686F-794D-B3F3-C2DDE61BB354}" destId="{F5814C95-0FB5-E949-8865-6B756FF0FDC0}" srcOrd="2" destOrd="0" presId="urn:microsoft.com/office/officeart/2008/layout/LinedList"/>
    <dgm:cxn modelId="{50B86876-13FE-0F44-9FD7-17909567DCF3}" type="presParOf" srcId="{8B9B09FF-F438-9743-A322-D34982C010DB}" destId="{F1DE7648-AD99-FA41-A786-5BA0EBE19C96}" srcOrd="5" destOrd="0" presId="urn:microsoft.com/office/officeart/2008/layout/LinedList"/>
    <dgm:cxn modelId="{44BB1DC4-B81C-BE49-B177-93C0C03CB727}" type="presParOf" srcId="{8B9B09FF-F438-9743-A322-D34982C010DB}" destId="{3D9F30E1-F92B-734C-A19F-3E4C0554C933}" srcOrd="6" destOrd="0" presId="urn:microsoft.com/office/officeart/2008/layout/LinedList"/>
    <dgm:cxn modelId="{CD4560CA-3628-8144-BE4D-FB163C8D0851}" type="presParOf" srcId="{8B9B09FF-F438-9743-A322-D34982C010DB}" destId="{85EC5C7E-E280-4741-8632-343515F9DBFE}" srcOrd="7" destOrd="0" presId="urn:microsoft.com/office/officeart/2008/layout/LinedList"/>
    <dgm:cxn modelId="{AA0F4ED8-0AB1-A740-A111-EF85738DDB22}" type="presParOf" srcId="{85EC5C7E-E280-4741-8632-343515F9DBFE}" destId="{C969EF73-C699-E948-AF92-10A9ECD791D1}" srcOrd="0" destOrd="0" presId="urn:microsoft.com/office/officeart/2008/layout/LinedList"/>
    <dgm:cxn modelId="{EB93968E-34FD-8D4A-8997-3DB407A350B9}" type="presParOf" srcId="{85EC5C7E-E280-4741-8632-343515F9DBFE}" destId="{3EEDA518-1AFB-654C-A83B-2AE516E66EF6}" srcOrd="1" destOrd="0" presId="urn:microsoft.com/office/officeart/2008/layout/LinedList"/>
    <dgm:cxn modelId="{1B3BBB12-EBB0-5C42-B013-E4E54B2EFD4E}" type="presParOf" srcId="{85EC5C7E-E280-4741-8632-343515F9DBFE}" destId="{DDC0A9BE-541D-2E47-B8E2-C8598D2B5CCB}" srcOrd="2" destOrd="0" presId="urn:microsoft.com/office/officeart/2008/layout/LinedList"/>
    <dgm:cxn modelId="{7E4B88A0-C838-9843-B5A4-5D33066DA268}" type="presParOf" srcId="{8B9B09FF-F438-9743-A322-D34982C010DB}" destId="{EA5C5E96-8C5D-DD4C-B44C-27E6EEAF8F04}" srcOrd="8" destOrd="0" presId="urn:microsoft.com/office/officeart/2008/layout/LinedList"/>
    <dgm:cxn modelId="{C36956C8-A292-E34B-A9B7-D83F8CB205A0}" type="presParOf" srcId="{8B9B09FF-F438-9743-A322-D34982C010DB}" destId="{819B1A93-5C48-994A-834C-AACC26595318}" srcOrd="9" destOrd="0" presId="urn:microsoft.com/office/officeart/2008/layout/LinedList"/>
    <dgm:cxn modelId="{AA19B6E0-5ACE-624F-82C2-7FF60D2BC982}" type="presParOf" srcId="{8B9B09FF-F438-9743-A322-D34982C010DB}" destId="{A86A918A-4181-6542-95D4-190DC39AE057}" srcOrd="10" destOrd="0" presId="urn:microsoft.com/office/officeart/2008/layout/LinedList"/>
    <dgm:cxn modelId="{B3320FBB-BB84-234B-B34D-AFAB9D9EE81C}" type="presParOf" srcId="{A86A918A-4181-6542-95D4-190DC39AE057}" destId="{9FB8E697-50BC-D348-B89B-430F3E904817}" srcOrd="0" destOrd="0" presId="urn:microsoft.com/office/officeart/2008/layout/LinedList"/>
    <dgm:cxn modelId="{D634E7EC-7C1A-3C48-B7B9-1557E42559EE}" type="presParOf" srcId="{A86A918A-4181-6542-95D4-190DC39AE057}" destId="{834A1321-C6E3-4446-B938-43DAFFD2C717}" srcOrd="1" destOrd="0" presId="urn:microsoft.com/office/officeart/2008/layout/LinedList"/>
    <dgm:cxn modelId="{A55DF73B-F245-F947-ACAC-CFBDEFDB9A97}" type="presParOf" srcId="{A86A918A-4181-6542-95D4-190DC39AE057}" destId="{9CD4EDDB-615B-F94B-BBA5-39557E525C1D}" srcOrd="2" destOrd="0" presId="urn:microsoft.com/office/officeart/2008/layout/LinedList"/>
    <dgm:cxn modelId="{4B034B6C-3DA8-1146-97BF-5C8D49AE1E05}" type="presParOf" srcId="{8B9B09FF-F438-9743-A322-D34982C010DB}" destId="{49139B2A-7390-2045-9ED6-878015C38153}" srcOrd="11" destOrd="0" presId="urn:microsoft.com/office/officeart/2008/layout/LinedList"/>
    <dgm:cxn modelId="{147FBA4A-DE95-D548-B6BE-37C9BCF30981}" type="presParOf" srcId="{8B9B09FF-F438-9743-A322-D34982C010DB}" destId="{F8C5B9FC-7145-1B40-8E22-2951DCF4D81F}" srcOrd="12" destOrd="0" presId="urn:microsoft.com/office/officeart/2008/layout/LinedList"/>
    <dgm:cxn modelId="{B6C448BE-5F7F-CE4D-976D-7A6B9F30BF73}" type="presParOf" srcId="{8B9B09FF-F438-9743-A322-D34982C010DB}" destId="{D7D80E95-C573-D749-8C67-E3231DA90026}" srcOrd="13" destOrd="0" presId="urn:microsoft.com/office/officeart/2008/layout/LinedList"/>
    <dgm:cxn modelId="{103957FC-CD2F-6541-A4AD-B0EAE2F1FC1D}" type="presParOf" srcId="{D7D80E95-C573-D749-8C67-E3231DA90026}" destId="{0083EA24-2283-9D49-8D93-A16511F7B855}" srcOrd="0" destOrd="0" presId="urn:microsoft.com/office/officeart/2008/layout/LinedList"/>
    <dgm:cxn modelId="{63F36F9A-34F3-F243-B9BF-5F42DA9957E9}" type="presParOf" srcId="{D7D80E95-C573-D749-8C67-E3231DA90026}" destId="{31007023-6A2B-1848-8978-77E1002D8A17}" srcOrd="1" destOrd="0" presId="urn:microsoft.com/office/officeart/2008/layout/LinedList"/>
    <dgm:cxn modelId="{B8A26178-CFC9-F642-ABB7-D57014A648DF}" type="presParOf" srcId="{D7D80E95-C573-D749-8C67-E3231DA90026}" destId="{FA709E79-9C6A-224C-9D08-D7D2FCF8F105}" srcOrd="2" destOrd="0" presId="urn:microsoft.com/office/officeart/2008/layout/LinedList"/>
    <dgm:cxn modelId="{8F036E8A-5472-634E-99EA-45F774A9BAE9}" type="presParOf" srcId="{8B9B09FF-F438-9743-A322-D34982C010DB}" destId="{AAA8EED0-2486-5C46-A182-7716D9E8B0DC}" srcOrd="14" destOrd="0" presId="urn:microsoft.com/office/officeart/2008/layout/LinedList"/>
    <dgm:cxn modelId="{B0486073-69E5-7143-B9B2-98DA8AA92B57}" type="presParOf" srcId="{8B9B09FF-F438-9743-A322-D34982C010DB}" destId="{0F8C56CA-89F2-A741-A0A1-1A00734DE2FB}" srcOrd="15" destOrd="0" presId="urn:microsoft.com/office/officeart/2008/layout/LinedList"/>
    <dgm:cxn modelId="{BB909B2B-8944-E648-BFF3-44D0703F87FF}" type="presParOf" srcId="{8B9B09FF-F438-9743-A322-D34982C010DB}" destId="{24F7A411-EE54-024F-B20F-BE936BE065B8}" srcOrd="16" destOrd="0" presId="urn:microsoft.com/office/officeart/2008/layout/LinedList"/>
    <dgm:cxn modelId="{5525D690-7CB6-304C-80F8-E3B39E9CDD1B}" type="presParOf" srcId="{24F7A411-EE54-024F-B20F-BE936BE065B8}" destId="{40C83864-B555-6142-948F-96E784DA5609}" srcOrd="0" destOrd="0" presId="urn:microsoft.com/office/officeart/2008/layout/LinedList"/>
    <dgm:cxn modelId="{1693001C-0902-D148-A186-655788F168A4}" type="presParOf" srcId="{24F7A411-EE54-024F-B20F-BE936BE065B8}" destId="{5839CDC5-F1A2-B74F-A25B-1AC5DA5A063D}" srcOrd="1" destOrd="0" presId="urn:microsoft.com/office/officeart/2008/layout/LinedList"/>
    <dgm:cxn modelId="{D40226FA-6966-5244-BEE0-765FC77848FE}" type="presParOf" srcId="{24F7A411-EE54-024F-B20F-BE936BE065B8}" destId="{6EB815C9-7802-E64B-8762-B57DC0DCF078}" srcOrd="2" destOrd="0" presId="urn:microsoft.com/office/officeart/2008/layout/LinedList"/>
    <dgm:cxn modelId="{78EF828E-B07D-8641-AD89-CA353A6AE571}" type="presParOf" srcId="{8B9B09FF-F438-9743-A322-D34982C010DB}" destId="{2D0CAB47-5BD6-884F-B261-B10A04F2EC8A}" srcOrd="17" destOrd="0" presId="urn:microsoft.com/office/officeart/2008/layout/LinedList"/>
    <dgm:cxn modelId="{214FBFF6-35D2-DF4E-9937-930665F2F1AA}" type="presParOf" srcId="{8B9B09FF-F438-9743-A322-D34982C010DB}" destId="{530A0786-B5A7-CC4A-8546-8747D168E807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5E8FEA-261B-2D4C-8FB6-3DC23F7DDAB8}">
      <dsp:nvSpPr>
        <dsp:cNvPr id="0" name=""/>
        <dsp:cNvSpPr/>
      </dsp:nvSpPr>
      <dsp:spPr>
        <a:xfrm>
          <a:off x="0" y="0"/>
          <a:ext cx="6173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C09DF-A968-1E4F-9258-361432FC3724}">
      <dsp:nvSpPr>
        <dsp:cNvPr id="0" name=""/>
        <dsp:cNvSpPr/>
      </dsp:nvSpPr>
      <dsp:spPr>
        <a:xfrm>
          <a:off x="0" y="0"/>
          <a:ext cx="1234681" cy="5843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6500" kern="1200"/>
        </a:p>
      </dsp:txBody>
      <dsp:txXfrm>
        <a:off x="0" y="0"/>
        <a:ext cx="1234681" cy="5843468"/>
      </dsp:txXfrm>
    </dsp:sp>
    <dsp:sp modelId="{63D2E492-C65B-A34C-B0F5-77824BFF49FB}">
      <dsp:nvSpPr>
        <dsp:cNvPr id="0" name=""/>
        <dsp:cNvSpPr/>
      </dsp:nvSpPr>
      <dsp:spPr>
        <a:xfrm>
          <a:off x="1327282" y="46008"/>
          <a:ext cx="4846126" cy="920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/>
            <a:t>Apache NIFI</a:t>
          </a:r>
          <a:r>
            <a:rPr lang="it-IT" sz="1600" kern="1200"/>
            <a:t>: Sistema per il pre-processamento dei dati</a:t>
          </a:r>
          <a:endParaRPr lang="en-US" sz="1600" kern="1200"/>
        </a:p>
      </dsp:txBody>
      <dsp:txXfrm>
        <a:off x="1327282" y="46008"/>
        <a:ext cx="4846126" cy="920175"/>
      </dsp:txXfrm>
    </dsp:sp>
    <dsp:sp modelId="{7D339A42-9421-AF48-97BE-717E65E3F47F}">
      <dsp:nvSpPr>
        <dsp:cNvPr id="0" name=""/>
        <dsp:cNvSpPr/>
      </dsp:nvSpPr>
      <dsp:spPr>
        <a:xfrm>
          <a:off x="1234681" y="966183"/>
          <a:ext cx="493872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019F3F-FC85-4A45-B293-7ECD72D2B03D}">
      <dsp:nvSpPr>
        <dsp:cNvPr id="0" name=""/>
        <dsp:cNvSpPr/>
      </dsp:nvSpPr>
      <dsp:spPr>
        <a:xfrm>
          <a:off x="1327282" y="1012192"/>
          <a:ext cx="4846126" cy="920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/>
            <a:t>Apache Kafka</a:t>
          </a:r>
          <a:r>
            <a:rPr lang="it-IT" sz="1600" kern="1200"/>
            <a:t>: Sistema a code di messaggi di tipo pub/sub</a:t>
          </a:r>
          <a:endParaRPr lang="en-US" sz="1600" kern="1200"/>
        </a:p>
      </dsp:txBody>
      <dsp:txXfrm>
        <a:off x="1327282" y="1012192"/>
        <a:ext cx="4846126" cy="920175"/>
      </dsp:txXfrm>
    </dsp:sp>
    <dsp:sp modelId="{F1DE7648-AD99-FA41-A786-5BA0EBE19C96}">
      <dsp:nvSpPr>
        <dsp:cNvPr id="0" name=""/>
        <dsp:cNvSpPr/>
      </dsp:nvSpPr>
      <dsp:spPr>
        <a:xfrm>
          <a:off x="1234681" y="1932367"/>
          <a:ext cx="493872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DA518-1AFB-654C-A83B-2AE516E66EF6}">
      <dsp:nvSpPr>
        <dsp:cNvPr id="0" name=""/>
        <dsp:cNvSpPr/>
      </dsp:nvSpPr>
      <dsp:spPr>
        <a:xfrm>
          <a:off x="1327282" y="1978376"/>
          <a:ext cx="4846126" cy="920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/>
            <a:t>Apache Spark Streaming</a:t>
          </a:r>
          <a:r>
            <a:rPr lang="it-IT" sz="1600" kern="1200"/>
            <a:t>: Framework di confronto per le prestazioni</a:t>
          </a:r>
          <a:r>
            <a:rPr lang="it-IT" sz="1600" kern="1200">
              <a:latin typeface="Rockwell"/>
            </a:rPr>
            <a:t> </a:t>
          </a:r>
          <a:r>
            <a:rPr lang="it-IT" sz="1600" kern="1200"/>
            <a:t> e in particolare utilizzando come framework client la libreria </a:t>
          </a:r>
          <a:r>
            <a:rPr lang="it-IT" sz="1600" kern="1200" err="1"/>
            <a:t>pyspark</a:t>
          </a:r>
          <a:r>
            <a:rPr lang="it-IT" sz="1600" kern="1200"/>
            <a:t> di </a:t>
          </a:r>
          <a:r>
            <a:rPr lang="it-IT" sz="1600" kern="1200" err="1"/>
            <a:t>python</a:t>
          </a:r>
          <a:endParaRPr lang="en-US" sz="1600" kern="1200"/>
        </a:p>
      </dsp:txBody>
      <dsp:txXfrm>
        <a:off x="1327282" y="1978376"/>
        <a:ext cx="4846126" cy="920175"/>
      </dsp:txXfrm>
    </dsp:sp>
    <dsp:sp modelId="{EA5C5E96-8C5D-DD4C-B44C-27E6EEAF8F04}">
      <dsp:nvSpPr>
        <dsp:cNvPr id="0" name=""/>
        <dsp:cNvSpPr/>
      </dsp:nvSpPr>
      <dsp:spPr>
        <a:xfrm>
          <a:off x="1234681" y="2898551"/>
          <a:ext cx="493872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4A1321-C6E3-4446-B938-43DAFFD2C717}">
      <dsp:nvSpPr>
        <dsp:cNvPr id="0" name=""/>
        <dsp:cNvSpPr/>
      </dsp:nvSpPr>
      <dsp:spPr>
        <a:xfrm>
          <a:off x="1327282" y="2944560"/>
          <a:ext cx="4846126" cy="920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>
              <a:latin typeface="Rockwell"/>
            </a:rPr>
            <a:t> Apache </a:t>
          </a:r>
          <a:r>
            <a:rPr lang="it-IT" sz="1600" b="1" kern="1200" err="1">
              <a:latin typeface="Rockwell"/>
            </a:rPr>
            <a:t>Flink</a:t>
          </a:r>
          <a:r>
            <a:rPr lang="it-IT" sz="1600" kern="1200">
              <a:latin typeface="Rockwell"/>
            </a:rPr>
            <a:t>:  </a:t>
          </a:r>
          <a:r>
            <a:rPr lang="it-IT" sz="1600" kern="1200"/>
            <a:t>Sistema per l'elaborazione del dataset, in particolare utilizzando come framework client la libreria </a:t>
          </a:r>
          <a:r>
            <a:rPr lang="it-IT" sz="1600" kern="1200" err="1"/>
            <a:t>pyflink</a:t>
          </a:r>
          <a:r>
            <a:rPr lang="it-IT" sz="1600" kern="1200"/>
            <a:t> di </a:t>
          </a:r>
          <a:r>
            <a:rPr lang="it-IT" sz="1600" kern="1200" err="1"/>
            <a:t>python</a:t>
          </a:r>
          <a:endParaRPr lang="en-US" sz="1600" kern="1200"/>
        </a:p>
      </dsp:txBody>
      <dsp:txXfrm>
        <a:off x="1327282" y="2944560"/>
        <a:ext cx="4846126" cy="920175"/>
      </dsp:txXfrm>
    </dsp:sp>
    <dsp:sp modelId="{49139B2A-7390-2045-9ED6-878015C38153}">
      <dsp:nvSpPr>
        <dsp:cNvPr id="0" name=""/>
        <dsp:cNvSpPr/>
      </dsp:nvSpPr>
      <dsp:spPr>
        <a:xfrm>
          <a:off x="1234681" y="3864735"/>
          <a:ext cx="493872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007023-6A2B-1848-8978-77E1002D8A17}">
      <dsp:nvSpPr>
        <dsp:cNvPr id="0" name=""/>
        <dsp:cNvSpPr/>
      </dsp:nvSpPr>
      <dsp:spPr>
        <a:xfrm>
          <a:off x="1327282" y="3910744"/>
          <a:ext cx="4846126" cy="920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err="1"/>
            <a:t>Prometheus</a:t>
          </a:r>
          <a:r>
            <a:rPr lang="it-IT" sz="1600" kern="1200"/>
            <a:t>: Framework per il controllo delle metriche e delle performance</a:t>
          </a:r>
          <a:endParaRPr lang="en-US" sz="1600" kern="1200"/>
        </a:p>
      </dsp:txBody>
      <dsp:txXfrm>
        <a:off x="1327282" y="3910744"/>
        <a:ext cx="4846126" cy="920175"/>
      </dsp:txXfrm>
    </dsp:sp>
    <dsp:sp modelId="{AAA8EED0-2486-5C46-A182-7716D9E8B0DC}">
      <dsp:nvSpPr>
        <dsp:cNvPr id="0" name=""/>
        <dsp:cNvSpPr/>
      </dsp:nvSpPr>
      <dsp:spPr>
        <a:xfrm>
          <a:off x="1234681" y="4830919"/>
          <a:ext cx="493872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39CDC5-F1A2-B74F-A25B-1AC5DA5A063D}">
      <dsp:nvSpPr>
        <dsp:cNvPr id="0" name=""/>
        <dsp:cNvSpPr/>
      </dsp:nvSpPr>
      <dsp:spPr>
        <a:xfrm>
          <a:off x="1327282" y="4876928"/>
          <a:ext cx="4846126" cy="920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err="1"/>
            <a:t>Grafana</a:t>
          </a:r>
          <a:r>
            <a:rPr lang="it-IT" sz="1600" kern="1200"/>
            <a:t>: Framework per la visualizzazione delle query in formato grafico</a:t>
          </a:r>
          <a:endParaRPr lang="en-US" sz="1600" kern="1200"/>
        </a:p>
      </dsp:txBody>
      <dsp:txXfrm>
        <a:off x="1327282" y="4876928"/>
        <a:ext cx="4846126" cy="920175"/>
      </dsp:txXfrm>
    </dsp:sp>
    <dsp:sp modelId="{2D0CAB47-5BD6-884F-B261-B10A04F2EC8A}">
      <dsp:nvSpPr>
        <dsp:cNvPr id="0" name=""/>
        <dsp:cNvSpPr/>
      </dsp:nvSpPr>
      <dsp:spPr>
        <a:xfrm>
          <a:off x="1234681" y="5797103"/>
          <a:ext cx="493872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9466A-6D6B-3842-9189-FD7334BA2BB9}" type="datetimeFigureOut">
              <a:rPr lang="it-IT" smtClean="0"/>
              <a:t>18/07/23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129C1-3B39-2041-B013-FD57365FC5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0793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129C1-3B39-2041-B013-FD57365FC5A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5177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129C1-3B39-2041-B013-FD57365FC5A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4605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129C1-3B39-2041-B013-FD57365FC5A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1967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129C1-3B39-2041-B013-FD57365FC5A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568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2741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6755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3050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6340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0369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8792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089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123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175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1405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184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ce.uniroma2.it/courses/sabd2223/project/out500_combined+header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9" name="Top Left">
            <a:extLst>
              <a:ext uri="{FF2B5EF4-FFF2-40B4-BE49-F238E27FC236}">
                <a16:creationId xmlns:a16="http://schemas.microsoft.com/office/drawing/2014/main" id="{F99A87B6-0764-47AD-BF24-B54A16F9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50E14B7-3770-407C-A359-030533E14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F5BFEC0-D7AC-4F30-9697-1A7804BE7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D47A7E9-69C2-466A-8E0A-1E82502C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7B64B2C-0074-40A5-AD7B-10234F36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4EAC4AF-90F7-4D5B-9D52-8B5CC855B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C772208-699E-460A-B31E-D49D3EFE3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99AB563-7EE7-4EB1-A6C7-E885E4774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A4ABF96-0400-4F13-B053-5AB9AB290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5424876-E6DA-F5EF-4DBA-862EF1CE8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3" y="744909"/>
            <a:ext cx="4798447" cy="3155419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it-IT" sz="5400"/>
              <a:t>Progetto 2:</a:t>
            </a:r>
            <a:br>
              <a:rPr lang="it-IT" sz="5400"/>
            </a:br>
            <a:r>
              <a:rPr lang="it-IT" sz="5400"/>
              <a:t>Sistemi e architetture per Big Data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42329F0-4302-8C10-4E79-F4B50E6D5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4074784"/>
            <a:ext cx="4798446" cy="2054306"/>
          </a:xfrm>
        </p:spPr>
        <p:txBody>
          <a:bodyPr anchor="t">
            <a:normAutofit/>
          </a:bodyPr>
          <a:lstStyle/>
          <a:p>
            <a:pPr algn="l"/>
            <a:r>
              <a:rPr lang="it-IT" sz="2200"/>
              <a:t>Matteo Federico 	0321569</a:t>
            </a:r>
          </a:p>
          <a:p>
            <a:pPr algn="l"/>
            <a:r>
              <a:rPr lang="it-IT" sz="2200"/>
              <a:t>Elisa Verza 		0311317 </a:t>
            </a:r>
          </a:p>
          <a:p>
            <a:pPr algn="l"/>
            <a:endParaRPr lang="it-IT" sz="2200"/>
          </a:p>
        </p:txBody>
      </p:sp>
      <p:pic>
        <p:nvPicPr>
          <p:cNvPr id="4" name="Picture 3" descr="Immagine che contiene schermata, arte, luce&#10;&#10;Descrizione generata automaticamente">
            <a:extLst>
              <a:ext uri="{FF2B5EF4-FFF2-40B4-BE49-F238E27FC236}">
                <a16:creationId xmlns:a16="http://schemas.microsoft.com/office/drawing/2014/main" id="{48CE50D0-7133-8720-0DA9-D0263137B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00" r="23397"/>
          <a:stretch/>
        </p:blipFill>
        <p:spPr>
          <a:xfrm>
            <a:off x="6093390" y="10"/>
            <a:ext cx="6098610" cy="6857990"/>
          </a:xfrm>
          <a:prstGeom prst="rect">
            <a:avLst/>
          </a:prstGeom>
        </p:spPr>
      </p:pic>
      <p:grpSp>
        <p:nvGrpSpPr>
          <p:cNvPr id="73" name="Bottom Right">
            <a:extLst>
              <a:ext uri="{FF2B5EF4-FFF2-40B4-BE49-F238E27FC236}">
                <a16:creationId xmlns:a16="http://schemas.microsoft.com/office/drawing/2014/main" id="{EE8A2E90-75F0-4F59-AE03-FE737F410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74" name="Graphic 157">
              <a:extLst>
                <a:ext uri="{FF2B5EF4-FFF2-40B4-BE49-F238E27FC236}">
                  <a16:creationId xmlns:a16="http://schemas.microsoft.com/office/drawing/2014/main" id="{291613E8-1172-4437-97E9-F15A2956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E1404A3-DA0A-451F-80F9-341A4001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D9F30DE-11BA-476B-B25D-CED39DBB6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53755C4-9D54-4D38-856A-7D1D31BC4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2D176F7-5471-4C65-B496-F05544AF39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E3541E62-142A-4078-8B35-723AF8B137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B2037584-8C21-4B8F-9EC5-5F978F32E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318287BF-F368-4F91-A36C-A729B478EF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54A80ED-1507-4424-AE0D-E8B52DAC0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C5FE3CC-D7A4-296B-1B39-CFBE19A7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381" y="302"/>
            <a:ext cx="1447800" cy="365125"/>
          </a:xfrm>
        </p:spPr>
        <p:txBody>
          <a:bodyPr/>
          <a:lstStyle/>
          <a:p>
            <a:fld id="{73B850FF-6169-4056-8077-06FFA93A5366}" type="slidenum">
              <a:rPr lang="en-US" sz="1200" dirty="0" smtClean="0">
                <a:cs typeface="Segoe UI Semilight"/>
              </a:rPr>
              <a:t>1</a:t>
            </a:fld>
            <a:endParaRPr lang="it-IT" sz="1400">
              <a:cs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47596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F91F4035-959D-40EA-9ED3-54D7D9F4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045E2AF-1845-4545-A9FF-7D321658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BE7A2A2-15E6-4A15-B530-5E032A5FF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3B03F4F-8EDD-464C-81E1-C164C2465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8F01ECD-47F6-44CD-B4AB-0FBD81524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10932A3-4E58-4C01-9A56-C81D17B10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85BB675-7BE0-4CA1-9AD5-ED4D025B2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BF42C07-1CBF-40FB-9E81-0F5B3214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D2ED55B-6CCB-4D83-829D-7A094A260A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E279EFC-5B0C-AF87-8323-1DE3ABD97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946" y="94898"/>
            <a:ext cx="10246090" cy="1471193"/>
          </a:xfrm>
        </p:spPr>
        <p:txBody>
          <a:bodyPr>
            <a:normAutofit/>
          </a:bodyPr>
          <a:lstStyle/>
          <a:p>
            <a:r>
              <a:rPr lang="it-IT"/>
              <a:t>Query 1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408D11E5-AD52-9D93-889E-590ABE327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4142" y="2094048"/>
            <a:ext cx="3808151" cy="3808151"/>
          </a:xfrm>
          <a:prstGeom prst="rect">
            <a:avLst/>
          </a:prstGeom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F8C79A14-3318-47D6-94E0-D72F5E6F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011FF69-E5EB-4D05-9167-FE7DA4CF1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9905169A-D272-4155-9E47-570396083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1116A2A-960D-43CF-8696-9D4FD7BD6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31F80BC2-A486-4B4F-917D-CE7920E066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98188E1-7424-46DB-AEAE-8392162B7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4B6B101-6F39-41E0-99FA-32DDD9AFD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5DA8B34-60DC-484F-A43B-470626EB6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51478F3-89B4-4150-9B1C-EDC4B61E27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DC5B79A9-93A6-4C42-87F3-DC4DBA152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B5EEC1-94B8-4DD2-B1B7-F7FF10989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49C53B-122E-AC46-3BC5-E3E526089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724" y="2127395"/>
            <a:ext cx="6880260" cy="380815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it-IT"/>
              <a:t>La prima query chiedeva che per ogni azione il cui ID inizi con la lettera «G» avvenute sul mercato francese si dovesse calcolare la media dei valori dell’offerta e il numero di eventi per quell’azione su tre finestre temporali:</a:t>
            </a:r>
          </a:p>
          <a:p>
            <a:pPr marL="514350" indent="-514350">
              <a:buClr>
                <a:schemeClr val="tx1"/>
              </a:buClr>
              <a:buAutoNum type="arabicPeriod"/>
            </a:pPr>
            <a:r>
              <a:rPr lang="it-IT"/>
              <a:t>1 ora</a:t>
            </a:r>
          </a:p>
          <a:p>
            <a:pPr marL="514350" indent="-514350">
              <a:buClr>
                <a:schemeClr val="tx1"/>
              </a:buClr>
              <a:buAutoNum type="arabicPeriod"/>
            </a:pPr>
            <a:r>
              <a:rPr lang="it-IT"/>
              <a:t>1 giorno</a:t>
            </a:r>
          </a:p>
          <a:p>
            <a:pPr marL="514350" indent="-514350">
              <a:buClr>
                <a:schemeClr val="tx1"/>
              </a:buClr>
              <a:buAutoNum type="arabicPeriod"/>
            </a:pPr>
            <a:r>
              <a:rPr lang="it-IT"/>
              <a:t>Globale</a:t>
            </a:r>
          </a:p>
          <a:p>
            <a:pPr marL="0" indent="0">
              <a:buNone/>
            </a:pPr>
            <a:endParaRPr lang="it-IT">
              <a:cs typeface="Segoe U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344EC9E-88E9-FD39-3594-995DF477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z="1200" dirty="0" smtClean="0">
                <a:cs typeface="Segoe UI Semilight"/>
              </a:rPr>
              <a:t>10</a:t>
            </a:fld>
            <a:endParaRPr lang="it-IT" sz="1200">
              <a:cs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05955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3" name="Top left">
            <a:extLst>
              <a:ext uri="{FF2B5EF4-FFF2-40B4-BE49-F238E27FC236}">
                <a16:creationId xmlns:a16="http://schemas.microsoft.com/office/drawing/2014/main" id="{A345EEC5-ECAA-408B-B9D7-1C0E1102C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09B09D8-FF9D-4CE5-853B-3BA46FD5C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DC978A2-F53F-4B72-9BAC-5F78F00B6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F73D09D-1DE1-441E-88F5-CD2CBAB88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DE61DBF-5FB0-4603-BE95-C566DD48B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8C89DF5-F013-4C54-B9AD-2E158706C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ED89947-A3CF-4B11-8DE7-5D07A57C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3E24021-DB80-451B-96A6-0D21AC0C8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BDA2B48-4CD9-45C3-8F12-212553367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C8F4F46-81BF-2C12-F2DF-727CD87AF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8345" y="3746"/>
            <a:ext cx="10246090" cy="1471193"/>
          </a:xfrm>
        </p:spPr>
        <p:txBody>
          <a:bodyPr>
            <a:normAutofit/>
          </a:bodyPr>
          <a:lstStyle/>
          <a:p>
            <a:r>
              <a:rPr lang="it-IT"/>
              <a:t>Query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3A04C1-05E0-D56F-7F44-359984C8B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561" y="1345474"/>
            <a:ext cx="4810872" cy="483316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1800"/>
              <a:t>Abbiamo applicato delle operazioni di filtraggio per selezionare solo le tuple di nostro interesse e inseguito abbiamo applicato un operazione di </a:t>
            </a:r>
            <a:r>
              <a:rPr lang="it-IT" sz="1800" err="1"/>
              <a:t>Map</a:t>
            </a:r>
            <a:r>
              <a:rPr lang="it-IT" sz="1800"/>
              <a:t> in modo tale da ottenere una tupla strutturata nel seguente modo (ID, (value,1))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800"/>
              <a:t>Abbiamo raggruppato per ID.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800"/>
              <a:t>E da questo </a:t>
            </a:r>
            <a:r>
              <a:rPr lang="it-IT" sz="1800" err="1"/>
              <a:t>datastream</a:t>
            </a:r>
            <a:r>
              <a:rPr lang="it-IT" sz="1800"/>
              <a:t> risultante abbiamo applicato le 3 finestre temporali.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800"/>
              <a:t>Infine abbiamo applicato la funzione di reduce che sommasse i due campi del valore per tutte le tuple nella finestra con lo stesso ID.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800"/>
              <a:t>(value1,1)+(value2,1)=(value1+value2,1+1)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800"/>
              <a:t>infine abbiamo concluso con un operazione di </a:t>
            </a:r>
            <a:r>
              <a:rPr lang="it-IT" sz="1800" err="1"/>
              <a:t>map</a:t>
            </a:r>
            <a:r>
              <a:rPr lang="it-IT" sz="1800"/>
              <a:t> per calcolare la media e inviare i risultati su </a:t>
            </a:r>
            <a:r>
              <a:rPr lang="it-IT" sz="1800" err="1"/>
              <a:t>kafka</a:t>
            </a:r>
            <a:r>
              <a:rPr lang="it-IT" sz="1800"/>
              <a:t>.</a:t>
            </a:r>
          </a:p>
        </p:txBody>
      </p:sp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F0A218EB-ECC2-4D0D-9EDC-F5CB062CA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419D1C3-874F-4BF6-A356-1EA4A20D4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4AC4AE33-203A-4A93-8263-6CC6BB608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F15373C-6DCA-4058-94CC-6476950E59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61BE5B1-15E0-484D-8B21-F6BA455B21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81167C23-6882-4551-BF77-DF537E736E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50749460-4B9F-4DE4-9931-7B5831D68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A567746C-E54C-4865-ACF1-CD31DD1D8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9E7B0826-2FBE-4B23-B784-BB7CDA8B3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DF54EDF-BA0A-440F-B20A-2A76BFE15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53B2ADC-F80C-403E-B1CA-BCFED2CE5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Immagine 6" descr="Immagine che contiene testo, schermata, Carattere, calligrafia&#10;&#10;Descrizione generata automaticamente">
            <a:extLst>
              <a:ext uri="{FF2B5EF4-FFF2-40B4-BE49-F238E27FC236}">
                <a16:creationId xmlns:a16="http://schemas.microsoft.com/office/drawing/2014/main" id="{F0542E28-48F9-9CDC-D4D9-186547249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978" y="1363723"/>
            <a:ext cx="5545547" cy="3784020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69EF82-2CCB-7596-8213-0978B31A0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dirty="0" smtClean="0">
                <a:cs typeface="Segoe UI Semilight"/>
              </a:rPr>
              <a:pPr>
                <a:spcAft>
                  <a:spcPts val="600"/>
                </a:spcAft>
              </a:pPr>
              <a:t>11</a:t>
            </a:fld>
            <a:endParaRPr lang="it-IT">
              <a:cs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07232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279EFC-5B0C-AF87-8323-1DE3ABD97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946" y="94898"/>
            <a:ext cx="10246090" cy="1471193"/>
          </a:xfrm>
        </p:spPr>
        <p:txBody>
          <a:bodyPr>
            <a:normAutofit/>
          </a:bodyPr>
          <a:lstStyle/>
          <a:p>
            <a:r>
              <a:rPr lang="it-IT"/>
              <a:t>Query 2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408D11E5-AD52-9D93-889E-590ABE327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034" y="2014577"/>
            <a:ext cx="3808151" cy="3808151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49C53B-122E-AC46-3BC5-E3E526089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5185" y="1827672"/>
            <a:ext cx="6894637" cy="41819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>
                <a:cs typeface="Segoe UI"/>
              </a:rPr>
              <a:t>La</a:t>
            </a:r>
            <a:r>
              <a:rPr lang="it-IT">
                <a:ea typeface="+mn-lt"/>
                <a:cs typeface="+mn-lt"/>
              </a:rPr>
              <a:t> seconda query chiede di trovare per ogni azione la variazione del valore di valutazione su 3 finestre temporali: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it-IT">
                <a:ea typeface="+mn-lt"/>
                <a:cs typeface="+mn-lt"/>
              </a:rPr>
              <a:t>30 minuti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it-IT">
                <a:ea typeface="+mn-lt"/>
                <a:cs typeface="+mn-lt"/>
              </a:rPr>
              <a:t>1 ora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it-IT">
                <a:ea typeface="+mn-lt"/>
                <a:cs typeface="+mn-lt"/>
              </a:rPr>
              <a:t>1 giorno</a:t>
            </a:r>
          </a:p>
          <a:p>
            <a:pPr marL="0" indent="0">
              <a:buNone/>
            </a:pPr>
            <a:r>
              <a:rPr lang="it-IT"/>
              <a:t>E di creare una classifica per ogni finestra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D28E0F-5CA1-BC78-C400-CCCB15F1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z="1200" dirty="0" smtClean="0">
                <a:cs typeface="Segoe UI Semilight"/>
              </a:rPr>
              <a:t>12</a:t>
            </a:fld>
            <a:endParaRPr lang="it-IT" sz="1200">
              <a:cs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23357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7" name="Top left">
            <a:extLst>
              <a:ext uri="{FF2B5EF4-FFF2-40B4-BE49-F238E27FC236}">
                <a16:creationId xmlns:a16="http://schemas.microsoft.com/office/drawing/2014/main" id="{A345EEC5-ECAA-408B-B9D7-1C0E1102C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9B09D8-FF9D-4CE5-853B-3BA46FD5C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DC978A2-F53F-4B72-9BAC-5F78F00B6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F73D09D-1DE1-441E-88F5-CD2CBAB88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DE61DBF-5FB0-4603-BE95-C566DD48B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8C89DF5-F013-4C54-B9AD-2E158706C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ED89947-A3CF-4B11-8DE7-5D07A57C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3E24021-DB80-451B-96A6-0D21AC0C8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BDA2B48-4CD9-45C3-8F12-212553367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C8F4F46-81BF-2C12-F2DF-727CD87AF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9194" y="38075"/>
            <a:ext cx="10246090" cy="1471193"/>
          </a:xfrm>
        </p:spPr>
        <p:txBody>
          <a:bodyPr>
            <a:normAutofit/>
          </a:bodyPr>
          <a:lstStyle/>
          <a:p>
            <a:r>
              <a:rPr lang="it-IT"/>
              <a:t>Query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3A04C1-05E0-D56F-7F44-359984C8B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11" y="1787473"/>
            <a:ext cx="4810872" cy="45688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it-IT" sz="1800">
                <a:ea typeface="+mn-lt"/>
                <a:cs typeface="+mn-lt"/>
              </a:rPr>
              <a:t>La query 2 inizia con un raggruppamento per ID che ci ha permesso poi di applicare le 3 finestre temporali.</a:t>
            </a:r>
          </a:p>
          <a:p>
            <a:pPr marL="0" indent="0">
              <a:buNone/>
            </a:pPr>
            <a:r>
              <a:rPr lang="it-IT" sz="1800">
                <a:ea typeface="+mn-lt"/>
                <a:cs typeface="+mn-lt"/>
              </a:rPr>
              <a:t>Ad ogni finestra temporale abbiamo applicato un operatore di </a:t>
            </a:r>
            <a:r>
              <a:rPr lang="it-IT" sz="1800" err="1">
                <a:ea typeface="+mn-lt"/>
                <a:cs typeface="+mn-lt"/>
              </a:rPr>
              <a:t>process</a:t>
            </a:r>
            <a:r>
              <a:rPr lang="it-IT" sz="1800">
                <a:ea typeface="+mn-lt"/>
                <a:cs typeface="+mn-lt"/>
              </a:rPr>
              <a:t> che prendesse il primo elemento della finestra e l’ultimo elemento della finestra e ne calcolasse la differenza di valore</a:t>
            </a:r>
          </a:p>
          <a:p>
            <a:pPr marL="0" indent="0">
              <a:buNone/>
            </a:pPr>
            <a:r>
              <a:rPr lang="it-IT" sz="1800">
                <a:ea typeface="+mn-lt"/>
                <a:cs typeface="+mn-lt"/>
              </a:rPr>
              <a:t> </a:t>
            </a:r>
            <a:r>
              <a:rPr lang="it-IT" sz="1800">
                <a:cs typeface="Segoe UI"/>
              </a:rPr>
              <a:t>Abbiamo poi applicato ulteriormente una finestra e applicato un ulteriore operatore di processamento per calcolare la classifica</a:t>
            </a:r>
          </a:p>
          <a:p>
            <a:pPr marL="0" indent="0">
              <a:buNone/>
            </a:pPr>
            <a:r>
              <a:rPr lang="it-IT" sz="1800">
                <a:cs typeface="Segoe UI"/>
              </a:rPr>
              <a:t>Infine abbiamo scritto i risultati su </a:t>
            </a:r>
            <a:r>
              <a:rPr lang="it-IT" sz="1800" err="1">
                <a:cs typeface="Segoe UI"/>
              </a:rPr>
              <a:t>kafka</a:t>
            </a:r>
            <a:endParaRPr lang="it-IT" sz="1800">
              <a:cs typeface="Segoe UI"/>
            </a:endParaRPr>
          </a:p>
        </p:txBody>
      </p:sp>
      <p:pic>
        <p:nvPicPr>
          <p:cNvPr id="8" name="Immagine 7" descr="Immagine che contiene testo, design, schermata, Rettangolo&#10;&#10;Descrizione generata automaticamente">
            <a:extLst>
              <a:ext uri="{FF2B5EF4-FFF2-40B4-BE49-F238E27FC236}">
                <a16:creationId xmlns:a16="http://schemas.microsoft.com/office/drawing/2014/main" id="{D66D71DE-ABF3-7E28-35D9-FBCB98F864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77" t="3778" r="23448" b="11619"/>
          <a:stretch/>
        </p:blipFill>
        <p:spPr>
          <a:xfrm>
            <a:off x="6443683" y="2059661"/>
            <a:ext cx="5464409" cy="3384897"/>
          </a:xfrm>
          <a:prstGeom prst="rect">
            <a:avLst/>
          </a:prstGeom>
        </p:spPr>
      </p:pic>
      <p:grpSp>
        <p:nvGrpSpPr>
          <p:cNvPr id="27" name="Bottom Right">
            <a:extLst>
              <a:ext uri="{FF2B5EF4-FFF2-40B4-BE49-F238E27FC236}">
                <a16:creationId xmlns:a16="http://schemas.microsoft.com/office/drawing/2014/main" id="{F0A218EB-ECC2-4D0D-9EDC-F5CB062CA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419D1C3-874F-4BF6-A356-1EA4A20D4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4AC4AE33-203A-4A93-8263-6CC6BB608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F15373C-6DCA-4058-94CC-6476950E59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61BE5B1-15E0-484D-8B21-F6BA455B21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1167C23-6882-4551-BF77-DF537E736E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50749460-4B9F-4DE4-9931-7B5831D68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567746C-E54C-4865-ACF1-CD31DD1D8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9E7B0826-2FBE-4B23-B784-BB7CDA8B3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FDF54EDF-BA0A-440F-B20A-2A76BFE15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53B2ADC-F80C-403E-B1CA-BCFED2CE5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FCE920-4DDC-8F50-C48F-3D2A25818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dirty="0" smtClean="0">
                <a:cs typeface="Segoe UI Semilight"/>
              </a:rPr>
              <a:pPr>
                <a:spcAft>
                  <a:spcPts val="600"/>
                </a:spcAft>
              </a:pPr>
              <a:t>13</a:t>
            </a:fld>
            <a:endParaRPr lang="it-IT">
              <a:cs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336342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279EFC-5B0C-AF87-8323-1DE3ABD97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946" y="94898"/>
            <a:ext cx="10246090" cy="1471193"/>
          </a:xfrm>
        </p:spPr>
        <p:txBody>
          <a:bodyPr>
            <a:normAutofit/>
          </a:bodyPr>
          <a:lstStyle/>
          <a:p>
            <a:r>
              <a:rPr lang="it-IT"/>
              <a:t>Query 3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408D11E5-AD52-9D93-889E-590ABE327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5988" y="1720752"/>
            <a:ext cx="3808151" cy="3808151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2B47942-DD92-0822-8858-6479846B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z="1200" dirty="0" smtClean="0">
                <a:cs typeface="Segoe UI Semilight"/>
              </a:rPr>
              <a:t>14</a:t>
            </a:fld>
            <a:endParaRPr lang="it-IT" sz="1200">
              <a:cs typeface="Segoe UI Semilight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6A62819-7549-F827-7FA7-4604D6D89F6C}"/>
              </a:ext>
            </a:extLst>
          </p:cNvPr>
          <p:cNvSpPr txBox="1"/>
          <p:nvPr/>
        </p:nvSpPr>
        <p:spPr>
          <a:xfrm>
            <a:off x="5217019" y="2286000"/>
            <a:ext cx="63877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/>
              <a:t>La terza query </a:t>
            </a:r>
            <a:r>
              <a:rPr lang="it-IT" sz="2400" err="1"/>
              <a:t>richiedava</a:t>
            </a:r>
            <a:r>
              <a:rPr lang="it-IT" sz="2400"/>
              <a:t> di calcolare il 25esimo, il 50esimo e il 75esimo percentile per mercato sulla variazione di prezzo delle azioni all’interno di tre finestre temporali:</a:t>
            </a:r>
          </a:p>
          <a:p>
            <a:pPr marL="342900" indent="-342900">
              <a:buAutoNum type="arabicPeriod"/>
            </a:pPr>
            <a:r>
              <a:rPr lang="it-IT" sz="2400"/>
              <a:t>30 minuti</a:t>
            </a:r>
          </a:p>
          <a:p>
            <a:pPr marL="342900" indent="-342900">
              <a:buAutoNum type="arabicPeriod"/>
            </a:pPr>
            <a:r>
              <a:rPr lang="it-IT" sz="2400"/>
              <a:t>1 ora</a:t>
            </a:r>
          </a:p>
          <a:p>
            <a:pPr marL="342900" indent="-342900">
              <a:buAutoNum type="arabicPeriod"/>
            </a:pPr>
            <a:r>
              <a:rPr lang="it-IT" sz="2400"/>
              <a:t>1 giorno</a:t>
            </a:r>
          </a:p>
        </p:txBody>
      </p:sp>
    </p:spTree>
    <p:extLst>
      <p:ext uri="{BB962C8B-B14F-4D97-AF65-F5344CB8AC3E}">
        <p14:creationId xmlns:p14="http://schemas.microsoft.com/office/powerpoint/2010/main" val="75634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Top left">
            <a:extLst>
              <a:ext uri="{FF2B5EF4-FFF2-40B4-BE49-F238E27FC236}">
                <a16:creationId xmlns:a16="http://schemas.microsoft.com/office/drawing/2014/main" id="{A345EEC5-ECAA-408B-B9D7-1C0E1102C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B09D8-FF9D-4CE5-853B-3BA46FD5C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DC978A2-F53F-4B72-9BAC-5F78F00B6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73D09D-1DE1-441E-88F5-CD2CBAB88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DE61DBF-5FB0-4603-BE95-C566DD48B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8C89DF5-F013-4C54-B9AD-2E158706C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ED89947-A3CF-4B11-8DE7-5D07A57C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E24021-DB80-451B-96A6-0D21AC0C8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BDA2B48-4CD9-45C3-8F12-212553367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C8F4F46-81BF-2C12-F2DF-727CD87AF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990" y="23890"/>
            <a:ext cx="10246090" cy="1471193"/>
          </a:xfrm>
        </p:spPr>
        <p:txBody>
          <a:bodyPr>
            <a:normAutofit/>
          </a:bodyPr>
          <a:lstStyle/>
          <a:p>
            <a:r>
              <a:rPr lang="it-IT"/>
              <a:t>Query 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3A04C1-05E0-D56F-7F44-359984C8B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939" y="1952795"/>
            <a:ext cx="4810872" cy="372861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it-IT" sz="2400">
                <a:cs typeface="Segoe UI"/>
              </a:rPr>
              <a:t>Per la terza query abbiamo effettuato le stesse operazioni iniziali della query due per stimare le variazioni di valore di ogni azione all’interno delle 3 finestre.</a:t>
            </a:r>
          </a:p>
          <a:p>
            <a:pPr marL="0" indent="0">
              <a:buNone/>
            </a:pPr>
            <a:r>
              <a:rPr lang="it-IT" sz="2400">
                <a:cs typeface="Segoe UI"/>
              </a:rPr>
              <a:t>In seguito abbiamo applicato un raggruppamento per mercato e, grazie alla libreria </a:t>
            </a:r>
            <a:r>
              <a:rPr lang="it-IT" sz="2400" err="1">
                <a:cs typeface="Segoe UI"/>
              </a:rPr>
              <a:t>psquare</a:t>
            </a:r>
            <a:r>
              <a:rPr lang="it-IT" sz="2400">
                <a:cs typeface="Segoe UI"/>
              </a:rPr>
              <a:t> che implementa una versione euristica del calcolo del percentile, sono state ricavate le statistiche.</a:t>
            </a:r>
          </a:p>
          <a:p>
            <a:pPr marL="0" indent="0">
              <a:buNone/>
            </a:pPr>
            <a:r>
              <a:rPr lang="it-IT" sz="2400">
                <a:cs typeface="Segoe UI"/>
              </a:rPr>
              <a:t>E infine sono stati scritti i risultati ottenuti in un </a:t>
            </a:r>
            <a:r>
              <a:rPr lang="it-IT" sz="2400" err="1">
                <a:cs typeface="Segoe UI"/>
              </a:rPr>
              <a:t>topic</a:t>
            </a:r>
            <a:r>
              <a:rPr lang="it-IT" sz="2400">
                <a:cs typeface="Segoe UI"/>
              </a:rPr>
              <a:t> </a:t>
            </a:r>
            <a:r>
              <a:rPr lang="it-IT" sz="2400" err="1">
                <a:cs typeface="Segoe UI"/>
              </a:rPr>
              <a:t>kafka</a:t>
            </a:r>
            <a:r>
              <a:rPr lang="it-IT" sz="2400">
                <a:cs typeface="Segoe UI"/>
              </a:rPr>
              <a:t> </a:t>
            </a:r>
          </a:p>
        </p:txBody>
      </p:sp>
      <p:grpSp>
        <p:nvGrpSpPr>
          <p:cNvPr id="26" name="Bottom Right">
            <a:extLst>
              <a:ext uri="{FF2B5EF4-FFF2-40B4-BE49-F238E27FC236}">
                <a16:creationId xmlns:a16="http://schemas.microsoft.com/office/drawing/2014/main" id="{F0A218EB-ECC2-4D0D-9EDC-F5CB062CA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19D1C3-874F-4BF6-A356-1EA4A20D4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8" name="Graphic 157">
              <a:extLst>
                <a:ext uri="{FF2B5EF4-FFF2-40B4-BE49-F238E27FC236}">
                  <a16:creationId xmlns:a16="http://schemas.microsoft.com/office/drawing/2014/main" id="{4AC4AE33-203A-4A93-8263-6CC6BB608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1F15373C-6DCA-4058-94CC-6476950E59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61BE5B1-15E0-484D-8B21-F6BA455B21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1167C23-6882-4551-BF77-DF537E736E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0749460-4B9F-4DE4-9931-7B5831D68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567746C-E54C-4865-ACF1-CD31DD1D8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9E7B0826-2FBE-4B23-B784-BB7CDA8B3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DF54EDF-BA0A-440F-B20A-2A76BFE15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53B2ADC-F80C-403E-B1CA-BCFED2CE5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Immagine 6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73C8A995-1053-6895-7AA8-771DFB1F1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811" y="1955688"/>
            <a:ext cx="6026429" cy="3103611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5E8F5FB-6CA1-04CB-E0B3-FEC3E681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dirty="0" smtClean="0">
                <a:cs typeface="Segoe UI Semilight"/>
              </a:rPr>
              <a:pPr>
                <a:spcAft>
                  <a:spcPts val="600"/>
                </a:spcAft>
              </a:pPr>
              <a:t>15</a:t>
            </a:fld>
            <a:endParaRPr lang="it-IT">
              <a:cs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495458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336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9" name="Freeform: Shape 338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341" name="Freeform: Shape 340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343" name="Freeform: Shape 342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45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4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3" name="Rectangle 36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Torta 9">
            <a:extLst>
              <a:ext uri="{FF2B5EF4-FFF2-40B4-BE49-F238E27FC236}">
                <a16:creationId xmlns:a16="http://schemas.microsoft.com/office/drawing/2014/main" id="{DC0C3CC4-8D10-A70A-5466-5DE2B8CEE8DC}"/>
              </a:ext>
            </a:extLst>
          </p:cNvPr>
          <p:cNvSpPr/>
          <p:nvPr/>
        </p:nvSpPr>
        <p:spPr>
          <a:xfrm rot="5400000">
            <a:off x="10401240" y="6127663"/>
            <a:ext cx="1558134" cy="1447800"/>
          </a:xfrm>
          <a:prstGeom prst="pie">
            <a:avLst>
              <a:gd name="adj1" fmla="val 5401802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grpSp>
        <p:nvGrpSpPr>
          <p:cNvPr id="367" name="Bottom Right">
            <a:extLst>
              <a:ext uri="{FF2B5EF4-FFF2-40B4-BE49-F238E27FC236}">
                <a16:creationId xmlns:a16="http://schemas.microsoft.com/office/drawing/2014/main" id="{DC909108-F42E-42CB-A99C-D90DAB879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368" name="Graphic 157">
              <a:extLst>
                <a:ext uri="{FF2B5EF4-FFF2-40B4-BE49-F238E27FC236}">
                  <a16:creationId xmlns:a16="http://schemas.microsoft.com/office/drawing/2014/main" id="{8BCCB5FC-5754-43E5-B516-7C56226B6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5CBA7B0D-D346-4D0A-AC82-23BB849BD3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F2A85B8B-B3DB-448B-BCD3-80B9A6CAF9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F0C55ECD-51B3-46CB-ABB2-5A651D1E8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94E08245-0236-4655-BBFD-4C0350F6A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DB9FA807-1A85-4E0F-8268-2E93BAC45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AC858CAA-A2CC-422A-890E-BB5FF42098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6B6C3183-339E-4437-8B62-1D7E96C30A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7B850164-4919-4350-920C-E6EE5AF21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Titolo 8">
            <a:extLst>
              <a:ext uri="{FF2B5EF4-FFF2-40B4-BE49-F238E27FC236}">
                <a16:creationId xmlns:a16="http://schemas.microsoft.com/office/drawing/2014/main" id="{84D8D17D-EC4F-EF73-0879-FD55968E5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4798" y="694778"/>
            <a:ext cx="2793838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Query 1</a:t>
            </a:r>
          </a:p>
        </p:txBody>
      </p:sp>
      <p:grpSp>
        <p:nvGrpSpPr>
          <p:cNvPr id="378" name="Top left">
            <a:extLst>
              <a:ext uri="{FF2B5EF4-FFF2-40B4-BE49-F238E27FC236}">
                <a16:creationId xmlns:a16="http://schemas.microsoft.com/office/drawing/2014/main" id="{4962E681-2F4B-4903-9942-C77B13A81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2A7210C2-CEF7-41FD-8974-93D6F02ED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378DDD80-3891-465E-BB60-4D8E11B84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79528DBF-6DD3-45D1-897B-306A37FEE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320B7E20-44E8-4F25-89EB-017EF36D9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81D41203-6A6A-48A5-BCF0-66746BC85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9A7E4584-A81F-4A38-9987-E9E005499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72445772-C3DC-472B-B470-545680DB8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Immagine 7" descr="Immagine che contiene schermata, testo, diagramma, Diagramma&#10;&#10;Descrizione generata automaticamente">
            <a:extLst>
              <a:ext uri="{FF2B5EF4-FFF2-40B4-BE49-F238E27FC236}">
                <a16:creationId xmlns:a16="http://schemas.microsoft.com/office/drawing/2014/main" id="{CAE9B16D-55DA-AC4A-6BD0-4B5A8FAAE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8" y="550367"/>
            <a:ext cx="8397450" cy="2622322"/>
          </a:xfrm>
          <a:prstGeom prst="rect">
            <a:avLst/>
          </a:prstGeom>
        </p:spPr>
      </p:pic>
      <p:grpSp>
        <p:nvGrpSpPr>
          <p:cNvPr id="388" name="Cross">
            <a:extLst>
              <a:ext uri="{FF2B5EF4-FFF2-40B4-BE49-F238E27FC236}">
                <a16:creationId xmlns:a16="http://schemas.microsoft.com/office/drawing/2014/main" id="{B1667827-94D5-448C-A93D-841EC47A3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73E2B56B-C40E-420E-A93C-19F44813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B5A362CE-2E17-439E-8806-E42A4F364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" name="Immagine 4" descr="Immagine che contiene schermata, diagramma, testo&#10;&#10;Descrizione generata automaticamente">
            <a:extLst>
              <a:ext uri="{FF2B5EF4-FFF2-40B4-BE49-F238E27FC236}">
                <a16:creationId xmlns:a16="http://schemas.microsoft.com/office/drawing/2014/main" id="{270A2610-4F52-8551-2CF2-2E040A881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87" y="3708647"/>
            <a:ext cx="8367371" cy="2570259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45B7408-2947-89EF-EFAF-D74C2136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1AF5A0D-8C03-33D3-B64E-32BD583A2C92}"/>
              </a:ext>
            </a:extLst>
          </p:cNvPr>
          <p:cNvSpPr txBox="1"/>
          <p:nvPr/>
        </p:nvSpPr>
        <p:spPr>
          <a:xfrm>
            <a:off x="6253485" y="2324316"/>
            <a:ext cx="5604997" cy="372861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endParaRPr lang="en-US">
              <a:solidFill>
                <a:schemeClr val="tx2"/>
              </a:solidFill>
              <a:cs typeface="Segoe UI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D2C423C-88CF-3A84-2182-88D5EE139184}"/>
              </a:ext>
            </a:extLst>
          </p:cNvPr>
          <p:cNvSpPr txBox="1"/>
          <p:nvPr/>
        </p:nvSpPr>
        <p:spPr>
          <a:xfrm>
            <a:off x="350921" y="3248526"/>
            <a:ext cx="33187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cs typeface="Segoe UI"/>
              </a:rPr>
              <a:t>Latenza con Nifi</a:t>
            </a:r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0C6468E-38C1-8460-6000-78965025162D}"/>
              </a:ext>
            </a:extLst>
          </p:cNvPr>
          <p:cNvSpPr txBox="1"/>
          <p:nvPr/>
        </p:nvSpPr>
        <p:spPr>
          <a:xfrm>
            <a:off x="280736" y="6326605"/>
            <a:ext cx="33187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cs typeface="Segoe UI"/>
              </a:rPr>
              <a:t>Latenza senza Nifi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543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336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9" name="Freeform: Shape 338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341" name="Freeform: Shape 340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343" name="Freeform: Shape 342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45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4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3" name="Rectangle 36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Torta 10">
            <a:extLst>
              <a:ext uri="{FF2B5EF4-FFF2-40B4-BE49-F238E27FC236}">
                <a16:creationId xmlns:a16="http://schemas.microsoft.com/office/drawing/2014/main" id="{110889F8-ECB5-5AE8-7F0A-4A404A0921A0}"/>
              </a:ext>
            </a:extLst>
          </p:cNvPr>
          <p:cNvSpPr/>
          <p:nvPr/>
        </p:nvSpPr>
        <p:spPr>
          <a:xfrm rot="5400000">
            <a:off x="10401240" y="6127663"/>
            <a:ext cx="1558134" cy="1447800"/>
          </a:xfrm>
          <a:prstGeom prst="pie">
            <a:avLst>
              <a:gd name="adj1" fmla="val 5401802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grpSp>
        <p:nvGrpSpPr>
          <p:cNvPr id="367" name="Bottom Right">
            <a:extLst>
              <a:ext uri="{FF2B5EF4-FFF2-40B4-BE49-F238E27FC236}">
                <a16:creationId xmlns:a16="http://schemas.microsoft.com/office/drawing/2014/main" id="{DC909108-F42E-42CB-A99C-D90DAB879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368" name="Graphic 157">
              <a:extLst>
                <a:ext uri="{FF2B5EF4-FFF2-40B4-BE49-F238E27FC236}">
                  <a16:creationId xmlns:a16="http://schemas.microsoft.com/office/drawing/2014/main" id="{8BCCB5FC-5754-43E5-B516-7C56226B6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5CBA7B0D-D346-4D0A-AC82-23BB849BD3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F2A85B8B-B3DB-448B-BCD3-80B9A6CAF9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F0C55ECD-51B3-46CB-ABB2-5A651D1E8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94E08245-0236-4655-BBFD-4C0350F6A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DB9FA807-1A85-4E0F-8268-2E93BAC45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AC858CAA-A2CC-422A-890E-BB5FF42098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6B6C3183-339E-4437-8B62-1D7E96C30A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7B850164-4919-4350-920C-E6EE5AF21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Titolo 8">
            <a:extLst>
              <a:ext uri="{FF2B5EF4-FFF2-40B4-BE49-F238E27FC236}">
                <a16:creationId xmlns:a16="http://schemas.microsoft.com/office/drawing/2014/main" id="{84D8D17D-EC4F-EF73-0879-FD55968E5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4798" y="694778"/>
            <a:ext cx="2793838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Query 1</a:t>
            </a:r>
          </a:p>
        </p:txBody>
      </p:sp>
      <p:grpSp>
        <p:nvGrpSpPr>
          <p:cNvPr id="378" name="Top left">
            <a:extLst>
              <a:ext uri="{FF2B5EF4-FFF2-40B4-BE49-F238E27FC236}">
                <a16:creationId xmlns:a16="http://schemas.microsoft.com/office/drawing/2014/main" id="{4962E681-2F4B-4903-9942-C77B13A81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2A7210C2-CEF7-41FD-8974-93D6F02ED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378DDD80-3891-465E-BB60-4D8E11B84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79528DBF-6DD3-45D1-897B-306A37FEE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320B7E20-44E8-4F25-89EB-017EF36D9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81D41203-6A6A-48A5-BCF0-66746BC85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9A7E4584-A81F-4A38-9987-E9E005499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72445772-C3DC-472B-B470-545680DB8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8" name="Cross">
            <a:extLst>
              <a:ext uri="{FF2B5EF4-FFF2-40B4-BE49-F238E27FC236}">
                <a16:creationId xmlns:a16="http://schemas.microsoft.com/office/drawing/2014/main" id="{B1667827-94D5-448C-A93D-841EC47A3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73E2B56B-C40E-420E-A93C-19F44813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B5A362CE-2E17-439E-8806-E42A4F364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45B7408-2947-89EF-EFAF-D74C2136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1AF5A0D-8C03-33D3-B64E-32BD583A2C92}"/>
              </a:ext>
            </a:extLst>
          </p:cNvPr>
          <p:cNvSpPr txBox="1"/>
          <p:nvPr/>
        </p:nvSpPr>
        <p:spPr>
          <a:xfrm>
            <a:off x="6253485" y="2324316"/>
            <a:ext cx="5604997" cy="372861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endParaRPr lang="en-US">
              <a:solidFill>
                <a:schemeClr val="tx2"/>
              </a:solidFill>
              <a:cs typeface="Segoe UI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D2C423C-88CF-3A84-2182-88D5EE139184}"/>
              </a:ext>
            </a:extLst>
          </p:cNvPr>
          <p:cNvSpPr txBox="1"/>
          <p:nvPr/>
        </p:nvSpPr>
        <p:spPr>
          <a:xfrm>
            <a:off x="350921" y="3248526"/>
            <a:ext cx="33187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cs typeface="Segoe UI"/>
              </a:rPr>
              <a:t>Throughput con Nifi</a:t>
            </a:r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0C6468E-38C1-8460-6000-78965025162D}"/>
              </a:ext>
            </a:extLst>
          </p:cNvPr>
          <p:cNvSpPr txBox="1"/>
          <p:nvPr/>
        </p:nvSpPr>
        <p:spPr>
          <a:xfrm>
            <a:off x="280736" y="6326605"/>
            <a:ext cx="33187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cs typeface="Segoe UI"/>
              </a:rPr>
              <a:t>Throughput senza Nifi</a:t>
            </a:r>
            <a:endParaRPr lang="it-IT"/>
          </a:p>
        </p:txBody>
      </p:sp>
      <p:pic>
        <p:nvPicPr>
          <p:cNvPr id="8" name="Immagine 9" descr="Immagine che contiene schermata, diagramma, Diagramma&#10;&#10;Descrizione generata automaticamente">
            <a:extLst>
              <a:ext uri="{FF2B5EF4-FFF2-40B4-BE49-F238E27FC236}">
                <a16:creationId xmlns:a16="http://schemas.microsoft.com/office/drawing/2014/main" id="{856EBC96-EB80-2973-ABF5-F74C4EDDA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42" y="3757613"/>
            <a:ext cx="8829173" cy="2450932"/>
          </a:xfrm>
          <a:prstGeom prst="rect">
            <a:avLst/>
          </a:prstGeom>
        </p:spPr>
      </p:pic>
      <p:pic>
        <p:nvPicPr>
          <p:cNvPr id="10" name="Immagine 10" descr="Immagine che contiene schermata, diagramma&#10;&#10;Descrizione generata automaticamente">
            <a:extLst>
              <a:ext uri="{FF2B5EF4-FFF2-40B4-BE49-F238E27FC236}">
                <a16:creationId xmlns:a16="http://schemas.microsoft.com/office/drawing/2014/main" id="{BC27AECB-E410-26EA-FD14-C868F1D03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84" y="422070"/>
            <a:ext cx="8829173" cy="27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3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5DFE14-DB12-9D5D-2F19-095AD4D49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Spark Streaming</a:t>
            </a:r>
          </a:p>
        </p:txBody>
      </p:sp>
      <p:pic>
        <p:nvPicPr>
          <p:cNvPr id="5" name="Immagine 5" descr="Immagine che contiene testo, diagramma, schermata, numero&#10;&#10;Descrizione generata automaticamente">
            <a:extLst>
              <a:ext uri="{FF2B5EF4-FFF2-40B4-BE49-F238E27FC236}">
                <a16:creationId xmlns:a16="http://schemas.microsoft.com/office/drawing/2014/main" id="{0B40F872-10FD-9C0A-30F3-7ED98A455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5115" r="157"/>
          <a:stretch/>
        </p:blipFill>
        <p:spPr>
          <a:xfrm>
            <a:off x="339282" y="4973889"/>
            <a:ext cx="7192109" cy="1223190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2767315-A75B-109C-C5AB-36176D7A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18</a:t>
            </a:fld>
            <a:endParaRPr lang="en-US"/>
          </a:p>
        </p:txBody>
      </p:sp>
      <p:pic>
        <p:nvPicPr>
          <p:cNvPr id="6" name="Immagine 6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D1EFD3F1-C484-5F1C-0365-AE136E401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771" r="303" b="-229"/>
          <a:stretch/>
        </p:blipFill>
        <p:spPr>
          <a:xfrm>
            <a:off x="348628" y="2317826"/>
            <a:ext cx="7185551" cy="1254835"/>
          </a:xfrm>
          <a:prstGeom prst="rect">
            <a:avLst/>
          </a:prstGeom>
        </p:spPr>
      </p:pic>
      <p:pic>
        <p:nvPicPr>
          <p:cNvPr id="7" name="Immagine 7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462C0B8F-27A5-33BF-F488-CAEBA97006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" t="75174" r="-30" b="-232"/>
          <a:stretch/>
        </p:blipFill>
        <p:spPr>
          <a:xfrm>
            <a:off x="349308" y="3639867"/>
            <a:ext cx="7184182" cy="122473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080C8F6-8FF5-40F9-FECB-D886CAEA80DE}"/>
              </a:ext>
            </a:extLst>
          </p:cNvPr>
          <p:cNvSpPr txBox="1"/>
          <p:nvPr/>
        </p:nvSpPr>
        <p:spPr>
          <a:xfrm>
            <a:off x="8161421" y="2596815"/>
            <a:ext cx="36997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cs typeface="Segoe UI"/>
              </a:rPr>
              <a:t>Latenza finestra di un'ora </a:t>
            </a:r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D0DF8E0-5CFB-9899-F828-66A8BB34493F}"/>
              </a:ext>
            </a:extLst>
          </p:cNvPr>
          <p:cNvSpPr txBox="1"/>
          <p:nvPr/>
        </p:nvSpPr>
        <p:spPr>
          <a:xfrm>
            <a:off x="8161421" y="3950367"/>
            <a:ext cx="36997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cs typeface="Segoe UI"/>
              </a:rPr>
              <a:t>Latenza finestra di un giorno</a:t>
            </a:r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8969768-35BB-2ECC-B1D9-388C7D7F46E6}"/>
              </a:ext>
            </a:extLst>
          </p:cNvPr>
          <p:cNvSpPr txBox="1"/>
          <p:nvPr/>
        </p:nvSpPr>
        <p:spPr>
          <a:xfrm>
            <a:off x="8161420" y="5293893"/>
            <a:ext cx="36997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cs typeface="Segoe UI"/>
              </a:rPr>
              <a:t>Latenza finestra globale 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885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336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9" name="Freeform: Shape 338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341" name="Freeform: Shape 340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343" name="Freeform: Shape 342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45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4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3" name="Rectangle 36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Torta 10">
            <a:extLst>
              <a:ext uri="{FF2B5EF4-FFF2-40B4-BE49-F238E27FC236}">
                <a16:creationId xmlns:a16="http://schemas.microsoft.com/office/drawing/2014/main" id="{D7405A18-BF95-C28C-4093-C7A3A6043786}"/>
              </a:ext>
            </a:extLst>
          </p:cNvPr>
          <p:cNvSpPr/>
          <p:nvPr/>
        </p:nvSpPr>
        <p:spPr>
          <a:xfrm rot="5400000">
            <a:off x="10401240" y="6127663"/>
            <a:ext cx="1558134" cy="1447800"/>
          </a:xfrm>
          <a:prstGeom prst="pie">
            <a:avLst>
              <a:gd name="adj1" fmla="val 5401802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grpSp>
        <p:nvGrpSpPr>
          <p:cNvPr id="367" name="Bottom Right">
            <a:extLst>
              <a:ext uri="{FF2B5EF4-FFF2-40B4-BE49-F238E27FC236}">
                <a16:creationId xmlns:a16="http://schemas.microsoft.com/office/drawing/2014/main" id="{DC909108-F42E-42CB-A99C-D90DAB879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368" name="Graphic 157">
              <a:extLst>
                <a:ext uri="{FF2B5EF4-FFF2-40B4-BE49-F238E27FC236}">
                  <a16:creationId xmlns:a16="http://schemas.microsoft.com/office/drawing/2014/main" id="{8BCCB5FC-5754-43E5-B516-7C56226B6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5CBA7B0D-D346-4D0A-AC82-23BB849BD3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F2A85B8B-B3DB-448B-BCD3-80B9A6CAF9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F0C55ECD-51B3-46CB-ABB2-5A651D1E8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94E08245-0236-4655-BBFD-4C0350F6A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DB9FA807-1A85-4E0F-8268-2E93BAC45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AC858CAA-A2CC-422A-890E-BB5FF42098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6B6C3183-339E-4437-8B62-1D7E96C30A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7B850164-4919-4350-920C-E6EE5AF21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Titolo 8">
            <a:extLst>
              <a:ext uri="{FF2B5EF4-FFF2-40B4-BE49-F238E27FC236}">
                <a16:creationId xmlns:a16="http://schemas.microsoft.com/office/drawing/2014/main" id="{84D8D17D-EC4F-EF73-0879-FD55968E5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4798" y="694778"/>
            <a:ext cx="2793838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Query</a:t>
            </a:r>
            <a:r>
              <a:rPr lang="en-US" sz="5400"/>
              <a:t> 2</a:t>
            </a:r>
            <a:endParaRPr lang="en-US" sz="5400" kern="1200">
              <a:latin typeface="+mj-lt"/>
              <a:ea typeface="+mj-ea"/>
              <a:cs typeface="+mj-cs"/>
            </a:endParaRPr>
          </a:p>
        </p:txBody>
      </p:sp>
      <p:grpSp>
        <p:nvGrpSpPr>
          <p:cNvPr id="378" name="Top left">
            <a:extLst>
              <a:ext uri="{FF2B5EF4-FFF2-40B4-BE49-F238E27FC236}">
                <a16:creationId xmlns:a16="http://schemas.microsoft.com/office/drawing/2014/main" id="{4962E681-2F4B-4903-9942-C77B13A81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BA88604C-B6F0-44A0-A62D-3024645B2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2A7210C2-CEF7-41FD-8974-93D6F02ED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378DDD80-3891-465E-BB60-4D8E11B84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79528DBF-6DD3-45D1-897B-306A37FEE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320B7E20-44E8-4F25-89EB-017EF36D9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81D41203-6A6A-48A5-BCF0-66746BC85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9A7E4584-A81F-4A38-9987-E9E005499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72445772-C3DC-472B-B470-545680DB8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8" name="Cross">
            <a:extLst>
              <a:ext uri="{FF2B5EF4-FFF2-40B4-BE49-F238E27FC236}">
                <a16:creationId xmlns:a16="http://schemas.microsoft.com/office/drawing/2014/main" id="{B1667827-94D5-448C-A93D-841EC47A3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73E2B56B-C40E-420E-A93C-19F44813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B5A362CE-2E17-439E-8806-E42A4F364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45B7408-2947-89EF-EFAF-D74C2136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1AF5A0D-8C03-33D3-B64E-32BD583A2C92}"/>
              </a:ext>
            </a:extLst>
          </p:cNvPr>
          <p:cNvSpPr txBox="1"/>
          <p:nvPr/>
        </p:nvSpPr>
        <p:spPr>
          <a:xfrm>
            <a:off x="6253485" y="2324316"/>
            <a:ext cx="5604997" cy="372861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endParaRPr lang="en-US">
              <a:solidFill>
                <a:schemeClr val="tx2"/>
              </a:solidFill>
              <a:cs typeface="Segoe UI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D2C423C-88CF-3A84-2182-88D5EE139184}"/>
              </a:ext>
            </a:extLst>
          </p:cNvPr>
          <p:cNvSpPr txBox="1"/>
          <p:nvPr/>
        </p:nvSpPr>
        <p:spPr>
          <a:xfrm>
            <a:off x="350921" y="3248526"/>
            <a:ext cx="33187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cs typeface="Segoe UI"/>
              </a:rPr>
              <a:t>Throughput con Nifi</a:t>
            </a:r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0C6468E-38C1-8460-6000-78965025162D}"/>
              </a:ext>
            </a:extLst>
          </p:cNvPr>
          <p:cNvSpPr txBox="1"/>
          <p:nvPr/>
        </p:nvSpPr>
        <p:spPr>
          <a:xfrm>
            <a:off x="280736" y="6326605"/>
            <a:ext cx="33187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cs typeface="Segoe UI"/>
              </a:rPr>
              <a:t>Throughput senza Nifi</a:t>
            </a:r>
            <a:endParaRPr lang="it-IT"/>
          </a:p>
        </p:txBody>
      </p:sp>
      <p:pic>
        <p:nvPicPr>
          <p:cNvPr id="3" name="Immagine 4" descr="Immagine che contiene schermata, linea&#10;&#10;Descrizione generata automaticamente">
            <a:extLst>
              <a:ext uri="{FF2B5EF4-FFF2-40B4-BE49-F238E27FC236}">
                <a16:creationId xmlns:a16="http://schemas.microsoft.com/office/drawing/2014/main" id="{2A0EC24A-C6FF-1D9B-4812-6873DC518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22" y="3748367"/>
            <a:ext cx="8750135" cy="2429056"/>
          </a:xfrm>
          <a:prstGeom prst="rect">
            <a:avLst/>
          </a:prstGeom>
        </p:spPr>
      </p:pic>
      <p:pic>
        <p:nvPicPr>
          <p:cNvPr id="5" name="Immagine 10" descr="Immagine che contiene schermata, diagramma, linea, Diagramma&#10;&#10;Descrizione generata automaticamente">
            <a:extLst>
              <a:ext uri="{FF2B5EF4-FFF2-40B4-BE49-F238E27FC236}">
                <a16:creationId xmlns:a16="http://schemas.microsoft.com/office/drawing/2014/main" id="{FEA3A0F3-11F4-8628-DEDE-17870C904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22" y="477007"/>
            <a:ext cx="8750135" cy="269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5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E89D5D-5713-BB76-D525-0AEAA4D3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/>
              <a:t>Obbiettivo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3EB579-C6AE-5D19-78E0-DBFA0C66C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 algn="l">
              <a:buNone/>
            </a:pPr>
            <a:r>
              <a:rPr lang="it-IT"/>
              <a:t>L’obbiettivo del progetto è riuscire a rispondere a 3 query su un dataset messo a disposizione. Inoltre, da specifica, dovevamo rispettare i seguenti vincoli:</a:t>
            </a:r>
            <a:endParaRPr lang="it-IT" b="0" i="0" u="none" strike="noStrike">
              <a:solidFill>
                <a:srgbClr val="1F2328"/>
              </a:solidFill>
              <a:effectLst/>
              <a:latin typeface="-apple-system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/>
              <a:t>Le query devono essere processate con la tecnica dello stream processing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/>
              <a:t>Utilizzare Kafka come sistema a coda di messaggi, su cui </a:t>
            </a:r>
            <a:r>
              <a:rPr lang="it-IT" err="1"/>
              <a:t>Flink</a:t>
            </a:r>
            <a:r>
              <a:rPr lang="it-IT"/>
              <a:t> possa trovare i dati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/>
              <a:t>Bisogna processare i dati utilizzando il framework Apache </a:t>
            </a:r>
            <a:r>
              <a:rPr lang="it-IT" err="1"/>
              <a:t>Flink</a:t>
            </a:r>
            <a:endParaRPr lang="it-IT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/>
              <a:t>Fare un analisi del throughput e della latenza end-to-end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/>
              <a:t>Elaborare la prima query anche con Apache Spark Streaming e confrontare i due framework</a:t>
            </a:r>
          </a:p>
          <a:p>
            <a:pPr marL="0" indent="0">
              <a:buNone/>
            </a:pPr>
            <a:endParaRPr lang="it-IT"/>
          </a:p>
          <a:p>
            <a:pPr marL="0" indent="0">
              <a:buNone/>
            </a:pPr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A7241B-D50B-4397-FD22-78BFAC4D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z="1200" smtClean="0"/>
              <a:t>2</a:t>
            </a:fld>
            <a:endParaRPr lang="it-IT" sz="1200"/>
          </a:p>
        </p:txBody>
      </p:sp>
    </p:spTree>
    <p:extLst>
      <p:ext uri="{BB962C8B-B14F-4D97-AF65-F5344CB8AC3E}">
        <p14:creationId xmlns:p14="http://schemas.microsoft.com/office/powerpoint/2010/main" val="270856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336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9" name="Freeform: Shape 338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341" name="Freeform: Shape 340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343" name="Freeform: Shape 342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45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4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3" name="Rectangle 36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Torta 16">
            <a:extLst>
              <a:ext uri="{FF2B5EF4-FFF2-40B4-BE49-F238E27FC236}">
                <a16:creationId xmlns:a16="http://schemas.microsoft.com/office/drawing/2014/main" id="{E44721C0-D51C-8EFC-26DC-3A00D0FDCF90}"/>
              </a:ext>
            </a:extLst>
          </p:cNvPr>
          <p:cNvSpPr/>
          <p:nvPr/>
        </p:nvSpPr>
        <p:spPr>
          <a:xfrm rot="5400000">
            <a:off x="10401240" y="6127663"/>
            <a:ext cx="1558134" cy="1447800"/>
          </a:xfrm>
          <a:prstGeom prst="pie">
            <a:avLst>
              <a:gd name="adj1" fmla="val 5401802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grpSp>
        <p:nvGrpSpPr>
          <p:cNvPr id="367" name="Bottom Right">
            <a:extLst>
              <a:ext uri="{FF2B5EF4-FFF2-40B4-BE49-F238E27FC236}">
                <a16:creationId xmlns:a16="http://schemas.microsoft.com/office/drawing/2014/main" id="{DC909108-F42E-42CB-A99C-D90DAB879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368" name="Graphic 157">
              <a:extLst>
                <a:ext uri="{FF2B5EF4-FFF2-40B4-BE49-F238E27FC236}">
                  <a16:creationId xmlns:a16="http://schemas.microsoft.com/office/drawing/2014/main" id="{8BCCB5FC-5754-43E5-B516-7C56226B6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5CBA7B0D-D346-4D0A-AC82-23BB849BD3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F2A85B8B-B3DB-448B-BCD3-80B9A6CAF9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F0C55ECD-51B3-46CB-ABB2-5A651D1E8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94E08245-0236-4655-BBFD-4C0350F6A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DB9FA807-1A85-4E0F-8268-2E93BAC45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AC858CAA-A2CC-422A-890E-BB5FF42098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6B6C3183-339E-4437-8B62-1D7E96C30A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7B850164-4919-4350-920C-E6EE5AF21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Titolo 8">
            <a:extLst>
              <a:ext uri="{FF2B5EF4-FFF2-40B4-BE49-F238E27FC236}">
                <a16:creationId xmlns:a16="http://schemas.microsoft.com/office/drawing/2014/main" id="{84D8D17D-EC4F-EF73-0879-FD55968E5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4798" y="694778"/>
            <a:ext cx="2793838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Query</a:t>
            </a:r>
            <a:r>
              <a:rPr lang="en-US" sz="5400"/>
              <a:t> 2</a:t>
            </a:r>
            <a:endParaRPr lang="en-US" sz="5400" kern="1200">
              <a:latin typeface="+mj-lt"/>
              <a:ea typeface="+mj-ea"/>
              <a:cs typeface="+mj-cs"/>
            </a:endParaRPr>
          </a:p>
        </p:txBody>
      </p:sp>
      <p:grpSp>
        <p:nvGrpSpPr>
          <p:cNvPr id="378" name="Top left">
            <a:extLst>
              <a:ext uri="{FF2B5EF4-FFF2-40B4-BE49-F238E27FC236}">
                <a16:creationId xmlns:a16="http://schemas.microsoft.com/office/drawing/2014/main" id="{4962E681-2F4B-4903-9942-C77B13A81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2A7210C2-CEF7-41FD-8974-93D6F02ED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378DDD80-3891-465E-BB60-4D8E11B84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79528DBF-6DD3-45D1-897B-306A37FEE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320B7E20-44E8-4F25-89EB-017EF36D9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81D41203-6A6A-48A5-BCF0-66746BC85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9A7E4584-A81F-4A38-9987-E9E005499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72445772-C3DC-472B-B470-545680DB8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8" name="Cross">
            <a:extLst>
              <a:ext uri="{FF2B5EF4-FFF2-40B4-BE49-F238E27FC236}">
                <a16:creationId xmlns:a16="http://schemas.microsoft.com/office/drawing/2014/main" id="{B1667827-94D5-448C-A93D-841EC47A3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73E2B56B-C40E-420E-A93C-19F44813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B5A362CE-2E17-439E-8806-E42A4F364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45B7408-2947-89EF-EFAF-D74C2136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1AF5A0D-8C03-33D3-B64E-32BD583A2C92}"/>
              </a:ext>
            </a:extLst>
          </p:cNvPr>
          <p:cNvSpPr txBox="1"/>
          <p:nvPr/>
        </p:nvSpPr>
        <p:spPr>
          <a:xfrm>
            <a:off x="6253485" y="2324316"/>
            <a:ext cx="5604997" cy="372861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endParaRPr lang="en-US">
              <a:solidFill>
                <a:schemeClr val="tx2"/>
              </a:solidFill>
              <a:cs typeface="Segoe UI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D2C423C-88CF-3A84-2182-88D5EE139184}"/>
              </a:ext>
            </a:extLst>
          </p:cNvPr>
          <p:cNvSpPr txBox="1"/>
          <p:nvPr/>
        </p:nvSpPr>
        <p:spPr>
          <a:xfrm>
            <a:off x="350921" y="3248526"/>
            <a:ext cx="33187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cs typeface="Segoe UI"/>
              </a:rPr>
              <a:t>Latenza con Nifi</a:t>
            </a:r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0C6468E-38C1-8460-6000-78965025162D}"/>
              </a:ext>
            </a:extLst>
          </p:cNvPr>
          <p:cNvSpPr txBox="1"/>
          <p:nvPr/>
        </p:nvSpPr>
        <p:spPr>
          <a:xfrm>
            <a:off x="280736" y="6326605"/>
            <a:ext cx="33187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cs typeface="Segoe UI"/>
              </a:rPr>
              <a:t>Latenza senza Nifi</a:t>
            </a:r>
            <a:endParaRPr lang="it-IT"/>
          </a:p>
        </p:txBody>
      </p:sp>
      <p:pic>
        <p:nvPicPr>
          <p:cNvPr id="8" name="Immagine 9" descr="Immagine che contiene schermata, diagramma, Software per la grafica, Diagramma&#10;&#10;Descrizione generata automaticamente">
            <a:extLst>
              <a:ext uri="{FF2B5EF4-FFF2-40B4-BE49-F238E27FC236}">
                <a16:creationId xmlns:a16="http://schemas.microsoft.com/office/drawing/2014/main" id="{62E26C51-EA70-DFAC-4C49-E0C1E4B2C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71" y="3737321"/>
            <a:ext cx="8303985" cy="2531143"/>
          </a:xfrm>
          <a:prstGeom prst="rect">
            <a:avLst/>
          </a:prstGeom>
        </p:spPr>
      </p:pic>
      <p:pic>
        <p:nvPicPr>
          <p:cNvPr id="10" name="Immagine 10" descr="Immagine che contiene schermata, testo, diagramma&#10;&#10;Descrizione generata automaticamente">
            <a:extLst>
              <a:ext uri="{FF2B5EF4-FFF2-40B4-BE49-F238E27FC236}">
                <a16:creationId xmlns:a16="http://schemas.microsoft.com/office/drawing/2014/main" id="{03371DE7-ED30-E4B7-D63F-237A9344A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22" y="426734"/>
            <a:ext cx="8294912" cy="260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02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336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9" name="Freeform: Shape 338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343" name="Freeform: Shape 342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45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3" name="Rectangle 36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orta 1">
            <a:extLst>
              <a:ext uri="{FF2B5EF4-FFF2-40B4-BE49-F238E27FC236}">
                <a16:creationId xmlns:a16="http://schemas.microsoft.com/office/drawing/2014/main" id="{C72357F5-A4C3-8165-BC3B-D445D09EB29F}"/>
              </a:ext>
            </a:extLst>
          </p:cNvPr>
          <p:cNvSpPr/>
          <p:nvPr/>
        </p:nvSpPr>
        <p:spPr>
          <a:xfrm rot="5400000">
            <a:off x="10401240" y="6127663"/>
            <a:ext cx="1558134" cy="1447800"/>
          </a:xfrm>
          <a:prstGeom prst="pie">
            <a:avLst>
              <a:gd name="adj1" fmla="val 5401802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grpSp>
        <p:nvGrpSpPr>
          <p:cNvPr id="367" name="Bottom Right">
            <a:extLst>
              <a:ext uri="{FF2B5EF4-FFF2-40B4-BE49-F238E27FC236}">
                <a16:creationId xmlns:a16="http://schemas.microsoft.com/office/drawing/2014/main" id="{DC909108-F42E-42CB-A99C-D90DAB879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368" name="Graphic 157">
              <a:extLst>
                <a:ext uri="{FF2B5EF4-FFF2-40B4-BE49-F238E27FC236}">
                  <a16:creationId xmlns:a16="http://schemas.microsoft.com/office/drawing/2014/main" id="{8BCCB5FC-5754-43E5-B516-7C56226B6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5CBA7B0D-D346-4D0A-AC82-23BB849BD3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F2A85B8B-B3DB-448B-BCD3-80B9A6CAF9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F0C55ECD-51B3-46CB-ABB2-5A651D1E8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94E08245-0236-4655-BBFD-4C0350F6A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DB9FA807-1A85-4E0F-8268-2E93BAC45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AC858CAA-A2CC-422A-890E-BB5FF42098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6B6C3183-339E-4437-8B62-1D7E96C30A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7B850164-4919-4350-920C-E6EE5AF21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78" name="Top left">
            <a:extLst>
              <a:ext uri="{FF2B5EF4-FFF2-40B4-BE49-F238E27FC236}">
                <a16:creationId xmlns:a16="http://schemas.microsoft.com/office/drawing/2014/main" id="{4962E681-2F4B-4903-9942-C77B13A81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2A7210C2-CEF7-41FD-8974-93D6F02ED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378DDD80-3891-465E-BB60-4D8E11B84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79528DBF-6DD3-45D1-897B-306A37FEE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320B7E20-44E8-4F25-89EB-017EF36D9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81D41203-6A6A-48A5-BCF0-66746BC85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9A7E4584-A81F-4A38-9987-E9E005499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72445772-C3DC-472B-B470-545680DB8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8" name="Cross">
            <a:extLst>
              <a:ext uri="{FF2B5EF4-FFF2-40B4-BE49-F238E27FC236}">
                <a16:creationId xmlns:a16="http://schemas.microsoft.com/office/drawing/2014/main" id="{B1667827-94D5-448C-A93D-841EC47A3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73E2B56B-C40E-420E-A93C-19F44813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B5A362CE-2E17-439E-8806-E42A4F364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Titolo 4">
            <a:extLst>
              <a:ext uri="{FF2B5EF4-FFF2-40B4-BE49-F238E27FC236}">
                <a16:creationId xmlns:a16="http://schemas.microsoft.com/office/drawing/2014/main" id="{F095F46A-0E76-521E-F40E-DF84A607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653F4DA5-F884-D287-378D-56E74044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72B5E17-59AF-1E60-E75F-0E42C29B44F9}"/>
              </a:ext>
            </a:extLst>
          </p:cNvPr>
          <p:cNvSpPr txBox="1"/>
          <p:nvPr/>
        </p:nvSpPr>
        <p:spPr>
          <a:xfrm>
            <a:off x="6253485" y="2324316"/>
            <a:ext cx="5604997" cy="372861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endParaRPr lang="en-US">
              <a:solidFill>
                <a:schemeClr val="tx2"/>
              </a:solidFill>
              <a:cs typeface="Segoe UI"/>
            </a:endParaRPr>
          </a:p>
        </p:txBody>
      </p:sp>
      <p:sp>
        <p:nvSpPr>
          <p:cNvPr id="3" name="Titolo 8">
            <a:extLst>
              <a:ext uri="{FF2B5EF4-FFF2-40B4-BE49-F238E27FC236}">
                <a16:creationId xmlns:a16="http://schemas.microsoft.com/office/drawing/2014/main" id="{65C6D118-7DD3-00F7-2458-75254FBAE887}"/>
              </a:ext>
            </a:extLst>
          </p:cNvPr>
          <p:cNvSpPr txBox="1">
            <a:spLocks/>
          </p:cNvSpPr>
          <p:nvPr/>
        </p:nvSpPr>
        <p:spPr>
          <a:xfrm>
            <a:off x="9264798" y="694778"/>
            <a:ext cx="2793838" cy="31554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/>
              <a:t>Query 3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B939557-C4E5-F37C-3053-9E0C8F7EA6F9}"/>
              </a:ext>
            </a:extLst>
          </p:cNvPr>
          <p:cNvSpPr txBox="1"/>
          <p:nvPr/>
        </p:nvSpPr>
        <p:spPr>
          <a:xfrm>
            <a:off x="6405885" y="2476716"/>
            <a:ext cx="5604997" cy="372861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endParaRPr lang="en-US">
              <a:solidFill>
                <a:schemeClr val="tx2"/>
              </a:solidFill>
              <a:cs typeface="Segoe UI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13A2D22-9125-427B-1F34-CA6EFCDC998A}"/>
              </a:ext>
            </a:extLst>
          </p:cNvPr>
          <p:cNvSpPr txBox="1"/>
          <p:nvPr/>
        </p:nvSpPr>
        <p:spPr>
          <a:xfrm>
            <a:off x="350921" y="3248526"/>
            <a:ext cx="33187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cs typeface="Segoe UI"/>
              </a:rPr>
              <a:t>Latenza con Nifi</a:t>
            </a:r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C75C498-E82F-21C3-97C5-AFCA9A7BEC07}"/>
              </a:ext>
            </a:extLst>
          </p:cNvPr>
          <p:cNvSpPr txBox="1"/>
          <p:nvPr/>
        </p:nvSpPr>
        <p:spPr>
          <a:xfrm>
            <a:off x="280736" y="6326605"/>
            <a:ext cx="33187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cs typeface="Segoe UI"/>
              </a:rPr>
              <a:t>Latenza senza Nifi</a:t>
            </a:r>
            <a:endParaRPr lang="it-IT"/>
          </a:p>
        </p:txBody>
      </p:sp>
      <p:pic>
        <p:nvPicPr>
          <p:cNvPr id="17" name="Immagine 16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D804BB9E-26F4-3B72-42B8-C3947B676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21" y="643860"/>
            <a:ext cx="8367371" cy="2604666"/>
          </a:xfrm>
          <a:prstGeom prst="rect">
            <a:avLst/>
          </a:prstGeom>
        </p:spPr>
      </p:pic>
      <p:pic>
        <p:nvPicPr>
          <p:cNvPr id="21" name="Immagine 20" descr="Immagine che contiene schermata, Modellazione 3D, Software multimediale, Software per la grafica&#10;&#10;Descrizione generata automaticamente">
            <a:extLst>
              <a:ext uri="{FF2B5EF4-FFF2-40B4-BE49-F238E27FC236}">
                <a16:creationId xmlns:a16="http://schemas.microsoft.com/office/drawing/2014/main" id="{003E352F-9F98-8A59-4254-DF4701A85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65" y="3664852"/>
            <a:ext cx="8398327" cy="255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2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336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9" name="Freeform: Shape 338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343" name="Freeform: Shape 342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45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3" name="Rectangle 36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orta 1">
            <a:extLst>
              <a:ext uri="{FF2B5EF4-FFF2-40B4-BE49-F238E27FC236}">
                <a16:creationId xmlns:a16="http://schemas.microsoft.com/office/drawing/2014/main" id="{9CF52CC5-D8C3-9371-E21C-33116C73F9A1}"/>
              </a:ext>
            </a:extLst>
          </p:cNvPr>
          <p:cNvSpPr/>
          <p:nvPr/>
        </p:nvSpPr>
        <p:spPr>
          <a:xfrm rot="5400000">
            <a:off x="10401240" y="6127663"/>
            <a:ext cx="1558134" cy="1447800"/>
          </a:xfrm>
          <a:prstGeom prst="pie">
            <a:avLst>
              <a:gd name="adj1" fmla="val 5401802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grpSp>
        <p:nvGrpSpPr>
          <p:cNvPr id="367" name="Bottom Right">
            <a:extLst>
              <a:ext uri="{FF2B5EF4-FFF2-40B4-BE49-F238E27FC236}">
                <a16:creationId xmlns:a16="http://schemas.microsoft.com/office/drawing/2014/main" id="{DC909108-F42E-42CB-A99C-D90DAB879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368" name="Graphic 157">
              <a:extLst>
                <a:ext uri="{FF2B5EF4-FFF2-40B4-BE49-F238E27FC236}">
                  <a16:creationId xmlns:a16="http://schemas.microsoft.com/office/drawing/2014/main" id="{8BCCB5FC-5754-43E5-B516-7C56226B6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5CBA7B0D-D346-4D0A-AC82-23BB849BD3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F2A85B8B-B3DB-448B-BCD3-80B9A6CAF9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F0C55ECD-51B3-46CB-ABB2-5A651D1E8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94E08245-0236-4655-BBFD-4C0350F6A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DB9FA807-1A85-4E0F-8268-2E93BAC45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AC858CAA-A2CC-422A-890E-BB5FF42098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6B6C3183-339E-4437-8B62-1D7E96C30A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7B850164-4919-4350-920C-E6EE5AF21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78" name="Top left">
            <a:extLst>
              <a:ext uri="{FF2B5EF4-FFF2-40B4-BE49-F238E27FC236}">
                <a16:creationId xmlns:a16="http://schemas.microsoft.com/office/drawing/2014/main" id="{4962E681-2F4B-4903-9942-C77B13A81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2A7210C2-CEF7-41FD-8974-93D6F02ED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378DDD80-3891-465E-BB60-4D8E11B84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79528DBF-6DD3-45D1-897B-306A37FEE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320B7E20-44E8-4F25-89EB-017EF36D9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81D41203-6A6A-48A5-BCF0-66746BC85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9A7E4584-A81F-4A38-9987-E9E005499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72445772-C3DC-472B-B470-545680DB8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8" name="Cross">
            <a:extLst>
              <a:ext uri="{FF2B5EF4-FFF2-40B4-BE49-F238E27FC236}">
                <a16:creationId xmlns:a16="http://schemas.microsoft.com/office/drawing/2014/main" id="{B1667827-94D5-448C-A93D-841EC47A3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73E2B56B-C40E-420E-A93C-19F44813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B5A362CE-2E17-439E-8806-E42A4F364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Titolo 4">
            <a:extLst>
              <a:ext uri="{FF2B5EF4-FFF2-40B4-BE49-F238E27FC236}">
                <a16:creationId xmlns:a16="http://schemas.microsoft.com/office/drawing/2014/main" id="{F095F46A-0E76-521E-F40E-DF84A607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Titolo 8">
            <a:extLst>
              <a:ext uri="{FF2B5EF4-FFF2-40B4-BE49-F238E27FC236}">
                <a16:creationId xmlns:a16="http://schemas.microsoft.com/office/drawing/2014/main" id="{DB5B8056-FE10-631B-CD58-0A42895C24A4}"/>
              </a:ext>
            </a:extLst>
          </p:cNvPr>
          <p:cNvSpPr txBox="1">
            <a:spLocks/>
          </p:cNvSpPr>
          <p:nvPr/>
        </p:nvSpPr>
        <p:spPr>
          <a:xfrm>
            <a:off x="9264798" y="694778"/>
            <a:ext cx="2793838" cy="31554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/>
              <a:t>Query 3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653F4DA5-F884-D287-378D-56E74044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72B5E17-59AF-1E60-E75F-0E42C29B44F9}"/>
              </a:ext>
            </a:extLst>
          </p:cNvPr>
          <p:cNvSpPr txBox="1"/>
          <p:nvPr/>
        </p:nvSpPr>
        <p:spPr>
          <a:xfrm>
            <a:off x="6253485" y="2324316"/>
            <a:ext cx="5604997" cy="372861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endParaRPr lang="en-US">
              <a:solidFill>
                <a:schemeClr val="tx2"/>
              </a:solidFill>
              <a:cs typeface="Segoe UI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09E9969-15A2-2403-F23F-B5982B27A053}"/>
              </a:ext>
            </a:extLst>
          </p:cNvPr>
          <p:cNvSpPr txBox="1"/>
          <p:nvPr/>
        </p:nvSpPr>
        <p:spPr>
          <a:xfrm>
            <a:off x="350921" y="3248526"/>
            <a:ext cx="33187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cs typeface="Segoe UI"/>
              </a:rPr>
              <a:t>Throughput con Nifi</a:t>
            </a:r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E8B7D2D-8B8B-9686-28DD-D02FD5CA16FF}"/>
              </a:ext>
            </a:extLst>
          </p:cNvPr>
          <p:cNvSpPr txBox="1"/>
          <p:nvPr/>
        </p:nvSpPr>
        <p:spPr>
          <a:xfrm>
            <a:off x="280736" y="6326605"/>
            <a:ext cx="33187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cs typeface="Segoe UI"/>
              </a:rPr>
              <a:t>Throughput senza Nifi</a:t>
            </a:r>
            <a:endParaRPr lang="it-IT"/>
          </a:p>
        </p:txBody>
      </p:sp>
      <p:pic>
        <p:nvPicPr>
          <p:cNvPr id="22" name="Immagine 21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50965C7E-57BC-585E-314C-43D2CC8E8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84" y="3750186"/>
            <a:ext cx="8829173" cy="2462471"/>
          </a:xfrm>
          <a:prstGeom prst="rect">
            <a:avLst/>
          </a:prstGeom>
        </p:spPr>
      </p:pic>
      <p:pic>
        <p:nvPicPr>
          <p:cNvPr id="24" name="Immagine 23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F0F53B22-106D-3383-5FB3-A2A7A4334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09" y="509451"/>
            <a:ext cx="8842449" cy="273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67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3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5" name="Rectangle 3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66" name="Top Left">
            <a:extLst>
              <a:ext uri="{FF2B5EF4-FFF2-40B4-BE49-F238E27FC236}">
                <a16:creationId xmlns:a16="http://schemas.microsoft.com/office/drawing/2014/main" id="{9C6A6A21-4C17-4D70-902F-429763934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680322C-01BD-4DDE-8667-A1C82E341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0CD4D67-14DF-4C2D-B42C-0532C55A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A40E032-134E-4905-9B38-5C5D53B86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5DAE0B8-3872-45CE-8EF9-412CDEC3C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3FDCF74-E06B-4837-A10F-033EE637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4BADACF-06C7-4B5D-A714-089786B51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2BFF042-59B9-4F74-8514-96C43FB8B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70FECA2-981E-4045-81E5-F5F6C72D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Picture 5" descr="Grafici finanziari su un display scuro">
            <a:extLst>
              <a:ext uri="{FF2B5EF4-FFF2-40B4-BE49-F238E27FC236}">
                <a16:creationId xmlns:a16="http://schemas.microsoft.com/office/drawing/2014/main" id="{80D34AD0-E0D3-D7B7-9A47-C49A2AA95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78" r="28724"/>
          <a:stretch/>
        </p:blipFill>
        <p:spPr>
          <a:xfrm>
            <a:off x="7188594" y="10"/>
            <a:ext cx="5003406" cy="6857990"/>
          </a:xfrm>
          <a:prstGeom prst="rect">
            <a:avLst/>
          </a:prstGeom>
        </p:spPr>
      </p:pic>
      <p:grpSp>
        <p:nvGrpSpPr>
          <p:cNvPr id="67" name="Bottom Right">
            <a:extLst>
              <a:ext uri="{FF2B5EF4-FFF2-40B4-BE49-F238E27FC236}">
                <a16:creationId xmlns:a16="http://schemas.microsoft.com/office/drawing/2014/main" id="{741948F9-C525-410D-9F0C-63EA1E0F39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3" name="Graphic 157">
              <a:extLst>
                <a:ext uri="{FF2B5EF4-FFF2-40B4-BE49-F238E27FC236}">
                  <a16:creationId xmlns:a16="http://schemas.microsoft.com/office/drawing/2014/main" id="{59C11362-4204-47B3-85DC-7A22A1E30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DFD42FE5-B58A-4613-8A3B-D0120D21B6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5A861743-3DF1-47A2-8CFF-99A470A9DC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F3A9B8B-EB41-4F45-8831-A7B5D41E05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659F99D-ACED-471C-8BAC-73C596DDA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C603F71-A3F3-49F0-A292-573F37EB6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FB6F9021-2B6B-4252-AC9D-30C1A2C98D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7875012E-B86B-411F-B93B-A69ED6D20B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FB9C5D7-2BF3-4748-9582-FF22361FA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E1E0018-97CD-A77C-431E-93A57892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3048" y="-35983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z="1200"/>
              <a:pPr>
                <a:spcAft>
                  <a:spcPts val="600"/>
                </a:spcAft>
              </a:pPr>
              <a:t>23</a:t>
            </a:fld>
            <a:endParaRPr lang="en-US" sz="120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492E706-C5F2-5A72-CF7E-404E53B4D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49" y="2768449"/>
            <a:ext cx="6820552" cy="1154263"/>
          </a:xfrm>
        </p:spPr>
        <p:txBody>
          <a:bodyPr/>
          <a:lstStyle/>
          <a:p>
            <a:pPr marL="0" indent="0">
              <a:buNone/>
            </a:pPr>
            <a:r>
              <a:rPr lang="it-IT" sz="5400"/>
              <a:t>Grazie dell’attenzione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691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F73EC8D8-C118-4A24-B3A2-F22636F20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3A839E4-FE02-4C32-B9F7-07884043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10340A-FCF2-4B86-A53A-4AC07E6C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85F37B-D9B1-4701-B54A-A91E836FA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7C5295-7462-4E42-B19A-682465F9F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12C31CF-3625-4E9F-99FC-C7AA5BBA8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EDCF2F-2C4B-4D4B-964F-F640BCDCE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1B0354D-2FFC-40F9-91E5-A83DDD770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4F4CED2-0CA8-4824-93F0-00BE4C7D1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6B4A1BC-A5DA-3AAD-CF6C-527DE2A79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33" y="344153"/>
            <a:ext cx="3980254" cy="5577934"/>
          </a:xfrm>
        </p:spPr>
        <p:txBody>
          <a:bodyPr>
            <a:normAutofit/>
          </a:bodyPr>
          <a:lstStyle/>
          <a:p>
            <a:pPr algn="ctr"/>
            <a:r>
              <a:rPr lang="it-IT"/>
              <a:t>Architettura</a:t>
            </a:r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3BA0B410-FA41-4CD6-A923-146E029BB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448B270-CA89-4A7C-8CFC-8237ED03A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D2ED6FF-1F6E-4BF0-BFFF-5CB8D36F1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F2CCA35-C35D-416B-A083-A167138A57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0FAEE04-D524-4356-8CFE-091D44ED1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F641E2E-FB37-449C-96DA-945907C75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83CE73A-E65A-44EA-9C23-C6F2137AF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1745A30-6979-4D1D-A629-E7C0C6A53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70C366B-087F-442D-AC20-1319F97A9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D2F7A6B-9CB6-4AC5-B906-664FC95A1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2C3D449F-62DD-A674-4F64-A6D7F09E97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26520"/>
              </p:ext>
            </p:extLst>
          </p:nvPr>
        </p:nvGraphicFramePr>
        <p:xfrm>
          <a:off x="5408988" y="341165"/>
          <a:ext cx="6173409" cy="5843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8" name="Immagine 38" descr="Immagine che contiene logo&#10;&#10;Descrizione generata automaticamente">
            <a:extLst>
              <a:ext uri="{FF2B5EF4-FFF2-40B4-BE49-F238E27FC236}">
                <a16:creationId xmlns:a16="http://schemas.microsoft.com/office/drawing/2014/main" id="{5C669FD0-2148-3E65-B89F-8FF21FF46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4852" y="339622"/>
            <a:ext cx="1808672" cy="897148"/>
          </a:xfrm>
          <a:prstGeom prst="rect">
            <a:avLst/>
          </a:prstGeom>
        </p:spPr>
      </p:pic>
      <p:pic>
        <p:nvPicPr>
          <p:cNvPr id="40" name="Immagine 40" descr="Immagine che contiene logo&#10;&#10;Descrizione generata automaticamente">
            <a:extLst>
              <a:ext uri="{FF2B5EF4-FFF2-40B4-BE49-F238E27FC236}">
                <a16:creationId xmlns:a16="http://schemas.microsoft.com/office/drawing/2014/main" id="{F7B6971F-A16E-F2F3-EB9D-5F9A49C99D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88232" y="2234722"/>
            <a:ext cx="1966824" cy="997790"/>
          </a:xfrm>
          <a:prstGeom prst="rect">
            <a:avLst/>
          </a:prstGeom>
        </p:spPr>
      </p:pic>
      <p:pic>
        <p:nvPicPr>
          <p:cNvPr id="42" name="Immagine 42" descr="Immagine che contiene logo&#10;&#10;Descrizione generata automaticamente">
            <a:extLst>
              <a:ext uri="{FF2B5EF4-FFF2-40B4-BE49-F238E27FC236}">
                <a16:creationId xmlns:a16="http://schemas.microsoft.com/office/drawing/2014/main" id="{6A42B4DA-4DA3-EB27-290F-42ECE77403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14806" y="5149802"/>
            <a:ext cx="1463616" cy="738998"/>
          </a:xfrm>
          <a:prstGeom prst="rect">
            <a:avLst/>
          </a:prstGeom>
        </p:spPr>
      </p:pic>
      <p:sp>
        <p:nvSpPr>
          <p:cNvPr id="56" name="Segnaposto numero diapositiva 55">
            <a:extLst>
              <a:ext uri="{FF2B5EF4-FFF2-40B4-BE49-F238E27FC236}">
                <a16:creationId xmlns:a16="http://schemas.microsoft.com/office/drawing/2014/main" id="{E9FB7254-9353-4C1D-C587-4D16C214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67" y="302"/>
            <a:ext cx="1447800" cy="365125"/>
          </a:xfrm>
        </p:spPr>
        <p:txBody>
          <a:bodyPr/>
          <a:lstStyle/>
          <a:p>
            <a:fld id="{73B850FF-6169-4056-8077-06FFA93A5366}" type="slidenum">
              <a:rPr lang="en-US" sz="1200" dirty="0" smtClean="0"/>
              <a:t>3</a:t>
            </a:fld>
            <a:endParaRPr lang="it-IT" sz="1200"/>
          </a:p>
        </p:txBody>
      </p:sp>
      <p:pic>
        <p:nvPicPr>
          <p:cNvPr id="43" name="Immagine 43" descr="Immagine che contiene testo, nero, Elementi grafici, Carattere&#10;&#10;Descrizione generata automaticamente">
            <a:extLst>
              <a:ext uri="{FF2B5EF4-FFF2-40B4-BE49-F238E27FC236}">
                <a16:creationId xmlns:a16="http://schemas.microsoft.com/office/drawing/2014/main" id="{04E7B0D4-FA4B-0998-E08E-BDB01DC9EA9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51829" y="940888"/>
            <a:ext cx="2198915" cy="1411152"/>
          </a:xfrm>
          <a:prstGeom prst="rect">
            <a:avLst/>
          </a:prstGeom>
        </p:spPr>
      </p:pic>
      <p:pic>
        <p:nvPicPr>
          <p:cNvPr id="44" name="Immagine 44" descr="Immagine che contiene clipart, cartone animato, disegno, illustrazione&#10;&#10;Descrizione generata automaticamente">
            <a:extLst>
              <a:ext uri="{FF2B5EF4-FFF2-40B4-BE49-F238E27FC236}">
                <a16:creationId xmlns:a16="http://schemas.microsoft.com/office/drawing/2014/main" id="{D9CED7B9-2E70-38ED-DB8E-C2E1B7007D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31971" y="3229428"/>
            <a:ext cx="683986" cy="925287"/>
          </a:xfrm>
          <a:prstGeom prst="rect">
            <a:avLst/>
          </a:prstGeom>
        </p:spPr>
      </p:pic>
      <p:pic>
        <p:nvPicPr>
          <p:cNvPr id="63" name="Immagine 63" descr="Immagine che contiene testo, clipart, Elementi grafici, Carattere&#10;&#10;Descrizione generata automaticamente">
            <a:extLst>
              <a:ext uri="{FF2B5EF4-FFF2-40B4-BE49-F238E27FC236}">
                <a16:creationId xmlns:a16="http://schemas.microsoft.com/office/drawing/2014/main" id="{278D5CEC-37C4-56E2-175C-BBAE436900C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29101" y="4272790"/>
            <a:ext cx="1011383" cy="88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4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Rectangle 223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2" name="Freeform: Shape 225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333" name="Freeform: Shape 227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334" name="Freeform: Shape 229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35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37" name="Rectangle 249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8" name="Rectangle 251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39" name="Bottom Right">
            <a:extLst>
              <a:ext uri="{FF2B5EF4-FFF2-40B4-BE49-F238E27FC236}">
                <a16:creationId xmlns:a16="http://schemas.microsoft.com/office/drawing/2014/main" id="{5656314A-7360-472A-85B1-0CC7D3C5C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340" name="Graphic 157">
              <a:extLst>
                <a:ext uri="{FF2B5EF4-FFF2-40B4-BE49-F238E27FC236}">
                  <a16:creationId xmlns:a16="http://schemas.microsoft.com/office/drawing/2014/main" id="{0A52B7C2-CDEF-4E8C-BEC4-F83F5A7E3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DFEF0EC5-5A73-49D5-B41D-BE464CB2EC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3A78AC46-8358-46F7-8053-BDB805B2A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3D9EBE72-EB96-46AF-9479-A0B4E2F506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E778FF3A-B709-48E2-977C-350725CE9D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75CEE22A-EC37-49DA-AFBD-BC5C076958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EB48EED8-5833-438B-BDC4-5D529230DB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15354540-D1D5-44A1-B33C-E3782C8BE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41" name="Freeform: Shape 256">
              <a:extLst>
                <a:ext uri="{FF2B5EF4-FFF2-40B4-BE49-F238E27FC236}">
                  <a16:creationId xmlns:a16="http://schemas.microsoft.com/office/drawing/2014/main" id="{E72143CA-33C4-4A6C-99B9-0EB5F0677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40298D81-60AF-F796-28D5-6C6F37A0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68" y="18647"/>
            <a:ext cx="3776416" cy="7124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000" err="1"/>
              <a:t>A</a:t>
            </a:r>
            <a:r>
              <a:rPr lang="en-US" sz="5000" kern="120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rchitettura</a:t>
            </a:r>
            <a:r>
              <a:rPr lang="en-US" sz="5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grpSp>
        <p:nvGrpSpPr>
          <p:cNvPr id="266" name="Top left">
            <a:extLst>
              <a:ext uri="{FF2B5EF4-FFF2-40B4-BE49-F238E27FC236}">
                <a16:creationId xmlns:a16="http://schemas.microsoft.com/office/drawing/2014/main" id="{3530084A-AE46-40C3-AEC2-05AE51DBE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42" name="Freeform: Shape 266">
              <a:extLst>
                <a:ext uri="{FF2B5EF4-FFF2-40B4-BE49-F238E27FC236}">
                  <a16:creationId xmlns:a16="http://schemas.microsoft.com/office/drawing/2014/main" id="{2EB1988D-D0C1-4769-952F-AFED38C2C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43" name="Freeform: Shape 267">
              <a:extLst>
                <a:ext uri="{FF2B5EF4-FFF2-40B4-BE49-F238E27FC236}">
                  <a16:creationId xmlns:a16="http://schemas.microsoft.com/office/drawing/2014/main" id="{C51D1B66-2529-4A19-8440-105458F15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268">
              <a:extLst>
                <a:ext uri="{FF2B5EF4-FFF2-40B4-BE49-F238E27FC236}">
                  <a16:creationId xmlns:a16="http://schemas.microsoft.com/office/drawing/2014/main" id="{9754BAC8-DD8C-4971-9849-97F66DDEE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551C64B0-B7BA-43EF-8165-A989D1EEC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83A9894D-475B-4629-9643-CEB6BEEF5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271">
              <a:extLst>
                <a:ext uri="{FF2B5EF4-FFF2-40B4-BE49-F238E27FC236}">
                  <a16:creationId xmlns:a16="http://schemas.microsoft.com/office/drawing/2014/main" id="{0E5E81DE-AC91-47A7-BCB7-F0C46AE19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182FC6CF-DCC9-469A-B15F-405E32C5B5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1F1624A4-F120-495F-BCDC-908EAC4C1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Immagine 12" descr="Immagine che contiene schermata, design, arte&#10;&#10;Descrizione generata automaticamente con attendibilità media">
            <a:extLst>
              <a:ext uri="{FF2B5EF4-FFF2-40B4-BE49-F238E27FC236}">
                <a16:creationId xmlns:a16="http://schemas.microsoft.com/office/drawing/2014/main" id="{6DC299BB-D9EF-08D2-3DDA-48880F8D4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926"/>
          <a:stretch/>
        </p:blipFill>
        <p:spPr>
          <a:xfrm>
            <a:off x="1327785" y="751172"/>
            <a:ext cx="9542503" cy="5717284"/>
          </a:xfrm>
          <a:prstGeom prst="rect">
            <a:avLst/>
          </a:prstGeom>
          <a:effectLst>
            <a:softEdge rad="0"/>
          </a:effectLst>
        </p:spPr>
      </p:pic>
      <p:grpSp>
        <p:nvGrpSpPr>
          <p:cNvPr id="276" name="Cross">
            <a:extLst>
              <a:ext uri="{FF2B5EF4-FFF2-40B4-BE49-F238E27FC236}">
                <a16:creationId xmlns:a16="http://schemas.microsoft.com/office/drawing/2014/main" id="{7486C3FB-E613-42EE-BB94-C836C3509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2A4D2DB4-ADC6-454F-88D2-920131F2B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DC9C2CC8-1779-42F6-95C3-C68E02716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8813972-8FD2-5332-E176-D1B161B9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07" y="10169"/>
            <a:ext cx="1447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3176910-5EAC-4B1E-72E2-5E638CB0558A}"/>
              </a:ext>
            </a:extLst>
          </p:cNvPr>
          <p:cNvSpPr txBox="1"/>
          <p:nvPr/>
        </p:nvSpPr>
        <p:spPr>
          <a:xfrm>
            <a:off x="7931020" y="2876938"/>
            <a:ext cx="1181877" cy="5753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8720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4BF9DD3-DEF9-D06F-7573-B643860C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>
            <a:normAutofit/>
          </a:bodyPr>
          <a:lstStyle/>
          <a:p>
            <a:r>
              <a:rPr lang="it-IT"/>
              <a:t>Il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29936F-6F97-9F3B-4DEA-528B0989D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217825"/>
            <a:ext cx="4910244" cy="38952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1800"/>
              <a:t>il dataset è stato messo a disposizione al seguente indirizzo: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800" b="0" i="0" u="none" strike="noStrike">
                <a:effectLst/>
                <a:latin typeface="-apple-system"/>
                <a:hlinkClick r:id="rId2"/>
              </a:rPr>
              <a:t>http://www.ce.uniroma2.it/courses/sabd2223/project/out600_combined+header.csv</a:t>
            </a:r>
            <a:endParaRPr lang="it-IT" sz="1800" b="0" i="0" u="none" strike="noStrike">
              <a:effectLst/>
              <a:latin typeface="-apple-system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-IT" sz="1800">
                <a:latin typeface="-apple-system"/>
              </a:rPr>
              <a:t>È preso da un dataset più ampio messo a disposizione dall’azienda fintech Infront Financial Technology, per l’evento «Call for Grand Challenge Solution» di </a:t>
            </a:r>
            <a:r>
              <a:rPr lang="it-IT" sz="1800" err="1">
                <a:latin typeface="-apple-system"/>
              </a:rPr>
              <a:t>debs</a:t>
            </a:r>
            <a:r>
              <a:rPr lang="it-IT" sz="1800">
                <a:latin typeface="-apple-system"/>
              </a:rPr>
              <a:t>. Il dataset è un file csv contenente 39 colonne. Ma per rispondere alle Query solo 7 sono state le colonne effettivamente utilizzate: ID, </a:t>
            </a:r>
            <a:r>
              <a:rPr lang="it-IT" sz="1800" err="1">
                <a:latin typeface="-apple-system"/>
              </a:rPr>
              <a:t>SecType</a:t>
            </a:r>
            <a:r>
              <a:rPr lang="it-IT" sz="1800">
                <a:latin typeface="-apple-system"/>
              </a:rPr>
              <a:t>, </a:t>
            </a:r>
            <a:r>
              <a:rPr lang="it-IT" sz="1800" err="1">
                <a:latin typeface="-apple-system"/>
              </a:rPr>
              <a:t>Date,Time</a:t>
            </a:r>
            <a:r>
              <a:rPr lang="it-IT" sz="1800">
                <a:latin typeface="-apple-system"/>
              </a:rPr>
              <a:t>, Last, Trading Time, Trading Date</a:t>
            </a:r>
            <a:endParaRPr lang="it-IT" sz="1800"/>
          </a:p>
        </p:txBody>
      </p:sp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F4039A2-2C1F-5BA7-FA61-457CF352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z="1200" dirty="0" smtClean="0">
                <a:cs typeface="Segoe UI Semilight"/>
              </a:rPr>
              <a:t>5</a:t>
            </a:fld>
            <a:endParaRPr lang="it-IT"/>
          </a:p>
        </p:txBody>
      </p:sp>
      <p:pic>
        <p:nvPicPr>
          <p:cNvPr id="5" name="Graphic 6" descr="Database">
            <a:extLst>
              <a:ext uri="{FF2B5EF4-FFF2-40B4-BE49-F238E27FC236}">
                <a16:creationId xmlns:a16="http://schemas.microsoft.com/office/drawing/2014/main" id="{B09AA0ED-6D31-5CC7-42A6-2764E1B27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5577" y="740470"/>
            <a:ext cx="5716862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6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" name="Rectangle 17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6" name="Rectangle 17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27" name="Top left">
            <a:extLst>
              <a:ext uri="{FF2B5EF4-FFF2-40B4-BE49-F238E27FC236}">
                <a16:creationId xmlns:a16="http://schemas.microsoft.com/office/drawing/2014/main" id="{30C2D420-03A9-4AB5-9C8A-784654664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ACABB24-F7CD-4FB6-ADC2-BA8B6090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F63CD70C-B739-42A7-9846-79FB2804E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0BC00AE-5BBE-4063-8F83-D4A141B48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3EECB1B8-9A34-47D7-B4F5-0D8B80D86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DCDCDB07-106E-4AD6-8CD4-927831694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283BD4B-51FB-4643-A52C-2E4111966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5F1AD6CE-5252-4F04-9CA4-6B5B26CB7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FBA2D29-8DB1-44B7-8310-7FA36270A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A6FE287-F656-7268-0EAC-CBAE8128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4795282" cy="2091782"/>
          </a:xfrm>
        </p:spPr>
        <p:txBody>
          <a:bodyPr anchor="ctr">
            <a:normAutofit/>
          </a:bodyPr>
          <a:lstStyle/>
          <a:p>
            <a:r>
              <a:rPr lang="it-IT"/>
              <a:t>Pre-processing</a:t>
            </a:r>
          </a:p>
        </p:txBody>
      </p:sp>
      <p:sp>
        <p:nvSpPr>
          <p:cNvPr id="104" name="Segnaposto contenuto 2">
            <a:extLst>
              <a:ext uri="{FF2B5EF4-FFF2-40B4-BE49-F238E27FC236}">
                <a16:creationId xmlns:a16="http://schemas.microsoft.com/office/drawing/2014/main" id="{DEDBB5DE-5812-2E98-969A-CF85CF7BE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2" y="169024"/>
            <a:ext cx="4977905" cy="29879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1500">
                <a:cs typeface="Segoe UI"/>
              </a:rPr>
              <a:t>Tutte le query hanno in comune la necessità di non utilizzare il completo dataset ma solo un numero limitato di colonne, inoltre un campo vuoto o invalido in quest' ultime, rende </a:t>
            </a:r>
            <a:r>
              <a:rPr lang="it-IT" sz="1500" u="sng">
                <a:cs typeface="Segoe UI"/>
              </a:rPr>
              <a:t>l'elemento</a:t>
            </a:r>
            <a:r>
              <a:rPr lang="it-IT" sz="1500">
                <a:cs typeface="Segoe UI"/>
              </a:rPr>
              <a:t> da eliminare.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500">
                <a:cs typeface="Segoe UI"/>
              </a:rPr>
              <a:t>Per tanto abbiamo deciso di applicare delle operazioni di </a:t>
            </a:r>
            <a:r>
              <a:rPr lang="it-IT" sz="1500" err="1">
                <a:cs typeface="Segoe UI"/>
              </a:rPr>
              <a:t>pre</a:t>
            </a:r>
            <a:r>
              <a:rPr lang="it-IT" sz="1500">
                <a:cs typeface="Segoe UI"/>
              </a:rPr>
              <a:t>-processamento, utilizzando Apache NIFI.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500">
                <a:cs typeface="Segoe UI"/>
              </a:rPr>
              <a:t>Il tempo che però aggiunge Nifi ad ogni tupla non è trascurabile soprattutto nel caso in cui vengono inviate tante tuple contemporaneamente!</a:t>
            </a:r>
          </a:p>
        </p:txBody>
      </p:sp>
      <p:pic>
        <p:nvPicPr>
          <p:cNvPr id="5" name="Immagine 4" descr="Immagine che contiene testo, linea, Carattere, diagramma&#10;&#10;Descrizione generata automaticamente">
            <a:extLst>
              <a:ext uri="{FF2B5EF4-FFF2-40B4-BE49-F238E27FC236}">
                <a16:creationId xmlns:a16="http://schemas.microsoft.com/office/drawing/2014/main" id="{61B79DD5-8116-F1C1-B00E-E855C1EED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25497"/>
            <a:ext cx="10515600" cy="2891789"/>
          </a:xfrm>
          <a:prstGeom prst="rect">
            <a:avLst/>
          </a:prstGeom>
        </p:spPr>
      </p:pic>
      <p:grpSp>
        <p:nvGrpSpPr>
          <p:cNvPr id="228" name="Bottom Right">
            <a:extLst>
              <a:ext uri="{FF2B5EF4-FFF2-40B4-BE49-F238E27FC236}">
                <a16:creationId xmlns:a16="http://schemas.microsoft.com/office/drawing/2014/main" id="{B1974323-6061-403E-B0D1-A73F28375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8361968C-F531-4231-BBDC-3415177EA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29" name="Graphic 157">
              <a:extLst>
                <a:ext uri="{FF2B5EF4-FFF2-40B4-BE49-F238E27FC236}">
                  <a16:creationId xmlns:a16="http://schemas.microsoft.com/office/drawing/2014/main" id="{E72294A1-7036-4100-8596-574E6EEB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BEDBF857-3C89-44F9-9C0D-B5439C63DB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3F3B354C-0CC2-421F-89E2-6AA4EB15CF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AB573DB-6079-4DBA-A027-A37A6FB6E7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BCBCC42A-F810-45E8-A0E4-7659F0B3E7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772F30E3-9A21-43C2-97B8-2209BE7DC5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A2E54461-65B3-4F28-9F39-F68AE0C7E0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542231B2-F2ED-49B7-A9A1-60A0C3A31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7A628F82-CF87-44D1-A6D8-8C000BFE6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5AEE200-B14E-FEF1-3F55-79685B75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dirty="0" smtClean="0">
                <a:cs typeface="Segoe UI Semilight"/>
              </a:rPr>
              <a:pPr>
                <a:spcAft>
                  <a:spcPts val="600"/>
                </a:spcAft>
              </a:pPr>
              <a:t>6</a:t>
            </a:fld>
            <a:endParaRPr lang="en-US">
              <a:cs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77531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BFBC9E-632E-907C-400A-AC3E900A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Producer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A1C02D-22A2-1FFB-5911-FB1E354F9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/>
              <a:t>Il producer è uno script </a:t>
            </a:r>
            <a:r>
              <a:rPr lang="it-IT" err="1"/>
              <a:t>python</a:t>
            </a:r>
            <a:r>
              <a:rPr lang="it-IT"/>
              <a:t> che viene eseguito in locale e ha il compito di: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/>
              <a:t>Ordinare le tuple del dataset per Data e Ora di arrivo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/>
              <a:t>Inviare le tuple su un </a:t>
            </a:r>
            <a:r>
              <a:rPr lang="it-IT" err="1"/>
              <a:t>topic</a:t>
            </a:r>
            <a:r>
              <a:rPr lang="it-IT"/>
              <a:t> </a:t>
            </a:r>
            <a:r>
              <a:rPr lang="it-IT" err="1"/>
              <a:t>kafka</a:t>
            </a:r>
            <a:endParaRPr lang="it-IT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/>
              <a:t>Tra l’invio di una tupla e l’altra aspetta un delay proporzionato al reale istante di tempo in cui le tuple sono state generate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/>
              <a:t>Se le tuple hanno distanza temporale pari a 0 vengono inviate tutte insieme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8AFD6F7-90D9-6CF7-1363-A2D4BCEE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6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1CCC25-D821-F528-332E-4FA059A5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Consumer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82CE98-9B0B-CFB4-0523-4AFC0B05C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/>
              <a:t>I consumer sono script </a:t>
            </a:r>
            <a:r>
              <a:rPr lang="it-IT" err="1"/>
              <a:t>python</a:t>
            </a:r>
            <a:r>
              <a:rPr lang="it-IT"/>
              <a:t>, che utilizzano la libreria </a:t>
            </a:r>
            <a:r>
              <a:rPr lang="it-IT" err="1"/>
              <a:t>confluent</a:t>
            </a:r>
            <a:r>
              <a:rPr lang="it-IT"/>
              <a:t> </a:t>
            </a:r>
            <a:r>
              <a:rPr lang="it-IT" err="1"/>
              <a:t>kafka</a:t>
            </a:r>
            <a:r>
              <a:rPr lang="it-IT"/>
              <a:t>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/>
              <a:t>Il loro compito è quello di leggere i dati sui </a:t>
            </a:r>
            <a:r>
              <a:rPr lang="it-IT" err="1"/>
              <a:t>topic</a:t>
            </a:r>
            <a:r>
              <a:rPr lang="it-IT"/>
              <a:t> </a:t>
            </a:r>
            <a:r>
              <a:rPr lang="it-IT" err="1"/>
              <a:t>kafka</a:t>
            </a:r>
            <a:r>
              <a:rPr lang="it-IT"/>
              <a:t> dove vengono scritti i risultati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/>
              <a:t>I dati dopo essere prelevati vengo scritti su dei file csv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/>
              <a:t>Sono 4 consumer: 1 per Spark Stream e 3 per </a:t>
            </a:r>
            <a:r>
              <a:rPr lang="it-IT" err="1"/>
              <a:t>Flink</a:t>
            </a:r>
            <a:r>
              <a:rPr lang="it-IT"/>
              <a:t>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/>
              <a:t>Quando un consumer non legge un nuovo dato per più di 3 minuti questo si interrompe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5BD53C9-9E3A-B7BE-A5DA-9D15B93E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3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5" name="Rectangle 18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89" name="Top Left">
            <a:extLst>
              <a:ext uri="{FF2B5EF4-FFF2-40B4-BE49-F238E27FC236}">
                <a16:creationId xmlns:a16="http://schemas.microsoft.com/office/drawing/2014/main" id="{D6CB783F-4879-4A56-B28A-1E2C9A95D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F03B7790-AC1F-4C9E-82A5-0D3ED9135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4F41532-E3DD-4685-AF21-DC5A504FC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E5153570-165D-4616-83D8-9A81A8594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78D218DB-9E8A-400D-A93E-5F3A437BD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7FD9BE2F-E553-4E8C-A576-FF0883CD7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1DB66DC4-9D1C-4972-9B69-92E0B38ED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458D61B9-00C6-41E7-8666-EE5685A6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60701468-47AF-4411-BA59-AE2B83A64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0415D4B-6AA6-569A-007D-47119F8C3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41024"/>
            <a:ext cx="3812079" cy="53967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Apache Kafka</a:t>
            </a:r>
          </a:p>
        </p:txBody>
      </p:sp>
      <p:grpSp>
        <p:nvGrpSpPr>
          <p:cNvPr id="199" name="Bottom Right">
            <a:extLst>
              <a:ext uri="{FF2B5EF4-FFF2-40B4-BE49-F238E27FC236}">
                <a16:creationId xmlns:a16="http://schemas.microsoft.com/office/drawing/2014/main" id="{9028FA34-8D15-405C-A297-54A197D40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8AED69D7-BD1D-491F-835F-95796C4DF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01" name="Graphic 157">
              <a:extLst>
                <a:ext uri="{FF2B5EF4-FFF2-40B4-BE49-F238E27FC236}">
                  <a16:creationId xmlns:a16="http://schemas.microsoft.com/office/drawing/2014/main" id="{9E8BC73D-4B2E-4536-8B48-265F656A8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3DD0BD99-2EC5-440C-A81F-C604BF4118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4BDB05EC-0C9A-43B3-A6AB-3D4A0C970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D0EC4D5A-F9ED-429B-8EFF-D45EA716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D8E5202A-45FC-4ACF-A728-CEE4E4842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61AE8ADB-4E56-4A59-94AA-54D5CD603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E4A7AC17-663B-456E-984D-5322ADFA3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B2E6C460-0C43-446E-A206-1C62381E81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667203C1-C538-43DB-ADAF-111F27A2B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8289BDB-FA4F-BAE5-7F1C-348E88D32B87}"/>
              </a:ext>
            </a:extLst>
          </p:cNvPr>
          <p:cNvSpPr txBox="1"/>
          <p:nvPr/>
        </p:nvSpPr>
        <p:spPr>
          <a:xfrm>
            <a:off x="5202788" y="716366"/>
            <a:ext cx="5970490" cy="53967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buClr>
                <a:schemeClr val="accent5"/>
              </a:buClr>
            </a:pPr>
            <a:r>
              <a:rPr lang="it-IT" sz="1500">
                <a:solidFill>
                  <a:schemeClr val="tx2"/>
                </a:solidFill>
              </a:rPr>
              <a:t>Le topiche </a:t>
            </a:r>
            <a:r>
              <a:rPr lang="it-IT" sz="1500" err="1">
                <a:solidFill>
                  <a:schemeClr val="tx2"/>
                </a:solidFill>
              </a:rPr>
              <a:t>kafka</a:t>
            </a:r>
            <a:r>
              <a:rPr lang="it-IT" sz="1500">
                <a:solidFill>
                  <a:schemeClr val="tx2"/>
                </a:solidFill>
              </a:rPr>
              <a:t> sono fondamentali per le comunicazioni dei vari servizi.</a:t>
            </a:r>
          </a:p>
          <a:p>
            <a:pPr>
              <a:spcAft>
                <a:spcPts val="600"/>
              </a:spcAft>
              <a:buClr>
                <a:schemeClr val="accent5"/>
              </a:buClr>
            </a:pPr>
            <a:r>
              <a:rPr lang="it-IT" sz="1500">
                <a:solidFill>
                  <a:schemeClr val="tx2"/>
                </a:solidFill>
              </a:rPr>
              <a:t>Nel momento di avvio del Sistema vengono create 12 topiche.</a:t>
            </a:r>
          </a:p>
          <a:p>
            <a:pPr marL="34290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500" b="1">
                <a:solidFill>
                  <a:schemeClr val="tx2"/>
                </a:solidFill>
              </a:rPr>
              <a:t>User</a:t>
            </a:r>
            <a:r>
              <a:rPr lang="it-IT" sz="1500">
                <a:solidFill>
                  <a:schemeClr val="tx2"/>
                </a:solidFill>
              </a:rPr>
              <a:t> = rappresenta il punto di </a:t>
            </a:r>
            <a:r>
              <a:rPr lang="it-IT" sz="1500" err="1">
                <a:solidFill>
                  <a:schemeClr val="tx2"/>
                </a:solidFill>
              </a:rPr>
              <a:t>entrypoit</a:t>
            </a:r>
            <a:r>
              <a:rPr lang="it-IT" sz="1500">
                <a:solidFill>
                  <a:schemeClr val="tx2"/>
                </a:solidFill>
              </a:rPr>
              <a:t> delle tuple nel Sistema, infatti, il producer scrivono su questo </a:t>
            </a:r>
            <a:r>
              <a:rPr lang="it-IT" sz="1500" err="1">
                <a:solidFill>
                  <a:schemeClr val="tx2"/>
                </a:solidFill>
              </a:rPr>
              <a:t>topic</a:t>
            </a:r>
            <a:r>
              <a:rPr lang="it-IT" sz="1500">
                <a:solidFill>
                  <a:schemeClr val="tx2"/>
                </a:solidFill>
              </a:rPr>
              <a:t>.</a:t>
            </a:r>
          </a:p>
          <a:p>
            <a:pPr marL="34290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500" b="1">
                <a:solidFill>
                  <a:schemeClr val="tx2"/>
                </a:solidFill>
              </a:rPr>
              <a:t>User2</a:t>
            </a:r>
            <a:r>
              <a:rPr lang="it-IT" sz="1500">
                <a:solidFill>
                  <a:schemeClr val="tx2"/>
                </a:solidFill>
              </a:rPr>
              <a:t> = le tuple </a:t>
            </a:r>
            <a:r>
              <a:rPr lang="it-IT" sz="1500" err="1">
                <a:solidFill>
                  <a:schemeClr val="tx2"/>
                </a:solidFill>
              </a:rPr>
              <a:t>preprocessate</a:t>
            </a:r>
            <a:r>
              <a:rPr lang="it-IT" sz="1500">
                <a:solidFill>
                  <a:schemeClr val="tx2"/>
                </a:solidFill>
              </a:rPr>
              <a:t> da nifi vengono riportate su questo </a:t>
            </a:r>
            <a:r>
              <a:rPr lang="it-IT" sz="1500" err="1">
                <a:solidFill>
                  <a:schemeClr val="tx2"/>
                </a:solidFill>
              </a:rPr>
              <a:t>topic</a:t>
            </a:r>
            <a:endParaRPr lang="it-IT" sz="1500">
              <a:solidFill>
                <a:schemeClr val="tx2"/>
              </a:solidFill>
            </a:endParaRPr>
          </a:p>
          <a:p>
            <a:pPr marL="34290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500" b="1">
                <a:solidFill>
                  <a:schemeClr val="tx2"/>
                </a:solidFill>
              </a:rPr>
              <a:t>ResultQuery1-1hour</a:t>
            </a:r>
            <a:r>
              <a:rPr lang="it-IT" sz="1500">
                <a:solidFill>
                  <a:schemeClr val="tx2"/>
                </a:solidFill>
              </a:rPr>
              <a:t>, </a:t>
            </a:r>
            <a:r>
              <a:rPr lang="it-IT" sz="1500" b="1">
                <a:solidFill>
                  <a:schemeClr val="tx2"/>
                </a:solidFill>
              </a:rPr>
              <a:t>ResultQuery1-1day</a:t>
            </a:r>
            <a:r>
              <a:rPr lang="it-IT" sz="1500">
                <a:solidFill>
                  <a:schemeClr val="tx2"/>
                </a:solidFill>
              </a:rPr>
              <a:t>, </a:t>
            </a:r>
            <a:r>
              <a:rPr lang="it-IT" sz="1500" b="1">
                <a:solidFill>
                  <a:schemeClr val="tx2"/>
                </a:solidFill>
              </a:rPr>
              <a:t>ResultQuery1-Global</a:t>
            </a:r>
            <a:r>
              <a:rPr lang="it-IT" sz="1500">
                <a:solidFill>
                  <a:schemeClr val="tx2"/>
                </a:solidFill>
              </a:rPr>
              <a:t> = su questi </a:t>
            </a:r>
            <a:r>
              <a:rPr lang="it-IT" sz="1500" err="1">
                <a:solidFill>
                  <a:schemeClr val="tx2"/>
                </a:solidFill>
              </a:rPr>
              <a:t>topic</a:t>
            </a:r>
            <a:r>
              <a:rPr lang="it-IT" sz="1500">
                <a:solidFill>
                  <a:schemeClr val="tx2"/>
                </a:solidFill>
              </a:rPr>
              <a:t> </a:t>
            </a:r>
            <a:r>
              <a:rPr lang="it-IT" sz="1500" err="1">
                <a:solidFill>
                  <a:schemeClr val="tx2"/>
                </a:solidFill>
              </a:rPr>
              <a:t>flink</a:t>
            </a:r>
            <a:r>
              <a:rPr lang="it-IT" sz="1500">
                <a:solidFill>
                  <a:schemeClr val="tx2"/>
                </a:solidFill>
              </a:rPr>
              <a:t> scrive i risultati dell’elaborazione delle query,  e lo script ConsumerQuery1 si aggancia a questi </a:t>
            </a:r>
            <a:r>
              <a:rPr lang="it-IT" sz="1500" err="1">
                <a:solidFill>
                  <a:schemeClr val="tx2"/>
                </a:solidFill>
              </a:rPr>
              <a:t>topic</a:t>
            </a:r>
            <a:r>
              <a:rPr lang="it-IT" sz="1500">
                <a:solidFill>
                  <a:schemeClr val="tx2"/>
                </a:solidFill>
              </a:rPr>
              <a:t> per prelevare i dati e scriverli su file</a:t>
            </a:r>
            <a:endParaRPr lang="it-IT" sz="1500">
              <a:solidFill>
                <a:schemeClr val="tx2"/>
              </a:solidFill>
              <a:cs typeface="Segoe UI"/>
            </a:endParaRPr>
          </a:p>
          <a:p>
            <a:pPr marL="34290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500" b="1">
                <a:solidFill>
                  <a:schemeClr val="tx2"/>
                </a:solidFill>
              </a:rPr>
              <a:t>ResultQuery2-30minutes</a:t>
            </a:r>
            <a:r>
              <a:rPr lang="it-IT" sz="1500">
                <a:solidFill>
                  <a:schemeClr val="tx2"/>
                </a:solidFill>
              </a:rPr>
              <a:t>, </a:t>
            </a:r>
            <a:r>
              <a:rPr lang="it-IT" sz="1500" b="1">
                <a:solidFill>
                  <a:schemeClr val="tx2"/>
                </a:solidFill>
              </a:rPr>
              <a:t>ResultQuery2-1hour</a:t>
            </a:r>
            <a:r>
              <a:rPr lang="it-IT" sz="1500">
                <a:solidFill>
                  <a:schemeClr val="tx2"/>
                </a:solidFill>
              </a:rPr>
              <a:t>, </a:t>
            </a:r>
            <a:r>
              <a:rPr lang="it-IT" sz="1500" b="1">
                <a:solidFill>
                  <a:schemeClr val="tx2"/>
                </a:solidFill>
              </a:rPr>
              <a:t>ResultQuery2-1day</a:t>
            </a:r>
            <a:r>
              <a:rPr lang="it-IT" sz="1500">
                <a:solidFill>
                  <a:schemeClr val="tx2"/>
                </a:solidFill>
              </a:rPr>
              <a:t> = su questi </a:t>
            </a:r>
            <a:r>
              <a:rPr lang="it-IT" sz="1500" err="1">
                <a:solidFill>
                  <a:schemeClr val="tx2"/>
                </a:solidFill>
              </a:rPr>
              <a:t>topic</a:t>
            </a:r>
            <a:r>
              <a:rPr lang="it-IT" sz="1500">
                <a:solidFill>
                  <a:schemeClr val="tx2"/>
                </a:solidFill>
              </a:rPr>
              <a:t> </a:t>
            </a:r>
            <a:r>
              <a:rPr lang="it-IT" sz="1500" err="1">
                <a:solidFill>
                  <a:schemeClr val="tx2"/>
                </a:solidFill>
              </a:rPr>
              <a:t>flink</a:t>
            </a:r>
            <a:r>
              <a:rPr lang="it-IT" sz="1500">
                <a:solidFill>
                  <a:schemeClr val="tx2"/>
                </a:solidFill>
              </a:rPr>
              <a:t> scrive i risultati dell’elaborazione delle query,  e lo script ConsumerQuery1 si aggancia a questi </a:t>
            </a:r>
            <a:r>
              <a:rPr lang="it-IT" sz="1500" err="1">
                <a:solidFill>
                  <a:schemeClr val="tx2"/>
                </a:solidFill>
              </a:rPr>
              <a:t>topic</a:t>
            </a:r>
            <a:r>
              <a:rPr lang="it-IT" sz="1500">
                <a:solidFill>
                  <a:schemeClr val="tx2"/>
                </a:solidFill>
              </a:rPr>
              <a:t> per prelevare i dati e scriverli su file</a:t>
            </a:r>
            <a:endParaRPr lang="it-IT" sz="1500">
              <a:solidFill>
                <a:schemeClr val="tx2"/>
              </a:solidFill>
              <a:cs typeface="Segoe UI"/>
            </a:endParaRPr>
          </a:p>
          <a:p>
            <a:pPr marL="34290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500" b="1">
                <a:solidFill>
                  <a:schemeClr val="tx2"/>
                </a:solidFill>
              </a:rPr>
              <a:t>ResultQuery3-30minutes</a:t>
            </a:r>
            <a:r>
              <a:rPr lang="it-IT" sz="1500">
                <a:solidFill>
                  <a:schemeClr val="tx2"/>
                </a:solidFill>
              </a:rPr>
              <a:t>, </a:t>
            </a:r>
            <a:r>
              <a:rPr lang="it-IT" sz="1500" b="1">
                <a:solidFill>
                  <a:schemeClr val="tx2"/>
                </a:solidFill>
              </a:rPr>
              <a:t>ResultQuery3-1hour</a:t>
            </a:r>
            <a:r>
              <a:rPr lang="it-IT" sz="1500">
                <a:solidFill>
                  <a:schemeClr val="tx2"/>
                </a:solidFill>
              </a:rPr>
              <a:t>, </a:t>
            </a:r>
            <a:r>
              <a:rPr lang="it-IT" sz="1500" b="1">
                <a:solidFill>
                  <a:schemeClr val="tx2"/>
                </a:solidFill>
              </a:rPr>
              <a:t>ResultQuery3-1day</a:t>
            </a:r>
            <a:r>
              <a:rPr lang="it-IT" sz="1500">
                <a:solidFill>
                  <a:schemeClr val="tx2"/>
                </a:solidFill>
              </a:rPr>
              <a:t> = su questi </a:t>
            </a:r>
            <a:r>
              <a:rPr lang="it-IT" sz="1500" err="1">
                <a:solidFill>
                  <a:schemeClr val="tx2"/>
                </a:solidFill>
              </a:rPr>
              <a:t>topic</a:t>
            </a:r>
            <a:r>
              <a:rPr lang="it-IT" sz="1500">
                <a:solidFill>
                  <a:schemeClr val="tx2"/>
                </a:solidFill>
              </a:rPr>
              <a:t> </a:t>
            </a:r>
            <a:r>
              <a:rPr lang="it-IT" sz="1500" err="1">
                <a:solidFill>
                  <a:schemeClr val="tx2"/>
                </a:solidFill>
              </a:rPr>
              <a:t>flink</a:t>
            </a:r>
            <a:r>
              <a:rPr lang="it-IT" sz="1500">
                <a:solidFill>
                  <a:schemeClr val="tx2"/>
                </a:solidFill>
              </a:rPr>
              <a:t> scrive i risultati dell’elaborazione delle query,  e lo script ConsumerQuery1 si aggancia a questi </a:t>
            </a:r>
            <a:r>
              <a:rPr lang="it-IT" sz="1500" err="1">
                <a:solidFill>
                  <a:schemeClr val="tx2"/>
                </a:solidFill>
              </a:rPr>
              <a:t>topic</a:t>
            </a:r>
            <a:r>
              <a:rPr lang="it-IT" sz="1500">
                <a:solidFill>
                  <a:schemeClr val="tx2"/>
                </a:solidFill>
              </a:rPr>
              <a:t> per prelevare i dati e scriverli su file</a:t>
            </a:r>
            <a:endParaRPr lang="it-IT" sz="1500">
              <a:solidFill>
                <a:schemeClr val="tx2"/>
              </a:solidFill>
              <a:cs typeface="Segoe U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0B1AB80-911E-2439-63B7-94617520D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42AF44B-34F5-4C34-0F50-D1B923E36A1D}"/>
              </a:ext>
            </a:extLst>
          </p:cNvPr>
          <p:cNvSpPr txBox="1"/>
          <p:nvPr/>
        </p:nvSpPr>
        <p:spPr>
          <a:xfrm>
            <a:off x="4660776" y="2056660"/>
            <a:ext cx="38765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>
              <a:cs typeface="Segoe UI"/>
            </a:endParaRPr>
          </a:p>
        </p:txBody>
      </p:sp>
      <p:pic>
        <p:nvPicPr>
          <p:cNvPr id="3" name="Immagine 4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5FE72D91-1CB4-BC05-CA43-B1DF1B0A3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25" y="1612075"/>
            <a:ext cx="4504706" cy="450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1B302C"/>
      </a:dk2>
      <a:lt2>
        <a:srgbClr val="F0F3F2"/>
      </a:lt2>
      <a:accent1>
        <a:srgbClr val="C34D6C"/>
      </a:accent1>
      <a:accent2>
        <a:srgbClr val="B13B8C"/>
      </a:accent2>
      <a:accent3>
        <a:srgbClr val="B74DC3"/>
      </a:accent3>
      <a:accent4>
        <a:srgbClr val="753DB2"/>
      </a:accent4>
      <a:accent5>
        <a:srgbClr val="554DC3"/>
      </a:accent5>
      <a:accent6>
        <a:srgbClr val="3B64B1"/>
      </a:accent6>
      <a:hlink>
        <a:srgbClr val="5D3FBF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1164</Words>
  <Application>Microsoft Macintosh PowerPoint</Application>
  <PresentationFormat>Widescreen</PresentationFormat>
  <Paragraphs>140</Paragraphs>
  <Slides>23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1" baseType="lpstr">
      <vt:lpstr>-apple-system</vt:lpstr>
      <vt:lpstr>Arial</vt:lpstr>
      <vt:lpstr>Avenir Next LT Pro</vt:lpstr>
      <vt:lpstr>AvenirNext LT Pro Medium</vt:lpstr>
      <vt:lpstr>Calibri</vt:lpstr>
      <vt:lpstr>Rockwell</vt:lpstr>
      <vt:lpstr>Segoe UI</vt:lpstr>
      <vt:lpstr>ExploreVTI</vt:lpstr>
      <vt:lpstr>Progetto 2: Sistemi e architetture per Big Data</vt:lpstr>
      <vt:lpstr>Obbiettivo</vt:lpstr>
      <vt:lpstr>Architettura</vt:lpstr>
      <vt:lpstr>Architettura </vt:lpstr>
      <vt:lpstr>Il Dataset</vt:lpstr>
      <vt:lpstr>Pre-processing</vt:lpstr>
      <vt:lpstr>Producer</vt:lpstr>
      <vt:lpstr>Consumer</vt:lpstr>
      <vt:lpstr>Apache Kafka</vt:lpstr>
      <vt:lpstr>Query 1</vt:lpstr>
      <vt:lpstr>Query 1</vt:lpstr>
      <vt:lpstr>Query 2</vt:lpstr>
      <vt:lpstr>Query 2</vt:lpstr>
      <vt:lpstr>Query 3</vt:lpstr>
      <vt:lpstr>Query 3</vt:lpstr>
      <vt:lpstr>Query 1</vt:lpstr>
      <vt:lpstr>Query 1</vt:lpstr>
      <vt:lpstr>Spark Streaming</vt:lpstr>
      <vt:lpstr>Query 2</vt:lpstr>
      <vt:lpstr>Query 2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Progetto: Sistemi e architetture per Big Data</dc:title>
  <dc:creator>matteo federico</dc:creator>
  <cp:lastModifiedBy>matteo federico</cp:lastModifiedBy>
  <cp:revision>2</cp:revision>
  <dcterms:created xsi:type="dcterms:W3CDTF">2023-06-13T08:29:41Z</dcterms:created>
  <dcterms:modified xsi:type="dcterms:W3CDTF">2023-07-18T06:32:57Z</dcterms:modified>
</cp:coreProperties>
</file>