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65" r:id="rId6"/>
    <p:sldId id="260" r:id="rId7"/>
    <p:sldId id="259" r:id="rId8"/>
    <p:sldId id="261" r:id="rId9"/>
    <p:sldId id="262" r:id="rId10"/>
    <p:sldId id="268" r:id="rId11"/>
    <p:sldId id="267" r:id="rId12"/>
    <p:sldId id="263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2ADD4-B398-4B04-8379-C2B019D20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02D0EF-EA3C-47FA-9C76-C7FD3D1EF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5B74A3-26A9-404C-8A8E-2FBDFF19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BAB5-3C60-475C-A566-DA2D9FB6DB11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F2E3E8-CEB1-409A-B497-6BFD9EFC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C6C41C-BB03-40E5-8515-DDFC172CB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CFE3-E76D-4295-A6FA-BCF07A1CD9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13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1F188-20CC-4687-AAAA-088761E2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3859BF-D5E1-4A50-898F-B574DDFD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2B6AE6-3165-4D84-A3EC-721EC24EB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BAB5-3C60-475C-A566-DA2D9FB6DB11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6F93AD-8391-4259-B534-59725450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F56D7F-4D0D-4511-A390-F5D4FA94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CFE3-E76D-4295-A6FA-BCF07A1CD9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36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3028B55-6F12-4786-BC11-C8466FD88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BE8F0A-3532-4828-A479-3C87A9EFC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06B819-BE2B-4F2B-8925-97372C429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BAB5-3C60-475C-A566-DA2D9FB6DB11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1CA6D2-DE21-463B-9685-4305AF7A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48FAE6-1387-484B-9336-952C8374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CFE3-E76D-4295-A6FA-BCF07A1CD9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47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651920-39EC-429C-8852-25329084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4A19A1-3FD4-4FB9-B268-2E1DEC90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71527D-54B2-4230-AA5B-D187AA23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BAB5-3C60-475C-A566-DA2D9FB6DB11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BFA630-ED60-43A7-A869-2E854A67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456045-62ED-4178-B650-155DC3F7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CFE3-E76D-4295-A6FA-BCF07A1CD9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33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85B647-4707-4FD2-BBF2-C2FF89AC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1BC757-FA71-4D3A-ACC6-73E436852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BEE87B-03AB-4B6B-BF04-E276482C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BAB5-3C60-475C-A566-DA2D9FB6DB11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422D84-4215-4522-B34B-543BA2DF7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3F9B78-811D-4B0C-85D5-31333637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CFE3-E76D-4295-A6FA-BCF07A1CD9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90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9C5D96-4DB9-4062-A0F1-D7FCBE15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277173-4E99-4CBB-8416-0B0FB8714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460D9A-1030-49D4-941A-C3A126E65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C6F059-0861-47A8-99A0-08604A32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BAB5-3C60-475C-A566-DA2D9FB6DB11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EA2F1E-0413-457F-952E-922778AD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ACD447-65A4-4FC8-BA48-44E71545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CFE3-E76D-4295-A6FA-BCF07A1CD9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168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00FDD2-FEC6-4FE4-A98E-3A584282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DD0BB3-6DEB-494C-BE66-FA307FF58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3EA4A9-7FD5-4133-A414-E0989C9E9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170EC0E-1FEC-4062-971D-B1D9781F1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DCD2310-2965-43B5-9822-2DD9E0A4F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15A16A3-569E-48AE-B34A-8068D96B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BAB5-3C60-475C-A566-DA2D9FB6DB11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B8D64F0-2E37-4670-9872-4E8A9675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8E25ECB-C744-41EE-BD38-C942502E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CFE3-E76D-4295-A6FA-BCF07A1CD9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93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9D669-A65C-4735-A438-E83B1A52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4AEE3FD-B541-40F6-8CE9-F1F150CE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BAB5-3C60-475C-A566-DA2D9FB6DB11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13204C-B2C3-407C-8375-549C38A81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77B734-E206-4D6E-9B6A-42974948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CFE3-E76D-4295-A6FA-BCF07A1CD9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18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B9BFC8-E249-48FC-80B3-23CDE139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BAB5-3C60-475C-A566-DA2D9FB6DB11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1FC72DD-E278-4F92-9103-D5695CFB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776134-653B-48CA-91A2-3C96114B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CFE3-E76D-4295-A6FA-BCF07A1CD9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79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AC38A1-129E-4CB9-89AA-2A617715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A43A8F-AD82-4D06-9DA6-E7101816F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E7C2A9-1C83-4885-9A5B-54C67ABEB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172966-ECE4-4CE5-BB53-1FC0AF221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BAB5-3C60-475C-A566-DA2D9FB6DB11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992922-55A5-486A-A569-2583184A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C06427-23B8-451D-9DD1-7C9EFC5B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CFE3-E76D-4295-A6FA-BCF07A1CD9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81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C87B58-D312-4967-9E43-355809398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C59F6C3-E751-4A53-87DC-46E72F32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EA1BC9-90FE-417F-8C27-24588C404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719393-ABAB-457D-B3D1-D975586A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BAB5-3C60-475C-A566-DA2D9FB6DB11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D9D67E-B491-4FAA-9345-7FD4CC34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855B38-677B-4748-BE9B-F15648A4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CFE3-E76D-4295-A6FA-BCF07A1CD9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71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3E5EB89-1123-4E9D-B039-38D6B825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B6773D-3A41-4E20-8CEC-4C87BB29D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C62C41-BB4D-40AF-B930-F4F9DAC14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BBAB5-3C60-475C-A566-DA2D9FB6DB11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5CDF9E-92CA-46A1-9C99-98C430CAE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BF627D-1C5E-436E-A371-E04BE95A0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CCFE3-E76D-4295-A6FA-BCF07A1CD9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87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0B0129-2844-46C2-8711-7E7A85F8B8CD}"/>
              </a:ext>
            </a:extLst>
          </p:cNvPr>
          <p:cNvSpPr/>
          <p:nvPr/>
        </p:nvSpPr>
        <p:spPr>
          <a:xfrm>
            <a:off x="0" y="0"/>
            <a:ext cx="12192000" cy="19294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latin typeface="Lucida Console" panose="020B0609040504020204" pitchFamily="49" charset="0"/>
              </a:rPr>
              <a:t>Présentation du projet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645A12E-9079-4402-A701-27E5C90981DE}"/>
              </a:ext>
            </a:extLst>
          </p:cNvPr>
          <p:cNvSpPr txBox="1"/>
          <p:nvPr/>
        </p:nvSpPr>
        <p:spPr>
          <a:xfrm>
            <a:off x="3839360" y="1943418"/>
            <a:ext cx="4077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Mission</a:t>
            </a:r>
          </a:p>
          <a:p>
            <a:pPr algn="ctr"/>
            <a:r>
              <a:rPr lang="fr-FR" dirty="0"/>
              <a:t>Créer une base de données immobilières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F3AAEC4-892A-46D5-81AA-1ACA921D2CEF}"/>
              </a:ext>
            </a:extLst>
          </p:cNvPr>
          <p:cNvSpPr txBox="1"/>
          <p:nvPr/>
        </p:nvSpPr>
        <p:spPr>
          <a:xfrm>
            <a:off x="413857" y="2939260"/>
            <a:ext cx="33555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Situation de départ </a:t>
            </a:r>
          </a:p>
          <a:p>
            <a:pPr algn="ctr"/>
            <a:endParaRPr lang="fr-FR" dirty="0"/>
          </a:p>
          <a:p>
            <a:r>
              <a:rPr lang="fr-FR" dirty="0"/>
              <a:t>Des feuilles Excel contenant des données peu exploitables </a:t>
            </a:r>
          </a:p>
          <a:p>
            <a:endParaRPr lang="fr-FR" dirty="0"/>
          </a:p>
          <a:p>
            <a:r>
              <a:rPr lang="fr-FR" dirty="0"/>
              <a:t>Fichiers lourds avec des redondances de données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7773ECD-6064-4901-B60E-D92E6A5B50C7}"/>
              </a:ext>
            </a:extLst>
          </p:cNvPr>
          <p:cNvSpPr txBox="1"/>
          <p:nvPr/>
        </p:nvSpPr>
        <p:spPr>
          <a:xfrm>
            <a:off x="8598716" y="2939260"/>
            <a:ext cx="31794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Situation souhaitée</a:t>
            </a:r>
          </a:p>
          <a:p>
            <a:endParaRPr lang="fr-FR" dirty="0"/>
          </a:p>
          <a:p>
            <a:r>
              <a:rPr lang="fr-FR" dirty="0"/>
              <a:t>Une base de données contenant plusieurs tables</a:t>
            </a:r>
          </a:p>
          <a:p>
            <a:endParaRPr lang="fr-FR" dirty="0"/>
          </a:p>
          <a:p>
            <a:r>
              <a:rPr lang="fr-FR" dirty="0"/>
              <a:t>Différencier les biens des ventes de ces biens, mettre en avant les catégories </a:t>
            </a:r>
            <a:r>
              <a:rPr lang="fr-FR" dirty="0" err="1"/>
              <a:t>discrimantes</a:t>
            </a:r>
            <a:r>
              <a:rPr lang="fr-FR" dirty="0"/>
              <a:t> (département, région etc.) </a:t>
            </a:r>
          </a:p>
          <a:p>
            <a:endParaRPr lang="fr-FR" dirty="0"/>
          </a:p>
          <a:p>
            <a:r>
              <a:rPr lang="fr-FR" dirty="0"/>
              <a:t>Pouvoir avoir accès à des résultats rapidement grâce à des requêtes SQL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5F7152D-B6E5-4E0A-9653-D42801435017}"/>
              </a:ext>
            </a:extLst>
          </p:cNvPr>
          <p:cNvSpPr txBox="1"/>
          <p:nvPr/>
        </p:nvSpPr>
        <p:spPr>
          <a:xfrm>
            <a:off x="4523064" y="2939260"/>
            <a:ext cx="31458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Mission</a:t>
            </a:r>
          </a:p>
          <a:p>
            <a:endParaRPr lang="fr-FR" dirty="0"/>
          </a:p>
          <a:p>
            <a:r>
              <a:rPr lang="fr-FR" dirty="0"/>
              <a:t>Sélectionner les données répondant au besoin  </a:t>
            </a:r>
          </a:p>
          <a:p>
            <a:endParaRPr lang="fr-FR" dirty="0"/>
          </a:p>
          <a:p>
            <a:r>
              <a:rPr lang="fr-FR" dirty="0"/>
              <a:t>Trier et nettoyer les données</a:t>
            </a:r>
          </a:p>
          <a:p>
            <a:endParaRPr lang="fr-FR" dirty="0"/>
          </a:p>
          <a:p>
            <a:r>
              <a:rPr lang="fr-FR" dirty="0"/>
              <a:t>Créer des relations entre les tables 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F07D17D-BEFF-49B4-8F9A-08970E9D3A05}"/>
              </a:ext>
            </a:extLst>
          </p:cNvPr>
          <p:cNvCxnSpPr>
            <a:cxnSpLocks/>
          </p:cNvCxnSpPr>
          <p:nvPr/>
        </p:nvCxnSpPr>
        <p:spPr>
          <a:xfrm>
            <a:off x="7894131" y="3053593"/>
            <a:ext cx="22371" cy="307037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66025F9-0C64-4913-AB16-02BE82EEFE58}"/>
              </a:ext>
            </a:extLst>
          </p:cNvPr>
          <p:cNvCxnSpPr>
            <a:cxnSpLocks/>
          </p:cNvCxnSpPr>
          <p:nvPr/>
        </p:nvCxnSpPr>
        <p:spPr>
          <a:xfrm>
            <a:off x="3799512" y="3053593"/>
            <a:ext cx="22371" cy="307037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4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09896E-5779-4721-9F5E-4E4C851D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0BE054-3759-4090-B252-B39BB0FE326C}"/>
              </a:ext>
            </a:extLst>
          </p:cNvPr>
          <p:cNvSpPr/>
          <p:nvPr/>
        </p:nvSpPr>
        <p:spPr>
          <a:xfrm>
            <a:off x="0" y="-1"/>
            <a:ext cx="12192000" cy="18371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latin typeface="Lucida Console" panose="020B0609040504020204" pitchFamily="49" charset="0"/>
              </a:rPr>
              <a:t>Quelque tendances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338E9D2-4C90-471F-A783-887AA3E9EF03}"/>
              </a:ext>
            </a:extLst>
          </p:cNvPr>
          <p:cNvSpPr txBox="1"/>
          <p:nvPr/>
        </p:nvSpPr>
        <p:spPr>
          <a:xfrm>
            <a:off x="587229" y="2269032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7030A0"/>
                </a:solidFill>
              </a:rPr>
              <a:t>+ 3,7 %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A74DFB-92DE-4F4A-B127-4E86940D0A85}"/>
              </a:ext>
            </a:extLst>
          </p:cNvPr>
          <p:cNvSpPr txBox="1"/>
          <p:nvPr/>
        </p:nvSpPr>
        <p:spPr>
          <a:xfrm>
            <a:off x="2132845" y="2546031"/>
            <a:ext cx="634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 ventes entre le 1</a:t>
            </a:r>
            <a:r>
              <a:rPr lang="fr-FR" baseline="30000" dirty="0"/>
              <a:t>er</a:t>
            </a:r>
            <a:r>
              <a:rPr lang="fr-FR" dirty="0"/>
              <a:t> et le 2eme trimestre 2020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C5153D9-9504-4431-8923-12385E11C69C}"/>
              </a:ext>
            </a:extLst>
          </p:cNvPr>
          <p:cNvCxnSpPr>
            <a:cxnSpLocks/>
          </p:cNvCxnSpPr>
          <p:nvPr/>
        </p:nvCxnSpPr>
        <p:spPr>
          <a:xfrm>
            <a:off x="914401" y="3129094"/>
            <a:ext cx="594779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10D20D6A-0AAB-4B79-A2C0-75D4650BE23E}"/>
              </a:ext>
            </a:extLst>
          </p:cNvPr>
          <p:cNvSpPr txBox="1"/>
          <p:nvPr/>
        </p:nvSpPr>
        <p:spPr>
          <a:xfrm>
            <a:off x="587229" y="3439540"/>
            <a:ext cx="8793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m² coute </a:t>
            </a:r>
            <a:r>
              <a:rPr lang="fr-FR" sz="3600" b="1" dirty="0">
                <a:solidFill>
                  <a:srgbClr val="7030A0"/>
                </a:solidFill>
              </a:rPr>
              <a:t>14.31%</a:t>
            </a:r>
            <a:r>
              <a:rPr lang="fr-FR" dirty="0"/>
              <a:t> moins cher pour un appartement 3 pièces que pour un 2 pièces 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E1488BB-40B6-4F0F-B179-52C6F5A213FB}"/>
              </a:ext>
            </a:extLst>
          </p:cNvPr>
          <p:cNvCxnSpPr>
            <a:cxnSpLocks/>
          </p:cNvCxnSpPr>
          <p:nvPr/>
        </p:nvCxnSpPr>
        <p:spPr>
          <a:xfrm>
            <a:off x="914401" y="4380452"/>
            <a:ext cx="594779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70F5870-E5C6-45EF-975A-BA671974FC99}"/>
              </a:ext>
            </a:extLst>
          </p:cNvPr>
          <p:cNvSpPr txBox="1"/>
          <p:nvPr/>
        </p:nvSpPr>
        <p:spPr>
          <a:xfrm>
            <a:off x="587229" y="4634078"/>
            <a:ext cx="34898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rgbClr val="7030A0"/>
                </a:solidFill>
              </a:rPr>
              <a:t>5,84 transactions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1532DCD-DA13-4947-96E8-AB018EF11CAF}"/>
              </a:ext>
            </a:extLst>
          </p:cNvPr>
          <p:cNvSpPr txBox="1"/>
          <p:nvPr/>
        </p:nvSpPr>
        <p:spPr>
          <a:xfrm>
            <a:off x="3888298" y="4795234"/>
            <a:ext cx="7176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pour 1000 habitants dans le 2eme arrondissement de Paris, en faisant la</a:t>
            </a:r>
          </a:p>
          <a:p>
            <a:r>
              <a:rPr lang="fr-FR" dirty="0"/>
              <a:t>commune la plus dynamique de France en immobilier</a:t>
            </a:r>
          </a:p>
        </p:txBody>
      </p:sp>
    </p:spTree>
    <p:extLst>
      <p:ext uri="{BB962C8B-B14F-4D97-AF65-F5344CB8AC3E}">
        <p14:creationId xmlns:p14="http://schemas.microsoft.com/office/powerpoint/2010/main" val="887711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3B5984-F435-4A8B-B665-026B707A2AF5}"/>
              </a:ext>
            </a:extLst>
          </p:cNvPr>
          <p:cNvSpPr/>
          <p:nvPr/>
        </p:nvSpPr>
        <p:spPr>
          <a:xfrm>
            <a:off x="0" y="-1"/>
            <a:ext cx="12192000" cy="18371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latin typeface="Lucida Console" panose="020B0609040504020204" pitchFamily="49" charset="0"/>
              </a:rPr>
              <a:t>L’ile de France, un ilot immobilier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D8DEF1-06E4-43A8-9F64-C8830F965627}"/>
              </a:ext>
            </a:extLst>
          </p:cNvPr>
          <p:cNvSpPr txBox="1"/>
          <p:nvPr/>
        </p:nvSpPr>
        <p:spPr>
          <a:xfrm>
            <a:off x="528506" y="2365695"/>
            <a:ext cx="9143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7030A0"/>
                </a:solidFill>
              </a:rPr>
              <a:t>1ere</a:t>
            </a:r>
            <a:r>
              <a:rPr lang="fr-FR" dirty="0"/>
              <a:t> région en nombre de ventes d’appartements et de maisons au premier semestre 2020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1AC60BA-4E1C-482A-A663-77A2E989FE76}"/>
              </a:ext>
            </a:extLst>
          </p:cNvPr>
          <p:cNvSpPr txBox="1"/>
          <p:nvPr/>
        </p:nvSpPr>
        <p:spPr>
          <a:xfrm>
            <a:off x="2811690" y="3429000"/>
            <a:ext cx="8709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Pourtant, c’est la région la plus cher de France avec un prix au m² moyen de </a:t>
            </a:r>
            <a:r>
              <a:rPr lang="fr-FR" sz="3600" b="1" dirty="0">
                <a:solidFill>
                  <a:srgbClr val="7030A0"/>
                </a:solidFill>
              </a:rPr>
              <a:t>6997 €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F9FEE8-92EF-4738-9526-4B9D2709F454}"/>
              </a:ext>
            </a:extLst>
          </p:cNvPr>
          <p:cNvSpPr txBox="1"/>
          <p:nvPr/>
        </p:nvSpPr>
        <p:spPr>
          <a:xfrm>
            <a:off x="5931016" y="4458938"/>
            <a:ext cx="5887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Atteignant jusqu’à </a:t>
            </a:r>
            <a:r>
              <a:rPr lang="fr-FR" sz="3600" b="1" dirty="0">
                <a:solidFill>
                  <a:srgbClr val="7030A0"/>
                </a:solidFill>
              </a:rPr>
              <a:t>12056 €</a:t>
            </a:r>
            <a:r>
              <a:rPr lang="fr-FR" dirty="0"/>
              <a:t> le m² dans le cas de Paris </a:t>
            </a:r>
          </a:p>
        </p:txBody>
      </p:sp>
    </p:spTree>
    <p:extLst>
      <p:ext uri="{BB962C8B-B14F-4D97-AF65-F5344CB8AC3E}">
        <p14:creationId xmlns:p14="http://schemas.microsoft.com/office/powerpoint/2010/main" val="3498344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1750E3-2A12-417F-A3A7-63DB3C5E0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010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fr-FR" dirty="0"/>
              <a:t>Réfléchir plus en amont avec les agences à la construction d’une clef primaire pour les biens immobiliers pour se débarrasser d’une partie de la dette technique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Ajouter l’agence responsable de la vente dans la table vente et la date à laquelle le bien est vendable </a:t>
            </a:r>
            <a:r>
              <a:rPr lang="fr-FR"/>
              <a:t>par l’agence</a:t>
            </a:r>
            <a:endParaRPr lang="fr-FR" dirty="0"/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Lorsqu’il y aura suffisamment de données étendues dans le temps, faire une analyse temporelle des ventes de bien.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Construire un ETL permettant d’automatiser la transformation faite manuellement sur Power </a:t>
            </a:r>
            <a:r>
              <a:rPr lang="fr-FR" dirty="0" err="1"/>
              <a:t>Query</a:t>
            </a:r>
            <a:r>
              <a:rPr lang="fr-FR" dirty="0"/>
              <a:t> lors des futurs ajouts de données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5FEB99-5F85-4458-B732-4C4134121C89}"/>
              </a:ext>
            </a:extLst>
          </p:cNvPr>
          <p:cNvSpPr/>
          <p:nvPr/>
        </p:nvSpPr>
        <p:spPr>
          <a:xfrm>
            <a:off x="0" y="0"/>
            <a:ext cx="12192000" cy="192946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latin typeface="Lucida Console" panose="020B0609040504020204" pitchFamily="49" charset="0"/>
              </a:rPr>
              <a:t>Piste d’améliorations pour le futur </a:t>
            </a:r>
          </a:p>
        </p:txBody>
      </p:sp>
    </p:spTree>
    <p:extLst>
      <p:ext uri="{BB962C8B-B14F-4D97-AF65-F5344CB8AC3E}">
        <p14:creationId xmlns:p14="http://schemas.microsoft.com/office/powerpoint/2010/main" val="360822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F3F6B8-7CEE-4C4F-B4C3-A28D2ADDF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7105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954D72-5058-4317-AB05-A6B46A65B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97" y="2405500"/>
            <a:ext cx="4676775" cy="38195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84177F5-BD62-4631-B801-0D52A7B3DE8A}"/>
              </a:ext>
            </a:extLst>
          </p:cNvPr>
          <p:cNvSpPr txBox="1"/>
          <p:nvPr/>
        </p:nvSpPr>
        <p:spPr>
          <a:xfrm>
            <a:off x="6384022" y="2405500"/>
            <a:ext cx="5807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Lucida Console" panose="020B0609040504020204" pitchFamily="49" charset="0"/>
              </a:rPr>
              <a:t>Conception schématique de l’ETL : 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Lucida Console" panose="020B0609040504020204" pitchFamily="49" charset="0"/>
              </a:rPr>
              <a:t>A partir de quoi travaillons nous ?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Lucida Console" panose="020B0609040504020204" pitchFamily="49" charset="0"/>
              </a:rPr>
              <a:t>Quelles tables voulons nous à la fin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4A51F2-CED3-4079-8A4C-2956D1F83E8A}"/>
              </a:ext>
            </a:extLst>
          </p:cNvPr>
          <p:cNvSpPr/>
          <p:nvPr/>
        </p:nvSpPr>
        <p:spPr>
          <a:xfrm>
            <a:off x="0" y="0"/>
            <a:ext cx="12192000" cy="19294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latin typeface="Lucida Console" panose="020B0609040504020204" pitchFamily="49" charset="0"/>
              </a:rPr>
              <a:t>De feuilles Excel à une base de donnée fonctionnelle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5D7682D-4F51-4DCC-A3F4-9DF1AAA0ACF2}"/>
              </a:ext>
            </a:extLst>
          </p:cNvPr>
          <p:cNvCxnSpPr>
            <a:cxnSpLocks/>
          </p:cNvCxnSpPr>
          <p:nvPr/>
        </p:nvCxnSpPr>
        <p:spPr>
          <a:xfrm>
            <a:off x="5972260" y="2405500"/>
            <a:ext cx="0" cy="406241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03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9C65BE-B5D4-48A1-8EE0-98128F32C460}"/>
              </a:ext>
            </a:extLst>
          </p:cNvPr>
          <p:cNvSpPr/>
          <p:nvPr/>
        </p:nvSpPr>
        <p:spPr>
          <a:xfrm>
            <a:off x="0" y="0"/>
            <a:ext cx="12192000" cy="19294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latin typeface="Lucida Console" panose="020B0609040504020204" pitchFamily="49" charset="0"/>
              </a:rPr>
              <a:t>Étape cruciale : Le nettoyage et le  choix des données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123897E-44CB-435B-A686-A52848D4B4D2}"/>
              </a:ext>
            </a:extLst>
          </p:cNvPr>
          <p:cNvSpPr txBox="1"/>
          <p:nvPr/>
        </p:nvSpPr>
        <p:spPr>
          <a:xfrm>
            <a:off x="1989745" y="2101334"/>
            <a:ext cx="821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Quelles sont les difficultés que l’on rencontre dans les tables d’origine ? </a:t>
            </a:r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275C12CB-0FD0-4BDB-8CA5-CC70E4DED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752200"/>
              </p:ext>
            </p:extLst>
          </p:nvPr>
        </p:nvGraphicFramePr>
        <p:xfrm>
          <a:off x="530370" y="2981819"/>
          <a:ext cx="4578526" cy="3201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526">
                  <a:extLst>
                    <a:ext uri="{9D8B030D-6E8A-4147-A177-3AD203B41FA5}">
                      <a16:colId xmlns:a16="http://schemas.microsoft.com/office/drawing/2014/main" val="444275347"/>
                    </a:ext>
                  </a:extLst>
                </a:gridCol>
              </a:tblGrid>
              <a:tr h="430039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valeur foncière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61267"/>
                  </a:ext>
                </a:extLst>
              </a:tr>
              <a:tr h="2771012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45 colonnes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fr-F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Répond à un besoin juridique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fr-F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Moins d’une dizaine de colonnes répondent à nos user cases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fr-F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Ne permet pas d’identifier les biens uniques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398082"/>
                  </a:ext>
                </a:extLst>
              </a:tr>
            </a:tbl>
          </a:graphicData>
        </a:graphic>
      </p:graphicFrame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F095895-DE02-4AA7-AA82-7838023F8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63065"/>
              </p:ext>
            </p:extLst>
          </p:nvPr>
        </p:nvGraphicFramePr>
        <p:xfrm>
          <a:off x="6597474" y="2951990"/>
          <a:ext cx="4578526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526">
                  <a:extLst>
                    <a:ext uri="{9D8B030D-6E8A-4147-A177-3AD203B41FA5}">
                      <a16:colId xmlns:a16="http://schemas.microsoft.com/office/drawing/2014/main" val="3797388205"/>
                    </a:ext>
                  </a:extLst>
                </a:gridCol>
              </a:tblGrid>
              <a:tr h="392582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Table commune 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952228"/>
                  </a:ext>
                </a:extLst>
              </a:tr>
              <a:tr h="280847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Les codes départementaux ne sont pas reconnus comme des VARCHAR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fr-F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Les caractères spéciaux comme « </a:t>
                      </a:r>
                      <a:r>
                        <a:rPr lang="fr-FR" dirty="0" err="1"/>
                        <a:t>oe</a:t>
                      </a:r>
                      <a:r>
                        <a:rPr lang="fr-FR" dirty="0"/>
                        <a:t> » peuvent être mal décodés produisant ainsi des erreurs et rendant la commune illisible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fr-F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Non-conformité entre les CODEP de la table commune et de celle du référentiel géographique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272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25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AB464CF-16CC-40A2-9F3F-D94A0A0E1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3187818"/>
            <a:ext cx="7248525" cy="35337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1C56B1C-741D-41E6-8AEF-195423DAB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28" y="2224106"/>
            <a:ext cx="11316750" cy="6690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FC3643-58C1-4E2B-8E44-C76A4E991AB2}"/>
              </a:ext>
            </a:extLst>
          </p:cNvPr>
          <p:cNvSpPr/>
          <p:nvPr/>
        </p:nvSpPr>
        <p:spPr>
          <a:xfrm>
            <a:off x="0" y="0"/>
            <a:ext cx="12192000" cy="192946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latin typeface="Lucida Console" panose="020B0609040504020204" pitchFamily="49" charset="0"/>
              </a:rPr>
              <a:t>L’arbitrage pour la clef primaire de la table bien</a:t>
            </a:r>
          </a:p>
        </p:txBody>
      </p:sp>
    </p:spTree>
    <p:extLst>
      <p:ext uri="{BB962C8B-B14F-4D97-AF65-F5344CB8AC3E}">
        <p14:creationId xmlns:p14="http://schemas.microsoft.com/office/powerpoint/2010/main" val="186724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926A2BEB-BC81-4426-9FD4-04A322175592}"/>
              </a:ext>
            </a:extLst>
          </p:cNvPr>
          <p:cNvSpPr txBox="1"/>
          <p:nvPr/>
        </p:nvSpPr>
        <p:spPr>
          <a:xfrm>
            <a:off x="-4196" y="2557353"/>
            <a:ext cx="21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Table Bien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DA31401-609F-4DE0-B018-6610DBA5AD1F}"/>
              </a:ext>
            </a:extLst>
          </p:cNvPr>
          <p:cNvSpPr txBox="1"/>
          <p:nvPr/>
        </p:nvSpPr>
        <p:spPr>
          <a:xfrm>
            <a:off x="0" y="3745792"/>
            <a:ext cx="21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Table Vente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50F70BA-0D2E-4E19-9F63-FF90F18CD114}"/>
              </a:ext>
            </a:extLst>
          </p:cNvPr>
          <p:cNvSpPr txBox="1"/>
          <p:nvPr/>
        </p:nvSpPr>
        <p:spPr>
          <a:xfrm>
            <a:off x="-1" y="4928533"/>
            <a:ext cx="21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Table Commune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382B23C-239F-400D-98CB-3DE01C2D3606}"/>
              </a:ext>
            </a:extLst>
          </p:cNvPr>
          <p:cNvSpPr txBox="1"/>
          <p:nvPr/>
        </p:nvSpPr>
        <p:spPr>
          <a:xfrm>
            <a:off x="0" y="6297522"/>
            <a:ext cx="2189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Table </a:t>
            </a:r>
            <a:r>
              <a:rPr lang="fr-FR" dirty="0" err="1"/>
              <a:t>Region</a:t>
            </a:r>
            <a:endParaRPr lang="fr-FR" dirty="0"/>
          </a:p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6CB58E-508E-4524-ACCA-EB01E4AB0DDD}"/>
              </a:ext>
            </a:extLst>
          </p:cNvPr>
          <p:cNvSpPr/>
          <p:nvPr/>
        </p:nvSpPr>
        <p:spPr>
          <a:xfrm>
            <a:off x="0" y="0"/>
            <a:ext cx="12192000" cy="19294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latin typeface="Lucida Console" panose="020B0609040504020204" pitchFamily="49" charset="0"/>
              </a:rPr>
              <a:t>Dictionnaire de données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76EE5C0F-28CE-44B5-99CF-96DD33464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710" y="1929466"/>
            <a:ext cx="9678712" cy="4928534"/>
          </a:xfrm>
          <a:prstGeom prst="rect">
            <a:avLst/>
          </a:prstGeom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E1C13AC-A7B8-41C8-BE84-C806424F5345}"/>
              </a:ext>
            </a:extLst>
          </p:cNvPr>
          <p:cNvCxnSpPr>
            <a:cxnSpLocks/>
          </p:cNvCxnSpPr>
          <p:nvPr/>
        </p:nvCxnSpPr>
        <p:spPr>
          <a:xfrm flipH="1">
            <a:off x="142614" y="3514987"/>
            <a:ext cx="1187881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286716E-840A-4ACF-B046-ECC1BE7DFDBD}"/>
              </a:ext>
            </a:extLst>
          </p:cNvPr>
          <p:cNvCxnSpPr>
            <a:cxnSpLocks/>
          </p:cNvCxnSpPr>
          <p:nvPr/>
        </p:nvCxnSpPr>
        <p:spPr>
          <a:xfrm flipH="1">
            <a:off x="156595" y="4372062"/>
            <a:ext cx="1187881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2CC8EA6-5030-4425-AA95-646CE5A9C97A}"/>
              </a:ext>
            </a:extLst>
          </p:cNvPr>
          <p:cNvCxnSpPr>
            <a:cxnSpLocks/>
          </p:cNvCxnSpPr>
          <p:nvPr/>
        </p:nvCxnSpPr>
        <p:spPr>
          <a:xfrm flipH="1">
            <a:off x="156595" y="6118370"/>
            <a:ext cx="1187881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6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F74F320-99D5-4DAC-A166-8BA18D9A6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4" y="365125"/>
            <a:ext cx="6362576" cy="630678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C2F983-3D98-4CDB-8BED-65E4048E07FA}"/>
              </a:ext>
            </a:extLst>
          </p:cNvPr>
          <p:cNvSpPr/>
          <p:nvPr/>
        </p:nvSpPr>
        <p:spPr>
          <a:xfrm>
            <a:off x="7407480" y="0"/>
            <a:ext cx="4784520" cy="68579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latin typeface="Lucida Console" panose="020B0609040504020204" pitchFamily="49" charset="0"/>
              </a:rPr>
              <a:t>Notre nouveau schéma de données </a:t>
            </a:r>
          </a:p>
        </p:txBody>
      </p:sp>
    </p:spTree>
    <p:extLst>
      <p:ext uri="{BB962C8B-B14F-4D97-AF65-F5344CB8AC3E}">
        <p14:creationId xmlns:p14="http://schemas.microsoft.com/office/powerpoint/2010/main" val="266487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FD32221A-41B9-4725-9450-A5936C29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390AC0-E44E-4CE0-883D-9C6925752AA0}"/>
              </a:ext>
            </a:extLst>
          </p:cNvPr>
          <p:cNvSpPr/>
          <p:nvPr/>
        </p:nvSpPr>
        <p:spPr>
          <a:xfrm>
            <a:off x="0" y="0"/>
            <a:ext cx="12192000" cy="192946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latin typeface="Lucida Console" panose="020B0609040504020204" pitchFamily="49" charset="0"/>
              </a:rPr>
              <a:t>PostgreSQL, les raisons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A95E1B-2433-42DE-9CA3-2F2DCF9D2886}"/>
              </a:ext>
            </a:extLst>
          </p:cNvPr>
          <p:cNvSpPr txBox="1"/>
          <p:nvPr/>
        </p:nvSpPr>
        <p:spPr>
          <a:xfrm>
            <a:off x="650792" y="2202798"/>
            <a:ext cx="3615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Nos besoins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774237C-C12E-4894-B157-7CD08B36B9CF}"/>
              </a:ext>
            </a:extLst>
          </p:cNvPr>
          <p:cNvSpPr txBox="1"/>
          <p:nvPr/>
        </p:nvSpPr>
        <p:spPr>
          <a:xfrm>
            <a:off x="6096000" y="2202799"/>
            <a:ext cx="49291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L’offre POSTGRE SQL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E6381BD-D0D1-40A6-B623-28B1E0DB91C1}"/>
              </a:ext>
            </a:extLst>
          </p:cNvPr>
          <p:cNvSpPr txBox="1"/>
          <p:nvPr/>
        </p:nvSpPr>
        <p:spPr>
          <a:xfrm>
            <a:off x="7016091" y="3280017"/>
            <a:ext cx="38979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/>
              <a:t>Base de données SQL</a:t>
            </a:r>
          </a:p>
          <a:p>
            <a:pPr marL="285750" indent="-285750">
              <a:buFontTx/>
              <a:buChar char="-"/>
            </a:pPr>
            <a:endParaRPr lang="fr-FR" sz="1600" b="1" dirty="0"/>
          </a:p>
          <a:p>
            <a:pPr marL="285750" indent="-285750">
              <a:buFontTx/>
              <a:buChar char="-"/>
            </a:pPr>
            <a:r>
              <a:rPr lang="fr-FR" sz="1600" b="1" dirty="0"/>
              <a:t>BDD Relationnelle </a:t>
            </a:r>
          </a:p>
          <a:p>
            <a:pPr marL="285750" indent="-285750">
              <a:buFontTx/>
              <a:buChar char="-"/>
            </a:pPr>
            <a:endParaRPr lang="fr-FR" sz="1600" b="1" dirty="0"/>
          </a:p>
          <a:p>
            <a:pPr marL="285750" indent="-285750">
              <a:buFontTx/>
              <a:buChar char="-"/>
            </a:pPr>
            <a:r>
              <a:rPr lang="fr-FR" sz="1600" b="1" dirty="0"/>
              <a:t>S’adapte très bien à de grands volumes de données </a:t>
            </a:r>
          </a:p>
          <a:p>
            <a:pPr marL="285750" indent="-285750">
              <a:buFontTx/>
              <a:buChar char="-"/>
            </a:pPr>
            <a:endParaRPr lang="fr-FR" sz="1600" b="1" dirty="0"/>
          </a:p>
          <a:p>
            <a:pPr marL="285750" indent="-285750">
              <a:buFontTx/>
              <a:buChar char="-"/>
            </a:pPr>
            <a:r>
              <a:rPr lang="fr-FR" sz="1600" b="1" dirty="0"/>
              <a:t>Gère efficacement les différents types de données (images etc.)</a:t>
            </a:r>
          </a:p>
          <a:p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297A9DF-E29A-4702-8DE4-926B2F2F1FE5}"/>
              </a:ext>
            </a:extLst>
          </p:cNvPr>
          <p:cNvSpPr txBox="1"/>
          <p:nvPr/>
        </p:nvSpPr>
        <p:spPr>
          <a:xfrm>
            <a:off x="692387" y="3062198"/>
            <a:ext cx="353246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fr-FR" sz="1600" b="1" dirty="0"/>
          </a:p>
          <a:p>
            <a:pPr marL="285750" indent="-285750">
              <a:buFontTx/>
              <a:buChar char="-"/>
            </a:pPr>
            <a:r>
              <a:rPr lang="fr-FR" sz="1600" b="1" dirty="0"/>
              <a:t>Il faut pouvoir manipuler les données avec SQL</a:t>
            </a:r>
          </a:p>
          <a:p>
            <a:pPr marL="285750" indent="-285750">
              <a:buFontTx/>
              <a:buChar char="-"/>
            </a:pPr>
            <a:endParaRPr lang="fr-FR" sz="1600" b="1" dirty="0"/>
          </a:p>
          <a:p>
            <a:pPr marL="285750" indent="-285750">
              <a:buFontTx/>
              <a:buChar char="-"/>
            </a:pPr>
            <a:r>
              <a:rPr lang="fr-FR" sz="1600" b="1" dirty="0"/>
              <a:t>La BDD sera relationnelle </a:t>
            </a:r>
          </a:p>
          <a:p>
            <a:pPr marL="285750" indent="-285750">
              <a:buFontTx/>
              <a:buChar char="-"/>
            </a:pPr>
            <a:endParaRPr lang="fr-FR" sz="1600" b="1" dirty="0"/>
          </a:p>
          <a:p>
            <a:pPr marL="285750" indent="-285750">
              <a:buFontTx/>
              <a:buChar char="-"/>
            </a:pPr>
            <a:r>
              <a:rPr lang="fr-FR" sz="1600" b="1" dirty="0"/>
              <a:t>La BDD accumulera à terme beaucoup plus de données et doit savoir le gérer </a:t>
            </a:r>
          </a:p>
          <a:p>
            <a:pPr marL="285750" indent="-285750">
              <a:buFontTx/>
              <a:buChar char="-"/>
            </a:pPr>
            <a:endParaRPr lang="fr-FR" sz="1600" b="1" dirty="0"/>
          </a:p>
          <a:p>
            <a:pPr marL="285750" indent="-285750">
              <a:buFontTx/>
              <a:buChar char="-"/>
            </a:pPr>
            <a:r>
              <a:rPr lang="fr-FR" sz="1600" b="1" dirty="0"/>
              <a:t>Le schéma doit pouvoir évoluer avec les besoins métiers</a:t>
            </a:r>
          </a:p>
          <a:p>
            <a:endParaRPr lang="fr-FR" dirty="0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2AE0EB1-A830-4D19-8EE8-9FDDD734FB1D}"/>
              </a:ext>
            </a:extLst>
          </p:cNvPr>
          <p:cNvCxnSpPr>
            <a:cxnSpLocks/>
          </p:cNvCxnSpPr>
          <p:nvPr/>
        </p:nvCxnSpPr>
        <p:spPr>
          <a:xfrm>
            <a:off x="5672356" y="2452907"/>
            <a:ext cx="0" cy="368943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A4F9EC6-5F61-4ADF-A2A1-B7EB3174A203}"/>
              </a:ext>
            </a:extLst>
          </p:cNvPr>
          <p:cNvCxnSpPr>
            <a:cxnSpLocks/>
          </p:cNvCxnSpPr>
          <p:nvPr/>
        </p:nvCxnSpPr>
        <p:spPr>
          <a:xfrm>
            <a:off x="5471020" y="2452907"/>
            <a:ext cx="0" cy="368943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12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92811C-E277-4FFB-952D-6A3F4795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de la nouvelle base de données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E48BD5-8463-47DB-826B-5674AC6A7677}"/>
              </a:ext>
            </a:extLst>
          </p:cNvPr>
          <p:cNvSpPr txBox="1"/>
          <p:nvPr/>
        </p:nvSpPr>
        <p:spPr>
          <a:xfrm>
            <a:off x="8004317" y="2270136"/>
            <a:ext cx="3068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Cas des valeurs aberrantes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5499391-FB60-489F-949F-CAB06A97E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80" y="2329234"/>
            <a:ext cx="6109257" cy="354849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FC02BC7-32AC-489A-A4B8-6B432C379B63}"/>
              </a:ext>
            </a:extLst>
          </p:cNvPr>
          <p:cNvSpPr txBox="1"/>
          <p:nvPr/>
        </p:nvSpPr>
        <p:spPr>
          <a:xfrm>
            <a:off x="7282786" y="2890161"/>
            <a:ext cx="4295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Le plus cher des appartements ne fait que 9,1 m² et coute 9 000 000 d’euros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593F11-5AFF-4F23-B6DB-194835D7A9B5}"/>
              </a:ext>
            </a:extLst>
          </p:cNvPr>
          <p:cNvSpPr/>
          <p:nvPr/>
        </p:nvSpPr>
        <p:spPr>
          <a:xfrm>
            <a:off x="0" y="-36429"/>
            <a:ext cx="12192000" cy="192946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latin typeface="Lucida Console" panose="020B0609040504020204" pitchFamily="49" charset="0"/>
              </a:rPr>
              <a:t>Exploration de la nouvelle base de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5798245-5EF3-4E89-B703-15E24B365B51}"/>
              </a:ext>
            </a:extLst>
          </p:cNvPr>
          <p:cNvSpPr txBox="1"/>
          <p:nvPr/>
        </p:nvSpPr>
        <p:spPr>
          <a:xfrm>
            <a:off x="7296328" y="3807435"/>
            <a:ext cx="38624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/>
              <a:t>Est-ce que cette information est fausse, </a:t>
            </a:r>
          </a:p>
          <a:p>
            <a:r>
              <a:rPr lang="fr-FR" sz="1600" b="1" dirty="0"/>
              <a:t>la donnée a été mal saisie ? </a:t>
            </a:r>
          </a:p>
          <a:p>
            <a:endParaRPr lang="fr-FR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CEC5F4D-1116-4406-A4D8-89F903AED2D2}"/>
              </a:ext>
            </a:extLst>
          </p:cNvPr>
          <p:cNvCxnSpPr>
            <a:cxnSpLocks/>
          </p:cNvCxnSpPr>
          <p:nvPr/>
        </p:nvCxnSpPr>
        <p:spPr>
          <a:xfrm>
            <a:off x="7667538" y="2810312"/>
            <a:ext cx="374157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3AE5DFC9-C52B-4C9A-9F13-A8D0FF1C9BF4}"/>
              </a:ext>
            </a:extLst>
          </p:cNvPr>
          <p:cNvSpPr txBox="1"/>
          <p:nvPr/>
        </p:nvSpPr>
        <p:spPr>
          <a:xfrm>
            <a:off x="7296328" y="4570820"/>
            <a:ext cx="47564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/>
              <a:t>Est-ce qu’au contraire, cette vente a véritablement</a:t>
            </a:r>
          </a:p>
          <a:p>
            <a:r>
              <a:rPr lang="fr-FR" sz="1600" b="1" dirty="0"/>
              <a:t>eu lieu et raconte une histoire particulière ? </a:t>
            </a:r>
          </a:p>
          <a:p>
            <a:endParaRPr lang="fr-FR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3811CB4-F181-417A-A9E1-03890DFBC276}"/>
              </a:ext>
            </a:extLst>
          </p:cNvPr>
          <p:cNvCxnSpPr>
            <a:cxnSpLocks/>
          </p:cNvCxnSpPr>
          <p:nvPr/>
        </p:nvCxnSpPr>
        <p:spPr>
          <a:xfrm>
            <a:off x="7029273" y="2072274"/>
            <a:ext cx="0" cy="406241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11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8D79A-44AA-4C13-9428-24E5D098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F6A03FD4-69FD-40AB-9B6F-FBC860E87CE2}"/>
              </a:ext>
            </a:extLst>
          </p:cNvPr>
          <p:cNvCxnSpPr>
            <a:cxnSpLocks/>
          </p:cNvCxnSpPr>
          <p:nvPr/>
        </p:nvCxnSpPr>
        <p:spPr>
          <a:xfrm>
            <a:off x="5773024" y="2593423"/>
            <a:ext cx="0" cy="135779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C518B17-DEDD-42AF-BF46-EA04DED19D0E}"/>
              </a:ext>
            </a:extLst>
          </p:cNvPr>
          <p:cNvSpPr/>
          <p:nvPr/>
        </p:nvSpPr>
        <p:spPr>
          <a:xfrm>
            <a:off x="0" y="-1"/>
            <a:ext cx="12192000" cy="18371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latin typeface="Lucida Console" panose="020B0609040504020204" pitchFamily="49" charset="0"/>
              </a:rPr>
              <a:t>Comparaison des ventes d’appartement </a:t>
            </a:r>
          </a:p>
          <a:p>
            <a:pPr algn="ctr"/>
            <a:r>
              <a:rPr lang="fr-FR" sz="4000" b="1" dirty="0">
                <a:latin typeface="Lucida Console" panose="020B0609040504020204" pitchFamily="49" charset="0"/>
              </a:rPr>
              <a:t>et de maisons </a:t>
            </a:r>
          </a:p>
          <a:p>
            <a:pPr algn="ctr"/>
            <a:r>
              <a:rPr lang="fr-FR" sz="4000" b="1" dirty="0">
                <a:latin typeface="Lucida Console" panose="020B0609040504020204" pitchFamily="49" charset="0"/>
              </a:rPr>
              <a:t>à l’échelle nationale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83600F-3F65-4CCB-9008-F0B72F5CD03E}"/>
              </a:ext>
            </a:extLst>
          </p:cNvPr>
          <p:cNvSpPr txBox="1"/>
          <p:nvPr/>
        </p:nvSpPr>
        <p:spPr>
          <a:xfrm>
            <a:off x="1867300" y="2593423"/>
            <a:ext cx="354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Appartements vendus au premier semestre 2020</a:t>
            </a:r>
          </a:p>
        </p:txBody>
      </p:sp>
      <p:graphicFrame>
        <p:nvGraphicFramePr>
          <p:cNvPr id="21" name="Tableau 21">
            <a:extLst>
              <a:ext uri="{FF2B5EF4-FFF2-40B4-BE49-F238E27FC236}">
                <a16:creationId xmlns:a16="http://schemas.microsoft.com/office/drawing/2014/main" id="{45780A67-CE5C-4E85-875A-2157CD35E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60949"/>
              </p:ext>
            </p:extLst>
          </p:nvPr>
        </p:nvGraphicFramePr>
        <p:xfrm>
          <a:off x="2947351" y="3995985"/>
          <a:ext cx="5450010" cy="264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687">
                  <a:extLst>
                    <a:ext uri="{9D8B030D-6E8A-4147-A177-3AD203B41FA5}">
                      <a16:colId xmlns:a16="http://schemas.microsoft.com/office/drawing/2014/main" val="211414144"/>
                    </a:ext>
                  </a:extLst>
                </a:gridCol>
                <a:gridCol w="2191822">
                  <a:extLst>
                    <a:ext uri="{9D8B030D-6E8A-4147-A177-3AD203B41FA5}">
                      <a16:colId xmlns:a16="http://schemas.microsoft.com/office/drawing/2014/main" val="804736259"/>
                    </a:ext>
                  </a:extLst>
                </a:gridCol>
                <a:gridCol w="1524501">
                  <a:extLst>
                    <a:ext uri="{9D8B030D-6E8A-4147-A177-3AD203B41FA5}">
                      <a16:colId xmlns:a16="http://schemas.microsoft.com/office/drawing/2014/main" val="1967093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Appartements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Maisons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75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1 pièces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21,5%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2,2%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78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2 pièces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b="1" dirty="0">
                          <a:solidFill>
                            <a:schemeClr val="tx1"/>
                          </a:solidFill>
                        </a:rPr>
                        <a:t>31,2%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9,5%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58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3 pièces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28,6 %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21,7%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647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4 pièces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14,2%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b="1" dirty="0">
                          <a:solidFill>
                            <a:schemeClr val="tx1"/>
                          </a:solidFill>
                        </a:rPr>
                        <a:t>38,5%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9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5 pièces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3,5%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19,9 %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98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6 pièces et plus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8,5%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761222"/>
                  </a:ext>
                </a:extLst>
              </a:tr>
            </a:tbl>
          </a:graphicData>
        </a:graphic>
      </p:graphicFrame>
      <p:sp>
        <p:nvSpPr>
          <p:cNvPr id="23" name="ZoneTexte 22">
            <a:extLst>
              <a:ext uri="{FF2B5EF4-FFF2-40B4-BE49-F238E27FC236}">
                <a16:creationId xmlns:a16="http://schemas.microsoft.com/office/drawing/2014/main" id="{E817BC71-6509-4817-83E3-04628A7AB235}"/>
              </a:ext>
            </a:extLst>
          </p:cNvPr>
          <p:cNvSpPr txBox="1"/>
          <p:nvPr/>
        </p:nvSpPr>
        <p:spPr>
          <a:xfrm>
            <a:off x="248899" y="2593421"/>
            <a:ext cx="14512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rgbClr val="7030A0"/>
                </a:solidFill>
              </a:rPr>
              <a:t>31 376</a:t>
            </a:r>
            <a:r>
              <a:rPr lang="fr-FR" sz="3600" dirty="0"/>
              <a:t> 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1DB4470-83F8-4C14-9741-5D213369FB31}"/>
              </a:ext>
            </a:extLst>
          </p:cNvPr>
          <p:cNvSpPr txBox="1"/>
          <p:nvPr/>
        </p:nvSpPr>
        <p:spPr>
          <a:xfrm>
            <a:off x="7924101" y="2593423"/>
            <a:ext cx="3715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Maisons vendues au premier </a:t>
            </a:r>
          </a:p>
          <a:p>
            <a:r>
              <a:rPr lang="fr-FR" dirty="0"/>
              <a:t>semestre 2020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895A02B-8254-424E-A311-9F53B8452267}"/>
              </a:ext>
            </a:extLst>
          </p:cNvPr>
          <p:cNvSpPr txBox="1"/>
          <p:nvPr/>
        </p:nvSpPr>
        <p:spPr>
          <a:xfrm>
            <a:off x="6580137" y="2593421"/>
            <a:ext cx="19063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rgbClr val="7030A0"/>
                </a:solidFill>
              </a:rPr>
              <a:t>2 793</a:t>
            </a:r>
          </a:p>
        </p:txBody>
      </p:sp>
    </p:spTree>
    <p:extLst>
      <p:ext uri="{BB962C8B-B14F-4D97-AF65-F5344CB8AC3E}">
        <p14:creationId xmlns:p14="http://schemas.microsoft.com/office/powerpoint/2010/main" val="7512031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633</Words>
  <Application>Microsoft Office PowerPoint</Application>
  <PresentationFormat>Grand écran</PresentationFormat>
  <Paragraphs>122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Lucida Console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Exploration de la nouvelle base de données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feuilles Excel à une bdd</dc:title>
  <dc:creator>Enzo Verrecchia</dc:creator>
  <cp:lastModifiedBy>Enzo Verrecchia</cp:lastModifiedBy>
  <cp:revision>34</cp:revision>
  <dcterms:created xsi:type="dcterms:W3CDTF">2023-11-30T13:09:08Z</dcterms:created>
  <dcterms:modified xsi:type="dcterms:W3CDTF">2024-01-04T09:13:30Z</dcterms:modified>
</cp:coreProperties>
</file>