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76" r:id="rId2"/>
    <p:sldId id="256" r:id="rId3"/>
    <p:sldId id="277" r:id="rId4"/>
    <p:sldId id="257" r:id="rId5"/>
    <p:sldId id="278" r:id="rId6"/>
    <p:sldId id="258" r:id="rId7"/>
    <p:sldId id="259" r:id="rId8"/>
    <p:sldId id="260" r:id="rId9"/>
    <p:sldId id="261" r:id="rId10"/>
    <p:sldId id="262" r:id="rId11"/>
    <p:sldId id="263" r:id="rId12"/>
    <p:sldId id="264" r:id="rId13"/>
    <p:sldId id="265" r:id="rId14"/>
    <p:sldId id="267" r:id="rId15"/>
    <p:sldId id="268" r:id="rId16"/>
    <p:sldId id="269" r:id="rId17"/>
    <p:sldId id="270" r:id="rId18"/>
    <p:sldId id="271" r:id="rId19"/>
    <p:sldId id="272" r:id="rId20"/>
    <p:sldId id="273" r:id="rId21"/>
    <p:sldId id="274" r:id="rId22"/>
    <p:sldId id="275"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uest User"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20275B-B0B9-4E9C-85C8-068BC1E7DDE3}" v="34" dt="2024-04-14T09:12:44.6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urga prasad Vesavi" userId="37d37658f6c1342a" providerId="LiveId" clId="{E920275B-B0B9-4E9C-85C8-068BC1E7DDE3}"/>
    <pc:docChg chg="undo custSel modSld">
      <pc:chgData name="Durga prasad Vesavi" userId="37d37658f6c1342a" providerId="LiveId" clId="{E920275B-B0B9-4E9C-85C8-068BC1E7DDE3}" dt="2024-04-14T09:13:11.251" v="367" actId="20577"/>
      <pc:docMkLst>
        <pc:docMk/>
      </pc:docMkLst>
      <pc:sldChg chg="modSp mod">
        <pc:chgData name="Durga prasad Vesavi" userId="37d37658f6c1342a" providerId="LiveId" clId="{E920275B-B0B9-4E9C-85C8-068BC1E7DDE3}" dt="2024-04-14T08:51:50.345" v="55" actId="20577"/>
        <pc:sldMkLst>
          <pc:docMk/>
          <pc:sldMk cId="1240446614" sldId="269"/>
        </pc:sldMkLst>
        <pc:spChg chg="mod">
          <ac:chgData name="Durga prasad Vesavi" userId="37d37658f6c1342a" providerId="LiveId" clId="{E920275B-B0B9-4E9C-85C8-068BC1E7DDE3}" dt="2024-04-14T08:51:50.345" v="55" actId="20577"/>
          <ac:spMkLst>
            <pc:docMk/>
            <pc:sldMk cId="1240446614" sldId="269"/>
            <ac:spMk id="4" creationId="{7E316CF7-7455-7564-BCBE-6171467B14AE}"/>
          </ac:spMkLst>
        </pc:spChg>
      </pc:sldChg>
      <pc:sldChg chg="delSp modSp mod">
        <pc:chgData name="Durga prasad Vesavi" userId="37d37658f6c1342a" providerId="LiveId" clId="{E920275B-B0B9-4E9C-85C8-068BC1E7DDE3}" dt="2024-04-14T08:57:34.989" v="85" actId="1076"/>
        <pc:sldMkLst>
          <pc:docMk/>
          <pc:sldMk cId="3129797129" sldId="270"/>
        </pc:sldMkLst>
        <pc:spChg chg="mod">
          <ac:chgData name="Durga prasad Vesavi" userId="37d37658f6c1342a" providerId="LiveId" clId="{E920275B-B0B9-4E9C-85C8-068BC1E7DDE3}" dt="2024-04-14T08:57:34.989" v="85" actId="1076"/>
          <ac:spMkLst>
            <pc:docMk/>
            <pc:sldMk cId="3129797129" sldId="270"/>
            <ac:spMk id="3" creationId="{060831C6-B2CF-FC2F-15D6-B99846F07AEB}"/>
          </ac:spMkLst>
        </pc:spChg>
        <pc:picChg chg="del">
          <ac:chgData name="Durga prasad Vesavi" userId="37d37658f6c1342a" providerId="LiveId" clId="{E920275B-B0B9-4E9C-85C8-068BC1E7DDE3}" dt="2024-04-14T08:54:02.910" v="63" actId="478"/>
          <ac:picMkLst>
            <pc:docMk/>
            <pc:sldMk cId="3129797129" sldId="270"/>
            <ac:picMk id="5" creationId="{B903CB2A-42FA-69A3-9FF6-E24732A93B69}"/>
          </ac:picMkLst>
        </pc:picChg>
      </pc:sldChg>
      <pc:sldChg chg="addSp delSp modSp mod">
        <pc:chgData name="Durga prasad Vesavi" userId="37d37658f6c1342a" providerId="LiveId" clId="{E920275B-B0B9-4E9C-85C8-068BC1E7DDE3}" dt="2024-04-14T08:59:25.642" v="124" actId="20577"/>
        <pc:sldMkLst>
          <pc:docMk/>
          <pc:sldMk cId="3860948954" sldId="271"/>
        </pc:sldMkLst>
        <pc:spChg chg="mod">
          <ac:chgData name="Durga prasad Vesavi" userId="37d37658f6c1342a" providerId="LiveId" clId="{E920275B-B0B9-4E9C-85C8-068BC1E7DDE3}" dt="2024-04-14T08:59:25.642" v="124" actId="20577"/>
          <ac:spMkLst>
            <pc:docMk/>
            <pc:sldMk cId="3860948954" sldId="271"/>
            <ac:spMk id="4" creationId="{3538BD25-83A0-2BF4-8BF4-A2C034CF95D6}"/>
          </ac:spMkLst>
        </pc:spChg>
        <pc:spChg chg="add del mod">
          <ac:chgData name="Durga prasad Vesavi" userId="37d37658f6c1342a" providerId="LiveId" clId="{E920275B-B0B9-4E9C-85C8-068BC1E7DDE3}" dt="2024-04-14T08:58:36.392" v="87"/>
          <ac:spMkLst>
            <pc:docMk/>
            <pc:sldMk cId="3860948954" sldId="271"/>
            <ac:spMk id="6" creationId="{19617473-D576-D25E-55A7-26E7CA524CF0}"/>
          </ac:spMkLst>
        </pc:spChg>
        <pc:picChg chg="del">
          <ac:chgData name="Durga prasad Vesavi" userId="37d37658f6c1342a" providerId="LiveId" clId="{E920275B-B0B9-4E9C-85C8-068BC1E7DDE3}" dt="2024-04-14T08:58:31.961" v="86" actId="478"/>
          <ac:picMkLst>
            <pc:docMk/>
            <pc:sldMk cId="3860948954" sldId="271"/>
            <ac:picMk id="5" creationId="{7F864DA6-EAA8-3887-5250-F7113F8E899C}"/>
          </ac:picMkLst>
        </pc:picChg>
        <pc:picChg chg="add mod">
          <ac:chgData name="Durga prasad Vesavi" userId="37d37658f6c1342a" providerId="LiveId" clId="{E920275B-B0B9-4E9C-85C8-068BC1E7DDE3}" dt="2024-04-14T08:58:52.367" v="91" actId="14100"/>
          <ac:picMkLst>
            <pc:docMk/>
            <pc:sldMk cId="3860948954" sldId="271"/>
            <ac:picMk id="1026" creationId="{E6530061-1CAE-DB54-3105-40A73F835F44}"/>
          </ac:picMkLst>
        </pc:picChg>
      </pc:sldChg>
      <pc:sldChg chg="addSp delSp modSp mod">
        <pc:chgData name="Durga prasad Vesavi" userId="37d37658f6c1342a" providerId="LiveId" clId="{E920275B-B0B9-4E9C-85C8-068BC1E7DDE3}" dt="2024-04-14T09:02:59.113" v="137" actId="14100"/>
        <pc:sldMkLst>
          <pc:docMk/>
          <pc:sldMk cId="2925531900" sldId="272"/>
        </pc:sldMkLst>
        <pc:spChg chg="mod">
          <ac:chgData name="Durga prasad Vesavi" userId="37d37658f6c1342a" providerId="LiveId" clId="{E920275B-B0B9-4E9C-85C8-068BC1E7DDE3}" dt="2024-04-14T09:01:51.427" v="131" actId="14100"/>
          <ac:spMkLst>
            <pc:docMk/>
            <pc:sldMk cId="2925531900" sldId="272"/>
            <ac:spMk id="3" creationId="{3400A5E4-2208-46EF-7F8B-B7C2942D5E19}"/>
          </ac:spMkLst>
        </pc:spChg>
        <pc:picChg chg="del">
          <ac:chgData name="Durga prasad Vesavi" userId="37d37658f6c1342a" providerId="LiveId" clId="{E920275B-B0B9-4E9C-85C8-068BC1E7DDE3}" dt="2024-04-14T08:59:50.709" v="125" actId="478"/>
          <ac:picMkLst>
            <pc:docMk/>
            <pc:sldMk cId="2925531900" sldId="272"/>
            <ac:picMk id="5" creationId="{9FA8B91B-8529-28DE-3062-DC69A79EF945}"/>
          </ac:picMkLst>
        </pc:picChg>
        <pc:picChg chg="add mod">
          <ac:chgData name="Durga prasad Vesavi" userId="37d37658f6c1342a" providerId="LiveId" clId="{E920275B-B0B9-4E9C-85C8-068BC1E7DDE3}" dt="2024-04-14T09:02:59.113" v="137" actId="14100"/>
          <ac:picMkLst>
            <pc:docMk/>
            <pc:sldMk cId="2925531900" sldId="272"/>
            <ac:picMk id="2050" creationId="{1D53CBAF-6F59-5E76-0CF5-8ADB7FFA55FE}"/>
          </ac:picMkLst>
        </pc:picChg>
      </pc:sldChg>
      <pc:sldChg chg="addSp delSp modSp mod">
        <pc:chgData name="Durga prasad Vesavi" userId="37d37658f6c1342a" providerId="LiveId" clId="{E920275B-B0B9-4E9C-85C8-068BC1E7DDE3}" dt="2024-04-14T09:08:23.613" v="217" actId="5793"/>
        <pc:sldMkLst>
          <pc:docMk/>
          <pc:sldMk cId="539854791" sldId="273"/>
        </pc:sldMkLst>
        <pc:spChg chg="mod">
          <ac:chgData name="Durga prasad Vesavi" userId="37d37658f6c1342a" providerId="LiveId" clId="{E920275B-B0B9-4E9C-85C8-068BC1E7DDE3}" dt="2024-04-14T09:06:08.810" v="181" actId="14100"/>
          <ac:spMkLst>
            <pc:docMk/>
            <pc:sldMk cId="539854791" sldId="273"/>
            <ac:spMk id="7" creationId="{87D14FCB-A675-C883-85EE-25BF03DD069C}"/>
          </ac:spMkLst>
        </pc:spChg>
        <pc:spChg chg="mod">
          <ac:chgData name="Durga prasad Vesavi" userId="37d37658f6c1342a" providerId="LiveId" clId="{E920275B-B0B9-4E9C-85C8-068BC1E7DDE3}" dt="2024-04-14T09:08:23.613" v="217" actId="5793"/>
          <ac:spMkLst>
            <pc:docMk/>
            <pc:sldMk cId="539854791" sldId="273"/>
            <ac:spMk id="9" creationId="{7CA17903-BA48-D494-F0EA-248B0268C662}"/>
          </ac:spMkLst>
        </pc:spChg>
        <pc:picChg chg="del">
          <ac:chgData name="Durga prasad Vesavi" userId="37d37658f6c1342a" providerId="LiveId" clId="{E920275B-B0B9-4E9C-85C8-068BC1E7DDE3}" dt="2024-04-14T09:05:51.097" v="175" actId="478"/>
          <ac:picMkLst>
            <pc:docMk/>
            <pc:sldMk cId="539854791" sldId="273"/>
            <ac:picMk id="6" creationId="{92FF2D17-8A1D-63C7-B96D-09C1E1563C26}"/>
          </ac:picMkLst>
        </pc:picChg>
        <pc:picChg chg="add mod">
          <ac:chgData name="Durga prasad Vesavi" userId="37d37658f6c1342a" providerId="LiveId" clId="{E920275B-B0B9-4E9C-85C8-068BC1E7DDE3}" dt="2024-04-14T09:06:45.152" v="188" actId="1076"/>
          <ac:picMkLst>
            <pc:docMk/>
            <pc:sldMk cId="539854791" sldId="273"/>
            <ac:picMk id="3074" creationId="{59E3E641-6498-B5DD-E31B-275EFB623BF3}"/>
          </ac:picMkLst>
        </pc:picChg>
      </pc:sldChg>
      <pc:sldChg chg="addSp delSp modSp mod">
        <pc:chgData name="Durga prasad Vesavi" userId="37d37658f6c1342a" providerId="LiveId" clId="{E920275B-B0B9-4E9C-85C8-068BC1E7DDE3}" dt="2024-04-14T09:13:11.251" v="367" actId="20577"/>
        <pc:sldMkLst>
          <pc:docMk/>
          <pc:sldMk cId="1454475398" sldId="274"/>
        </pc:sldMkLst>
        <pc:spChg chg="mod">
          <ac:chgData name="Durga prasad Vesavi" userId="37d37658f6c1342a" providerId="LiveId" clId="{E920275B-B0B9-4E9C-85C8-068BC1E7DDE3}" dt="2024-04-14T09:13:11.251" v="367" actId="20577"/>
          <ac:spMkLst>
            <pc:docMk/>
            <pc:sldMk cId="1454475398" sldId="274"/>
            <ac:spMk id="4" creationId="{BCA6FFCF-C60E-5D00-C751-7D0ED89621C7}"/>
          </ac:spMkLst>
        </pc:spChg>
        <pc:spChg chg="add del mod">
          <ac:chgData name="Durga prasad Vesavi" userId="37d37658f6c1342a" providerId="LiveId" clId="{E920275B-B0B9-4E9C-85C8-068BC1E7DDE3}" dt="2024-04-14T09:12:44.616" v="317" actId="478"/>
          <ac:spMkLst>
            <pc:docMk/>
            <pc:sldMk cId="1454475398" sldId="274"/>
            <ac:spMk id="6" creationId="{16894E1C-BD93-FDD1-67FA-B43065B8E6C8}"/>
          </ac:spMkLst>
        </pc:spChg>
        <pc:picChg chg="del">
          <ac:chgData name="Durga prasad Vesavi" userId="37d37658f6c1342a" providerId="LiveId" clId="{E920275B-B0B9-4E9C-85C8-068BC1E7DDE3}" dt="2024-04-14T09:10:11.995" v="218" actId="478"/>
          <ac:picMkLst>
            <pc:docMk/>
            <pc:sldMk cId="1454475398" sldId="274"/>
            <ac:picMk id="3" creationId="{E827E778-09CC-8BA6-C16A-AC82277B847D}"/>
          </ac:picMkLst>
        </pc:picChg>
        <pc:picChg chg="add mod">
          <ac:chgData name="Durga prasad Vesavi" userId="37d37658f6c1342a" providerId="LiveId" clId="{E920275B-B0B9-4E9C-85C8-068BC1E7DDE3}" dt="2024-04-14T09:10:40.625" v="224" actId="14100"/>
          <ac:picMkLst>
            <pc:docMk/>
            <pc:sldMk cId="1454475398" sldId="274"/>
            <ac:picMk id="4098" creationId="{D5C0784D-B556-93AD-CA7C-3C97B3AD4BC0}"/>
          </ac:picMkLst>
        </pc:picChg>
        <pc:picChg chg="add del">
          <ac:chgData name="Durga prasad Vesavi" userId="37d37658f6c1342a" providerId="LiveId" clId="{E920275B-B0B9-4E9C-85C8-068BC1E7DDE3}" dt="2024-04-14T09:12:44.616" v="317" actId="478"/>
          <ac:picMkLst>
            <pc:docMk/>
            <pc:sldMk cId="1454475398" sldId="274"/>
            <ac:picMk id="4100" creationId="{1F708B14-0D6A-7F67-9ABD-FA14FECC460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B5652C-DD8F-784A-BF2A-A574DBDCF77E}" type="datetimeFigureOut">
              <a:rPr lang="en-US"/>
              <a:t>4/18/2024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ED9E2D-C8A6-C842-8682-6C7EA5390D0A}" type="slidenum">
              <a:rPr lang="en-US"/>
              <a:t>‹#›</a:t>
            </a:fld>
            <a:endParaRPr lang="en-US"/>
          </a:p>
        </p:txBody>
      </p:sp>
    </p:spTree>
    <p:extLst>
      <p:ext uri="{BB962C8B-B14F-4D97-AF65-F5344CB8AC3E}">
        <p14:creationId xmlns:p14="http://schemas.microsoft.com/office/powerpoint/2010/main" val="1383313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8ED9E2D-C8A6-C842-8682-6C7EA5390D0A}" type="slidenum">
              <a:rPr lang="en-US"/>
              <a:t>10</a:t>
            </a:fld>
            <a:endParaRPr lang="en-US"/>
          </a:p>
        </p:txBody>
      </p:sp>
    </p:spTree>
    <p:extLst>
      <p:ext uri="{BB962C8B-B14F-4D97-AF65-F5344CB8AC3E}">
        <p14:creationId xmlns:p14="http://schemas.microsoft.com/office/powerpoint/2010/main" val="8086077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4/18/2024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4/18/2024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4/18/2024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nexxacorporates.com/social-media-marketing-strategy-for-e-commerc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4CE5FE-858E-31AF-6BE9-F1B2BD61AD24}"/>
              </a:ext>
            </a:extLst>
          </p:cNvPr>
          <p:cNvSpPr txBox="1"/>
          <p:nvPr/>
        </p:nvSpPr>
        <p:spPr>
          <a:xfrm rot="10800000" flipV="1">
            <a:off x="5992930" y="4940585"/>
            <a:ext cx="5452172" cy="1200329"/>
          </a:xfrm>
          <a:prstGeom prst="rect">
            <a:avLst/>
          </a:prstGeom>
          <a:noFill/>
        </p:spPr>
        <p:txBody>
          <a:bodyPr wrap="square" rtlCol="0">
            <a:spAutoFit/>
          </a:bodyPr>
          <a:lstStyle/>
          <a:p>
            <a:pPr algn="l"/>
            <a:r>
              <a:rPr lang="en-IN" b="1" dirty="0">
                <a:latin typeface="Baskerville Old Face" panose="02000000000000000000" pitchFamily="2" charset="0"/>
                <a:ea typeface="Baskerville Old Face" panose="02000000000000000000" pitchFamily="2" charset="0"/>
              </a:rPr>
              <a:t>Team Leader     :</a:t>
            </a:r>
            <a:r>
              <a:rPr lang="en-IN" dirty="0"/>
              <a:t> </a:t>
            </a:r>
            <a:r>
              <a:rPr lang="en-IN" dirty="0">
                <a:latin typeface="Copperplate Gothic Bold" panose="020E0705020206020404" pitchFamily="34" charset="0"/>
              </a:rPr>
              <a:t>VESAVI DURGA PRASAD</a:t>
            </a:r>
            <a:endParaRPr lang="en-IN" dirty="0">
              <a:latin typeface="Copperplate Gothic Bold" panose="020E0705020206020404" pitchFamily="34" charset="0"/>
              <a:ea typeface="Brush Script MT" panose="02000000000000000000" pitchFamily="2" charset="0"/>
            </a:endParaRPr>
          </a:p>
          <a:p>
            <a:pPr algn="l"/>
            <a:r>
              <a:rPr lang="en-IN" b="1" dirty="0">
                <a:latin typeface="Baskerville Old Face" panose="02020602080505020303" pitchFamily="18" charset="0"/>
              </a:rPr>
              <a:t>Team Members :</a:t>
            </a:r>
            <a:r>
              <a:rPr lang="en-IN" dirty="0"/>
              <a:t> </a:t>
            </a:r>
            <a:r>
              <a:rPr lang="en-IN" dirty="0">
                <a:latin typeface="Copperplate Gothic Bold" panose="020E0705020206020404" pitchFamily="34" charset="0"/>
              </a:rPr>
              <a:t>PARDESI PAVAN SAI</a:t>
            </a:r>
            <a:endParaRPr lang="en-IN" dirty="0">
              <a:solidFill>
                <a:srgbClr val="0070C0"/>
              </a:solidFill>
              <a:latin typeface="Copperplate Gothic Bold" panose="020E0705020206020404" pitchFamily="34" charset="0"/>
            </a:endParaRPr>
          </a:p>
          <a:p>
            <a:pPr algn="ctr"/>
            <a:r>
              <a:rPr lang="en-IN" dirty="0">
                <a:latin typeface="Copperplate Gothic Bold" panose="020E0705020206020404" pitchFamily="34" charset="0"/>
              </a:rPr>
              <a:t>                            </a:t>
            </a:r>
          </a:p>
          <a:p>
            <a:pPr algn="l"/>
            <a:endParaRPr lang="en-US" dirty="0"/>
          </a:p>
        </p:txBody>
      </p:sp>
      <p:pic>
        <p:nvPicPr>
          <p:cNvPr id="1030" name="Picture 6" descr="Tata Motors Logo Meaning and History [Tata Motors symbol]">
            <a:extLst>
              <a:ext uri="{FF2B5EF4-FFF2-40B4-BE49-F238E27FC236}">
                <a16:creationId xmlns:a16="http://schemas.microsoft.com/office/drawing/2014/main" id="{24056F76-B380-94A5-B843-BC28FB272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7672" y="510608"/>
            <a:ext cx="9986189" cy="3527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904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F531AF4-6D91-2817-21CE-6902C8B55423}"/>
              </a:ext>
            </a:extLst>
          </p:cNvPr>
          <p:cNvSpPr txBox="1"/>
          <p:nvPr/>
        </p:nvSpPr>
        <p:spPr>
          <a:xfrm rot="10800000" flipV="1">
            <a:off x="313763" y="2090396"/>
            <a:ext cx="11319979" cy="1384995"/>
          </a:xfrm>
          <a:prstGeom prst="rect">
            <a:avLst/>
          </a:prstGeom>
          <a:noFill/>
        </p:spPr>
        <p:txBody>
          <a:bodyPr wrap="square" rtlCol="0">
            <a:spAutoFit/>
          </a:bodyPr>
          <a:lstStyle/>
          <a:p>
            <a:pPr marL="285750" indent="-285750" algn="l">
              <a:buFont typeface="Arial" panose="020B0604020202020204" pitchFamily="34" charset="0"/>
              <a:buChar char="•"/>
            </a:pPr>
            <a:r>
              <a:rPr lang="en-IN" sz="2400" b="1" dirty="0"/>
              <a:t>Environmental &amp; Social responsibility :</a:t>
            </a:r>
            <a:r>
              <a:rPr lang="en-IN" sz="2000" b="1" dirty="0"/>
              <a:t> </a:t>
            </a:r>
            <a:r>
              <a:rPr lang="en-US" sz="2000" b="0" i="0" dirty="0">
                <a:solidFill>
                  <a:srgbClr val="1F1F1F"/>
                </a:solidFill>
                <a:effectLst/>
                <a:latin typeface="Google Sans"/>
              </a:rPr>
              <a:t>We strive to </a:t>
            </a:r>
            <a:r>
              <a:rPr lang="en-US" sz="2000" b="0" i="0" dirty="0" err="1">
                <a:solidFill>
                  <a:srgbClr val="1F1F1F"/>
                </a:solidFill>
                <a:effectLst/>
                <a:latin typeface="Google Sans"/>
              </a:rPr>
              <a:t>minimise</a:t>
            </a:r>
            <a:r>
              <a:rPr lang="en-US" sz="2000" b="0" i="0" dirty="0">
                <a:solidFill>
                  <a:srgbClr val="1F1F1F"/>
                </a:solidFill>
                <a:effectLst/>
                <a:latin typeface="Google Sans"/>
              </a:rPr>
              <a:t> our impact on the environment through a range of green initiatives like promotion of renewable resources, creation of carbon sinks through large-scale sapling plantation, construction of water conservation structures and building awareness among the communities.</a:t>
            </a:r>
            <a:endParaRPr lang="en-US" sz="2000" b="1" dirty="0">
              <a:latin typeface="Bahnschrift Condensed" panose="020B0502040204020203" pitchFamily="34" charset="0"/>
            </a:endParaRPr>
          </a:p>
        </p:txBody>
      </p:sp>
    </p:spTree>
    <p:extLst>
      <p:ext uri="{BB962C8B-B14F-4D97-AF65-F5344CB8AC3E}">
        <p14:creationId xmlns:p14="http://schemas.microsoft.com/office/powerpoint/2010/main" val="641458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2FBF-809A-2B23-89B6-3BD67301C8AD}"/>
              </a:ext>
            </a:extLst>
          </p:cNvPr>
          <p:cNvSpPr>
            <a:spLocks noGrp="1"/>
          </p:cNvSpPr>
          <p:nvPr>
            <p:ph type="title"/>
          </p:nvPr>
        </p:nvSpPr>
        <p:spPr/>
        <p:txBody>
          <a:bodyPr/>
          <a:lstStyle/>
          <a:p>
            <a:pPr algn="ctr"/>
            <a:r>
              <a:rPr lang="en-IN" b="1" i="1">
                <a:solidFill>
                  <a:schemeClr val="accent5">
                    <a:lumMod val="40000"/>
                    <a:lumOff val="60000"/>
                  </a:schemeClr>
                </a:solidFill>
                <a:latin typeface="Imprint MT Shadow" pitchFamily="82" charset="0"/>
              </a:rPr>
              <a:t>Competitors Analysis</a:t>
            </a:r>
            <a:endParaRPr lang="en-US" b="1" i="1">
              <a:solidFill>
                <a:schemeClr val="accent5">
                  <a:lumMod val="40000"/>
                  <a:lumOff val="60000"/>
                </a:schemeClr>
              </a:solidFill>
              <a:latin typeface="Imprint MT Shadow" pitchFamily="82" charset="0"/>
            </a:endParaRPr>
          </a:p>
        </p:txBody>
      </p:sp>
      <p:sp>
        <p:nvSpPr>
          <p:cNvPr id="3" name="Content Placeholder 2">
            <a:extLst>
              <a:ext uri="{FF2B5EF4-FFF2-40B4-BE49-F238E27FC236}">
                <a16:creationId xmlns:a16="http://schemas.microsoft.com/office/drawing/2014/main" id="{4F03D15A-B0BA-5E96-A1AA-4D6C30DD4E3A}"/>
              </a:ext>
            </a:extLst>
          </p:cNvPr>
          <p:cNvSpPr>
            <a:spLocks noGrp="1"/>
          </p:cNvSpPr>
          <p:nvPr>
            <p:ph idx="1"/>
          </p:nvPr>
        </p:nvSpPr>
        <p:spPr>
          <a:xfrm>
            <a:off x="1154954" y="2603500"/>
            <a:ext cx="8825659" cy="342628"/>
          </a:xfrm>
        </p:spPr>
        <p:txBody>
          <a:bodyPr>
            <a:noAutofit/>
          </a:bodyPr>
          <a:lstStyle/>
          <a:p>
            <a:pPr marL="0" indent="0" algn="ctr">
              <a:buNone/>
            </a:pPr>
            <a:r>
              <a:rPr lang="en-IN" sz="2000" b="1" i="1" u="sng" dirty="0" err="1">
                <a:solidFill>
                  <a:schemeClr val="accent6"/>
                </a:solidFill>
                <a:latin typeface="Imprint MT Shadow" pitchFamily="82" charset="0"/>
              </a:rPr>
              <a:t>Compitators</a:t>
            </a:r>
            <a:r>
              <a:rPr lang="en-IN" sz="2000" b="1" i="1" u="sng" dirty="0">
                <a:solidFill>
                  <a:schemeClr val="accent6"/>
                </a:solidFill>
                <a:latin typeface="Imprint MT Shadow" pitchFamily="82" charset="0"/>
              </a:rPr>
              <a:t> to TATA MOTORS</a:t>
            </a:r>
            <a:r>
              <a:rPr lang="en-IN" sz="2000" b="1" i="1" u="sng" dirty="0">
                <a:latin typeface="Imprint MT Shadow" pitchFamily="82" charset="0"/>
              </a:rPr>
              <a:t> </a:t>
            </a:r>
            <a:endParaRPr lang="en-US" sz="2000" b="1" i="1" u="sng" dirty="0">
              <a:latin typeface="Imprint MT Shadow" pitchFamily="82" charset="0"/>
            </a:endParaRPr>
          </a:p>
        </p:txBody>
      </p:sp>
      <p:sp>
        <p:nvSpPr>
          <p:cNvPr id="5" name="Content Placeholder 2">
            <a:extLst>
              <a:ext uri="{FF2B5EF4-FFF2-40B4-BE49-F238E27FC236}">
                <a16:creationId xmlns:a16="http://schemas.microsoft.com/office/drawing/2014/main" id="{A25938D6-13F7-D50F-6D69-9A658744405E}"/>
              </a:ext>
            </a:extLst>
          </p:cNvPr>
          <p:cNvSpPr>
            <a:spLocks noGrp="1"/>
          </p:cNvSpPr>
          <p:nvPr>
            <p:ph idx="1"/>
          </p:nvPr>
        </p:nvSpPr>
        <p:spPr>
          <a:xfrm>
            <a:off x="1154954" y="3122532"/>
            <a:ext cx="9944982" cy="2195064"/>
          </a:xfrm>
        </p:spPr>
        <p:txBody>
          <a:bodyPr>
            <a:normAutofit/>
          </a:bodyPr>
          <a:lstStyle/>
          <a:p>
            <a:pPr marL="0" indent="0">
              <a:buNone/>
            </a:pPr>
            <a:r>
              <a:rPr lang="en-IN" b="1" i="1" dirty="0">
                <a:solidFill>
                  <a:srgbClr val="FF0000"/>
                </a:solidFill>
              </a:rPr>
              <a:t>COMPETITOR 1:  MAHINDRA</a:t>
            </a:r>
          </a:p>
          <a:p>
            <a:pPr marL="0" indent="0">
              <a:buNone/>
            </a:pPr>
            <a:r>
              <a:rPr lang="en-IN" sz="2000" b="1" i="1" dirty="0">
                <a:solidFill>
                  <a:srgbClr val="7030A0"/>
                </a:solidFill>
              </a:rPr>
              <a:t>USP :</a:t>
            </a:r>
            <a:r>
              <a:rPr lang="en-IN" sz="2000" dirty="0">
                <a:solidFill>
                  <a:schemeClr val="tx1"/>
                </a:solidFill>
                <a:latin typeface="Bahnschrift Condensed" panose="020B0502040204020203" pitchFamily="34" charset="0"/>
              </a:rPr>
              <a:t> </a:t>
            </a:r>
            <a:r>
              <a:rPr lang="en-US" sz="2000" b="0" i="0" dirty="0">
                <a:solidFill>
                  <a:srgbClr val="474747"/>
                </a:solidFill>
                <a:effectLst/>
                <a:latin typeface="Google Sans"/>
              </a:rPr>
              <a:t>cars were synonymous with affordability. Another USP of these cars was the </a:t>
            </a:r>
            <a:r>
              <a:rPr lang="en-US" sz="2000" b="0" i="0" dirty="0">
                <a:solidFill>
                  <a:srgbClr val="040C28"/>
                </a:solidFill>
                <a:effectLst/>
                <a:latin typeface="Google Sans"/>
              </a:rPr>
              <a:t>high resale value</a:t>
            </a:r>
            <a:r>
              <a:rPr lang="en-US" sz="2000" b="0" i="0" dirty="0">
                <a:solidFill>
                  <a:srgbClr val="474747"/>
                </a:solidFill>
                <a:effectLst/>
                <a:latin typeface="Google Sans"/>
              </a:rPr>
              <a:t>. The cars easily offered a 40-50 percent return value even after 3-4 years from the date of purchase.</a:t>
            </a:r>
            <a:endParaRPr lang="en-IN" sz="2000" dirty="0">
              <a:solidFill>
                <a:schemeClr val="tx1"/>
              </a:solidFill>
              <a:latin typeface="Bahnschrift Condensed" panose="020B0502040204020203" pitchFamily="34" charset="0"/>
            </a:endParaRPr>
          </a:p>
          <a:p>
            <a:pPr marL="0" indent="0">
              <a:buNone/>
            </a:pPr>
            <a:endParaRPr lang="en-IN" sz="2000" dirty="0">
              <a:solidFill>
                <a:schemeClr val="tx1"/>
              </a:solidFill>
              <a:latin typeface="Bahnschrift Condensed" panose="020B0502040204020203" pitchFamily="34" charset="0"/>
            </a:endParaRPr>
          </a:p>
        </p:txBody>
      </p:sp>
      <p:sp>
        <p:nvSpPr>
          <p:cNvPr id="7" name="Content Placeholder 2">
            <a:extLst>
              <a:ext uri="{FF2B5EF4-FFF2-40B4-BE49-F238E27FC236}">
                <a16:creationId xmlns:a16="http://schemas.microsoft.com/office/drawing/2014/main" id="{E68490DF-EB36-E9D0-E006-70AAFFE7DFBF}"/>
              </a:ext>
            </a:extLst>
          </p:cNvPr>
          <p:cNvSpPr>
            <a:spLocks noGrp="1"/>
          </p:cNvSpPr>
          <p:nvPr>
            <p:ph idx="1"/>
          </p:nvPr>
        </p:nvSpPr>
        <p:spPr>
          <a:xfrm>
            <a:off x="2126403" y="5494000"/>
            <a:ext cx="8825659" cy="1199167"/>
          </a:xfrm>
        </p:spPr>
        <p:txBody>
          <a:bodyPr>
            <a:normAutofit fontScale="92500" lnSpcReduction="10000"/>
          </a:bodyPr>
          <a:lstStyle/>
          <a:p>
            <a:pPr>
              <a:buFont typeface="Arial" panose="020B0604020202020204" pitchFamily="34" charset="0"/>
              <a:buChar char="•"/>
            </a:pPr>
            <a:r>
              <a:rPr lang="en-IN" sz="2000" b="1" dirty="0">
                <a:solidFill>
                  <a:srgbClr val="00B0F0"/>
                </a:solidFill>
                <a:latin typeface="Congenial Black" panose="02000000000000000000" pitchFamily="2" charset="0"/>
                <a:ea typeface="Congenial Black" panose="02000000000000000000" pitchFamily="2" charset="0"/>
              </a:rPr>
              <a:t>Strength</a:t>
            </a:r>
            <a:r>
              <a:rPr lang="en-IN" sz="2000" b="1" dirty="0">
                <a:latin typeface="Congenial Black" panose="02000000000000000000" pitchFamily="2" charset="0"/>
                <a:ea typeface="Congenial Black" panose="02000000000000000000" pitchFamily="2" charset="0"/>
              </a:rPr>
              <a:t> :</a:t>
            </a:r>
            <a:r>
              <a:rPr lang="en-IN" b="1" dirty="0">
                <a:latin typeface="Congenial Black" panose="02000000000000000000" pitchFamily="2" charset="0"/>
                <a:ea typeface="Congenial Black" panose="02000000000000000000" pitchFamily="2" charset="0"/>
              </a:rPr>
              <a:t> </a:t>
            </a:r>
            <a:r>
              <a:rPr lang="en-US" sz="2000" b="0" i="0" dirty="0">
                <a:solidFill>
                  <a:srgbClr val="474747"/>
                </a:solidFill>
                <a:effectLst/>
                <a:latin typeface="Google Sans"/>
              </a:rPr>
              <a:t>Mahindra operates in a wide range of sectors, from automotive to IT services, real estate, finance, and agriculture, among others. This diversified portfolio helps the company spread risks and leverage opportunities in various industries.</a:t>
            </a:r>
            <a:endParaRPr lang="en-IN" sz="2000" dirty="0">
              <a:latin typeface="Bahnschrift Condensed" panose="020B0502040204020203" pitchFamily="34" charset="0"/>
              <a:ea typeface="Congenial Black" panose="02000000000000000000" pitchFamily="2" charset="0"/>
            </a:endParaRPr>
          </a:p>
        </p:txBody>
      </p:sp>
      <p:pic>
        <p:nvPicPr>
          <p:cNvPr id="6146" name="Picture 2" descr="Mahindra Logo Meaning and History [Mahindra symbol]">
            <a:extLst>
              <a:ext uri="{FF2B5EF4-FFF2-40B4-BE49-F238E27FC236}">
                <a16:creationId xmlns:a16="http://schemas.microsoft.com/office/drawing/2014/main" id="{6A78EC8A-1EF0-C26D-F725-B37141328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1705" y="2603500"/>
            <a:ext cx="3223956" cy="821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451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CE116C-FEE7-5BDF-C6CF-4B12DC6D74D0}"/>
              </a:ext>
            </a:extLst>
          </p:cNvPr>
          <p:cNvSpPr txBox="1"/>
          <p:nvPr/>
        </p:nvSpPr>
        <p:spPr>
          <a:xfrm>
            <a:off x="1634426" y="1923684"/>
            <a:ext cx="9538857" cy="2031325"/>
          </a:xfrm>
          <a:prstGeom prst="rect">
            <a:avLst/>
          </a:prstGeom>
          <a:noFill/>
        </p:spPr>
        <p:txBody>
          <a:bodyPr wrap="square" rtlCol="0">
            <a:spAutoFit/>
          </a:bodyPr>
          <a:lstStyle/>
          <a:p>
            <a:pPr marL="285750" indent="-285750" algn="l">
              <a:buFont typeface="Arial" panose="020B0604020202020204" pitchFamily="34" charset="0"/>
              <a:buChar char="•"/>
            </a:pPr>
            <a:r>
              <a:rPr lang="en-IN" b="1" dirty="0">
                <a:solidFill>
                  <a:srgbClr val="00B0F0"/>
                </a:solidFill>
                <a:latin typeface="Congenial Black" panose="02000503040000020004" pitchFamily="2" charset="0"/>
              </a:rPr>
              <a:t>Weaknesses : </a:t>
            </a:r>
            <a:r>
              <a:rPr lang="en-US" b="0" i="0" dirty="0">
                <a:solidFill>
                  <a:srgbClr val="040C28"/>
                </a:solidFill>
                <a:effectLst/>
                <a:latin typeface="Google Sans"/>
              </a:rPr>
              <a:t>limit your company's ability to reach its full potential</a:t>
            </a:r>
            <a:r>
              <a:rPr lang="en-US" b="0" i="0" dirty="0">
                <a:solidFill>
                  <a:srgbClr val="474747"/>
                </a:solidFill>
                <a:effectLst/>
                <a:latin typeface="Google Sans"/>
              </a:rPr>
              <a:t>. Geographic Dependence: Mahindra &amp; Mahindra is dependent on the majority of its revenue (over 60%) from India, which would affect its business in case of any economic slowdown or high inflation.</a:t>
            </a:r>
            <a:endParaRPr lang="en-IN" dirty="0">
              <a:latin typeface="Bahnschrift Condensed" panose="020B0502040204020203" pitchFamily="34" charset="0"/>
            </a:endParaRPr>
          </a:p>
          <a:p>
            <a:pPr algn="l"/>
            <a:r>
              <a:rPr lang="en-US" b="0" i="0" dirty="0">
                <a:solidFill>
                  <a:srgbClr val="474747"/>
                </a:solidFill>
                <a:effectLst/>
                <a:latin typeface="Google Sans"/>
              </a:rPr>
              <a:t>            Brand Mahindra faced key challenges including </a:t>
            </a:r>
            <a:r>
              <a:rPr lang="en-US" b="0" i="0" dirty="0">
                <a:solidFill>
                  <a:srgbClr val="040C28"/>
                </a:solidFill>
                <a:effectLst/>
                <a:latin typeface="Google Sans"/>
              </a:rPr>
              <a:t>brand inconsistency across businesses, a            decentralized structure, and an old-fashioned perception</a:t>
            </a:r>
            <a:r>
              <a:rPr lang="en-US" b="0" i="0" dirty="0">
                <a:solidFill>
                  <a:srgbClr val="474747"/>
                </a:solidFill>
                <a:effectLst/>
                <a:latin typeface="Google Sans"/>
              </a:rPr>
              <a:t>. An analysis found inconsistent brand identity use, no distinction between corporate and subsidiary brands, and a lack of appeal to youth.</a:t>
            </a:r>
            <a:endParaRPr lang="en-IN" dirty="0">
              <a:latin typeface="Bahnschrift Condensed" panose="020B0502040204020203" pitchFamily="34" charset="0"/>
            </a:endParaRPr>
          </a:p>
          <a:p>
            <a:pPr algn="l"/>
            <a:r>
              <a:rPr lang="en-IN" dirty="0">
                <a:latin typeface="Bahnschrift Condensed" panose="020B0502040204020203" pitchFamily="34" charset="0"/>
              </a:rPr>
              <a:t> </a:t>
            </a:r>
          </a:p>
        </p:txBody>
      </p:sp>
    </p:spTree>
    <p:extLst>
      <p:ext uri="{BB962C8B-B14F-4D97-AF65-F5344CB8AC3E}">
        <p14:creationId xmlns:p14="http://schemas.microsoft.com/office/powerpoint/2010/main" val="3589544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67D94B-C4F2-E4DC-9C4B-36767962A698}"/>
              </a:ext>
            </a:extLst>
          </p:cNvPr>
          <p:cNvSpPr txBox="1"/>
          <p:nvPr/>
        </p:nvSpPr>
        <p:spPr>
          <a:xfrm>
            <a:off x="5179562" y="2502375"/>
            <a:ext cx="1828800" cy="1828800"/>
          </a:xfrm>
          <a:prstGeom prst="rect">
            <a:avLst/>
          </a:prstGeom>
          <a:noFill/>
        </p:spPr>
        <p:txBody>
          <a:bodyPr wrap="square" rtlCol="0">
            <a:spAutoFit/>
          </a:bodyPr>
          <a:lstStyle/>
          <a:p>
            <a:pPr algn="l"/>
            <a:endParaRPr lang="en-US"/>
          </a:p>
        </p:txBody>
      </p:sp>
      <p:sp>
        <p:nvSpPr>
          <p:cNvPr id="4" name="Content Placeholder 2">
            <a:extLst>
              <a:ext uri="{FF2B5EF4-FFF2-40B4-BE49-F238E27FC236}">
                <a16:creationId xmlns:a16="http://schemas.microsoft.com/office/drawing/2014/main" id="{9CEBE6C7-15CB-6668-71E0-9AAA7896BB0B}"/>
              </a:ext>
            </a:extLst>
          </p:cNvPr>
          <p:cNvSpPr txBox="1">
            <a:spLocks/>
          </p:cNvSpPr>
          <p:nvPr/>
        </p:nvSpPr>
        <p:spPr>
          <a:xfrm>
            <a:off x="1111045" y="826797"/>
            <a:ext cx="10073122" cy="167557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IN" b="1" i="1" dirty="0">
                <a:solidFill>
                  <a:srgbClr val="FF0000"/>
                </a:solidFill>
              </a:rPr>
              <a:t>COMPETITOR 2 :  </a:t>
            </a:r>
            <a:r>
              <a:rPr lang="en-IN" b="1" i="1" u="sng" dirty="0">
                <a:solidFill>
                  <a:schemeClr val="tx1"/>
                </a:solidFill>
                <a:latin typeface="Imprint MT Shadow" pitchFamily="82" charset="0"/>
              </a:rPr>
              <a:t>FORD</a:t>
            </a:r>
          </a:p>
          <a:p>
            <a:r>
              <a:rPr lang="en-IN" sz="2000" b="1" i="1" dirty="0">
                <a:solidFill>
                  <a:srgbClr val="7030A0"/>
                </a:solidFill>
              </a:rPr>
              <a:t>USP :</a:t>
            </a:r>
            <a:r>
              <a:rPr lang="en-IN" sz="2000" dirty="0">
                <a:solidFill>
                  <a:schemeClr val="tx1"/>
                </a:solidFill>
                <a:latin typeface="Bahnschrift Condensed" panose="020B0502040204020203" pitchFamily="34" charset="0"/>
              </a:rPr>
              <a:t>  </a:t>
            </a:r>
            <a:r>
              <a:rPr lang="en-US" sz="2000" b="0" i="0" dirty="0">
                <a:solidFill>
                  <a:srgbClr val="1F1F1F"/>
                </a:solidFill>
                <a:effectLst/>
                <a:latin typeface="Google Sans"/>
              </a:rPr>
              <a:t>Ford has an international brand presence due to one of the oldest car manufacturing company and also provides a wide range of cars</a:t>
            </a:r>
            <a:endParaRPr lang="en-IN" sz="2000" dirty="0">
              <a:solidFill>
                <a:schemeClr val="tx1"/>
              </a:solidFill>
              <a:latin typeface="Bahnschrift Condensed" panose="020B0502040204020203" pitchFamily="34" charset="0"/>
            </a:endParaRPr>
          </a:p>
          <a:p>
            <a:r>
              <a:rPr lang="en-IN" sz="2000" b="1" dirty="0">
                <a:solidFill>
                  <a:srgbClr val="7030A0"/>
                </a:solidFill>
              </a:rPr>
              <a:t>Swat Analysis :  </a:t>
            </a:r>
          </a:p>
          <a:p>
            <a:pPr marL="0" indent="0">
              <a:buFont typeface="Wingdings 3" charset="2"/>
              <a:buNone/>
            </a:pPr>
            <a:endParaRPr lang="en-IN" sz="2000" dirty="0">
              <a:solidFill>
                <a:schemeClr val="tx1"/>
              </a:solidFill>
              <a:latin typeface="Bahnschrift Condensed" panose="020B0502040204020203" pitchFamily="34" charset="0"/>
            </a:endParaRPr>
          </a:p>
        </p:txBody>
      </p:sp>
      <p:sp>
        <p:nvSpPr>
          <p:cNvPr id="8" name="Content Placeholder 2">
            <a:extLst>
              <a:ext uri="{FF2B5EF4-FFF2-40B4-BE49-F238E27FC236}">
                <a16:creationId xmlns:a16="http://schemas.microsoft.com/office/drawing/2014/main" id="{C20915B5-0320-4282-B39A-D17CC0E26FDA}"/>
              </a:ext>
            </a:extLst>
          </p:cNvPr>
          <p:cNvSpPr txBox="1">
            <a:spLocks/>
          </p:cNvSpPr>
          <p:nvPr/>
        </p:nvSpPr>
        <p:spPr>
          <a:xfrm>
            <a:off x="1798847" y="2756070"/>
            <a:ext cx="9026469" cy="118666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IN" sz="2000" b="1" dirty="0">
                <a:solidFill>
                  <a:srgbClr val="00B0F0"/>
                </a:solidFill>
                <a:latin typeface="Congenial Black" panose="02000000000000000000" pitchFamily="2" charset="0"/>
                <a:ea typeface="Congenial Black" panose="02000000000000000000" pitchFamily="2" charset="0"/>
              </a:rPr>
              <a:t>Strength</a:t>
            </a:r>
            <a:r>
              <a:rPr lang="en-IN" sz="2000" b="1" dirty="0">
                <a:latin typeface="Congenial Black" panose="02000000000000000000" pitchFamily="2" charset="0"/>
                <a:ea typeface="Congenial Black" panose="02000000000000000000" pitchFamily="2" charset="0"/>
              </a:rPr>
              <a:t> :</a:t>
            </a:r>
            <a:r>
              <a:rPr lang="en-IN" sz="2000" dirty="0">
                <a:latin typeface="Bahnschrift Condensed" panose="020B0502040204020203" pitchFamily="34" charset="0"/>
                <a:ea typeface="Congenial Black" panose="02000000000000000000" pitchFamily="2" charset="0"/>
              </a:rPr>
              <a:t>.</a:t>
            </a:r>
            <a:r>
              <a:rPr lang="en-US" sz="2000" b="0" i="0" dirty="0">
                <a:solidFill>
                  <a:srgbClr val="474747"/>
                </a:solidFill>
                <a:effectLst/>
                <a:latin typeface="Google Sans"/>
              </a:rPr>
              <a:t> The company's </a:t>
            </a:r>
            <a:r>
              <a:rPr lang="en-US" sz="2000" b="0" i="0" dirty="0">
                <a:solidFill>
                  <a:srgbClr val="040C28"/>
                </a:solidFill>
                <a:effectLst/>
                <a:latin typeface="Google Sans"/>
              </a:rPr>
              <a:t>brand strength</a:t>
            </a:r>
            <a:r>
              <a:rPr lang="en-US" sz="2000" b="0" i="0" dirty="0">
                <a:solidFill>
                  <a:srgbClr val="474747"/>
                </a:solidFill>
                <a:effectLst/>
                <a:latin typeface="Google Sans"/>
              </a:rPr>
              <a:t> is underpinned by its iconic Ford trucks, sport utility vehicles, and the luxury Lincoln vehicles, which continue to resonate with consumers. Ford's commitment to innovation is evident in its Ford+ plan, aimed at enriching customer experiences and fostering loyalty.</a:t>
            </a:r>
            <a:endParaRPr lang="en-IN" sz="2000" dirty="0">
              <a:latin typeface="Bahnschrift Condensed" panose="020B0502040204020203" pitchFamily="34" charset="0"/>
              <a:ea typeface="Congenial Black" panose="02000000000000000000" pitchFamily="2" charset="0"/>
            </a:endParaRPr>
          </a:p>
        </p:txBody>
      </p:sp>
      <p:sp>
        <p:nvSpPr>
          <p:cNvPr id="10" name="TextBox 9">
            <a:extLst>
              <a:ext uri="{FF2B5EF4-FFF2-40B4-BE49-F238E27FC236}">
                <a16:creationId xmlns:a16="http://schemas.microsoft.com/office/drawing/2014/main" id="{50B253BD-61ED-C464-4902-203E15419D62}"/>
              </a:ext>
            </a:extLst>
          </p:cNvPr>
          <p:cNvSpPr txBox="1"/>
          <p:nvPr/>
        </p:nvSpPr>
        <p:spPr>
          <a:xfrm>
            <a:off x="1798847" y="4177953"/>
            <a:ext cx="9636655" cy="3139321"/>
          </a:xfrm>
          <a:prstGeom prst="rect">
            <a:avLst/>
          </a:prstGeom>
          <a:noFill/>
        </p:spPr>
        <p:txBody>
          <a:bodyPr wrap="square" rtlCol="0">
            <a:spAutoFit/>
          </a:bodyPr>
          <a:lstStyle/>
          <a:p>
            <a:pPr marL="285750" indent="-285750" algn="l">
              <a:buFont typeface="Arial" panose="020B0604020202020204" pitchFamily="34" charset="0"/>
              <a:buChar char="•"/>
            </a:pPr>
            <a:r>
              <a:rPr lang="en-IN" b="1" dirty="0">
                <a:solidFill>
                  <a:srgbClr val="00B0F0"/>
                </a:solidFill>
                <a:latin typeface="Congenial Black" panose="02000503040000020004" pitchFamily="2" charset="0"/>
              </a:rPr>
              <a:t>Weaknesses : </a:t>
            </a:r>
            <a:r>
              <a:rPr lang="en-US" b="0" i="0" dirty="0">
                <a:solidFill>
                  <a:srgbClr val="474747"/>
                </a:solidFill>
                <a:effectLst/>
                <a:latin typeface="Google Sans"/>
              </a:rPr>
              <a:t>Lincoln in particular is widely considered an inferior product to British and Germany luxury cars, even in the United States. Heavy dependence on U.S. and European auto markets. Most experts believe future growth in car sales will be in emerging markets such as China and India.</a:t>
            </a:r>
            <a:endParaRPr lang="en-IN" dirty="0">
              <a:latin typeface="Bahnschrift Condensed" panose="020B0502040204020203" pitchFamily="34" charset="0"/>
            </a:endParaRPr>
          </a:p>
          <a:p>
            <a:pPr algn="l"/>
            <a:endParaRPr lang="en-IN" dirty="0">
              <a:latin typeface="Bahnschrift Condensed" panose="020B0502040204020203" pitchFamily="34" charset="0"/>
            </a:endParaRPr>
          </a:p>
          <a:p>
            <a:pPr algn="l">
              <a:buFont typeface="Arial" panose="020B0604020202020204" pitchFamily="34" charset="0"/>
              <a:buChar char="•"/>
            </a:pPr>
            <a:r>
              <a:rPr lang="en-IN" b="1" dirty="0">
                <a:solidFill>
                  <a:srgbClr val="00B0F0"/>
                </a:solidFill>
                <a:latin typeface="Congenial Black" panose="02000503040000020004" pitchFamily="2" charset="0"/>
              </a:rPr>
              <a:t>   Opportunities :  </a:t>
            </a:r>
            <a:r>
              <a:rPr lang="en-US" b="0" i="0" dirty="0">
                <a:solidFill>
                  <a:srgbClr val="1F1F1F"/>
                </a:solidFill>
                <a:effectLst/>
                <a:latin typeface="Google Sans"/>
              </a:rPr>
              <a:t>Eco-Friendly Vehicles</a:t>
            </a:r>
          </a:p>
          <a:p>
            <a:pPr algn="l">
              <a:buFont typeface="Arial" panose="020B0604020202020204" pitchFamily="34" charset="0"/>
              <a:buChar char="•"/>
            </a:pPr>
            <a:r>
              <a:rPr lang="en-US" b="0" i="0" dirty="0">
                <a:solidFill>
                  <a:srgbClr val="1F1F1F"/>
                </a:solidFill>
                <a:effectLst/>
                <a:latin typeface="Google Sans"/>
              </a:rPr>
              <a:t>    Increase Customer Base</a:t>
            </a:r>
          </a:p>
          <a:p>
            <a:pPr algn="l">
              <a:buFont typeface="Arial" panose="020B0604020202020204" pitchFamily="34" charset="0"/>
              <a:buChar char="•"/>
            </a:pPr>
            <a:r>
              <a:rPr lang="en-US" b="0" i="0" dirty="0">
                <a:solidFill>
                  <a:srgbClr val="1F1F1F"/>
                </a:solidFill>
                <a:effectLst/>
                <a:latin typeface="Google Sans"/>
              </a:rPr>
              <a:t>    Digital Marketing.</a:t>
            </a:r>
          </a:p>
          <a:p>
            <a:pPr algn="l">
              <a:buFont typeface="Arial" panose="020B0604020202020204" pitchFamily="34" charset="0"/>
              <a:buChar char="•"/>
            </a:pPr>
            <a:r>
              <a:rPr lang="en-US" b="0" i="0" dirty="0">
                <a:solidFill>
                  <a:srgbClr val="1F1F1F"/>
                </a:solidFill>
                <a:effectLst/>
                <a:latin typeface="Google Sans"/>
              </a:rPr>
              <a:t>    Self-driving car. </a:t>
            </a:r>
          </a:p>
          <a:p>
            <a:pPr marL="285750" indent="-285750" algn="l">
              <a:buFont typeface="Arial" panose="020B0604020202020204" pitchFamily="34" charset="0"/>
              <a:buChar char="•"/>
            </a:pPr>
            <a:endParaRPr lang="en-IN" dirty="0">
              <a:latin typeface="Bahnschrift Condensed" panose="020B0502040204020203" pitchFamily="34" charset="0"/>
            </a:endParaRPr>
          </a:p>
          <a:p>
            <a:pPr algn="l"/>
            <a:endParaRPr lang="en-IN" dirty="0">
              <a:latin typeface="Bahnschrift Condensed" panose="020B0502040204020203" pitchFamily="34" charset="0"/>
            </a:endParaRPr>
          </a:p>
        </p:txBody>
      </p:sp>
      <p:sp>
        <p:nvSpPr>
          <p:cNvPr id="14" name="Content Placeholder 2">
            <a:extLst>
              <a:ext uri="{FF2B5EF4-FFF2-40B4-BE49-F238E27FC236}">
                <a16:creationId xmlns:a16="http://schemas.microsoft.com/office/drawing/2014/main" id="{FB443FA8-3BEF-F155-5F28-519E4DE61527}"/>
              </a:ext>
            </a:extLst>
          </p:cNvPr>
          <p:cNvSpPr txBox="1">
            <a:spLocks/>
          </p:cNvSpPr>
          <p:nvPr/>
        </p:nvSpPr>
        <p:spPr>
          <a:xfrm>
            <a:off x="869097" y="-5805345"/>
            <a:ext cx="7883437" cy="6478376"/>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endParaRPr lang="en-IN" sz="200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102826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332B-4707-F66C-4DB8-819D35FC1605}"/>
              </a:ext>
            </a:extLst>
          </p:cNvPr>
          <p:cNvSpPr>
            <a:spLocks noGrp="1"/>
          </p:cNvSpPr>
          <p:nvPr>
            <p:ph type="title"/>
          </p:nvPr>
        </p:nvSpPr>
        <p:spPr/>
        <p:txBody>
          <a:bodyPr/>
          <a:lstStyle/>
          <a:p>
            <a:pPr algn="ctr"/>
            <a:r>
              <a:rPr lang="en-IN" sz="4000" b="1" i="1">
                <a:solidFill>
                  <a:schemeClr val="accent5">
                    <a:lumMod val="40000"/>
                    <a:lumOff val="60000"/>
                  </a:schemeClr>
                </a:solidFill>
                <a:latin typeface="Imprint MT Shadow" pitchFamily="82" charset="0"/>
                <a:ea typeface="Algerian" panose="02000000000000000000" pitchFamily="2" charset="0"/>
              </a:rPr>
              <a:t>Buyer’s / Audience</a:t>
            </a:r>
            <a:r>
              <a:rPr lang="en-IN" sz="4000" b="1" i="1">
                <a:latin typeface="Imprint MT Shadow" pitchFamily="82" charset="0"/>
                <a:ea typeface="Algerian" panose="02000000000000000000" pitchFamily="2" charset="0"/>
              </a:rPr>
              <a:t> </a:t>
            </a:r>
            <a:r>
              <a:rPr lang="en-IN" sz="4000" b="1" i="1">
                <a:solidFill>
                  <a:schemeClr val="accent5">
                    <a:lumMod val="40000"/>
                    <a:lumOff val="60000"/>
                  </a:schemeClr>
                </a:solidFill>
                <a:latin typeface="Imprint MT Shadow" pitchFamily="82" charset="0"/>
                <a:ea typeface="Algerian" panose="02000000000000000000" pitchFamily="2" charset="0"/>
              </a:rPr>
              <a:t>Persona</a:t>
            </a:r>
            <a:r>
              <a:rPr lang="en-IN" sz="4000" b="1" i="1">
                <a:latin typeface="Imprint MT Shadow" pitchFamily="82" charset="0"/>
                <a:ea typeface="Algerian" panose="02000000000000000000" pitchFamily="2" charset="0"/>
              </a:rPr>
              <a:t> </a:t>
            </a:r>
            <a:endParaRPr lang="en-US" sz="4000" b="1" i="1">
              <a:latin typeface="Imprint MT Shadow" pitchFamily="82" charset="0"/>
              <a:ea typeface="Algerian" panose="02000000000000000000" pitchFamily="2" charset="0"/>
            </a:endParaRPr>
          </a:p>
        </p:txBody>
      </p:sp>
      <p:sp>
        <p:nvSpPr>
          <p:cNvPr id="3" name="Content Placeholder 2">
            <a:extLst>
              <a:ext uri="{FF2B5EF4-FFF2-40B4-BE49-F238E27FC236}">
                <a16:creationId xmlns:a16="http://schemas.microsoft.com/office/drawing/2014/main" id="{24BDA02A-3AD2-0EA2-1877-EA90D7A100FF}"/>
              </a:ext>
            </a:extLst>
          </p:cNvPr>
          <p:cNvSpPr>
            <a:spLocks noGrp="1"/>
          </p:cNvSpPr>
          <p:nvPr>
            <p:ph idx="1"/>
          </p:nvPr>
        </p:nvSpPr>
        <p:spPr>
          <a:xfrm>
            <a:off x="1747416" y="2579050"/>
            <a:ext cx="8761413" cy="4116717"/>
          </a:xfrm>
        </p:spPr>
        <p:txBody>
          <a:bodyPr>
            <a:noAutofit/>
          </a:bodyPr>
          <a:lstStyle/>
          <a:p>
            <a:pPr marL="0" indent="0">
              <a:buNone/>
            </a:pPr>
            <a:r>
              <a:rPr lang="en-US" sz="2800" dirty="0">
                <a:solidFill>
                  <a:srgbClr val="1F1F1F"/>
                </a:solidFill>
                <a:latin typeface="Google Sans"/>
              </a:rPr>
              <a:t>T</a:t>
            </a:r>
            <a:r>
              <a:rPr lang="en-US" sz="2800" b="0" i="0" dirty="0">
                <a:solidFill>
                  <a:srgbClr val="1F1F1F"/>
                </a:solidFill>
                <a:effectLst/>
                <a:latin typeface="Google Sans"/>
              </a:rPr>
              <a:t>arget audience might be </a:t>
            </a:r>
            <a:r>
              <a:rPr lang="en-US" sz="2800" b="0" i="0" dirty="0">
                <a:solidFill>
                  <a:srgbClr val="040C28"/>
                </a:solidFill>
                <a:effectLst/>
                <a:latin typeface="Google Sans"/>
              </a:rPr>
              <a:t>young people who are just starting out and looking for an affordable car to get around in</a:t>
            </a:r>
            <a:r>
              <a:rPr lang="en-US" sz="2800" b="0" i="0" dirty="0">
                <a:solidFill>
                  <a:srgbClr val="1F1F1F"/>
                </a:solidFill>
                <a:effectLst/>
                <a:latin typeface="Google Sans"/>
              </a:rPr>
              <a:t>. On the other hand, if Tata Motors is selling a luxury SUV, its target audience might be wealthy individuals or families who want a comfortable and spacious vehicle for long drives.</a:t>
            </a:r>
            <a:endParaRPr lang="en-IN" sz="2800" dirty="0">
              <a:latin typeface="Bahnschrift Condensed" panose="020B0502040204020203" pitchFamily="34" charset="0"/>
            </a:endParaRPr>
          </a:p>
          <a:p>
            <a:pPr marL="0" indent="0">
              <a:buNone/>
            </a:pPr>
            <a:r>
              <a:rPr lang="en-US" sz="2800" b="0" i="0" dirty="0">
                <a:solidFill>
                  <a:srgbClr val="474747"/>
                </a:solidFill>
                <a:effectLst/>
                <a:latin typeface="Google Sans"/>
              </a:rPr>
              <a:t>Behind the success of Tata's commercial vehicles business lies Tata's deep connect with the masses. The company targets customers largely from the rural and semi-urban.</a:t>
            </a:r>
            <a:endParaRPr lang="en-US" sz="2800" dirty="0">
              <a:latin typeface="Bahnschrift Condensed" panose="020B0502040204020203" pitchFamily="34" charset="0"/>
            </a:endParaRPr>
          </a:p>
        </p:txBody>
      </p:sp>
    </p:spTree>
    <p:extLst>
      <p:ext uri="{BB962C8B-B14F-4D97-AF65-F5344CB8AC3E}">
        <p14:creationId xmlns:p14="http://schemas.microsoft.com/office/powerpoint/2010/main" val="320181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43C6-27A4-B024-2DFA-6F4E5254EA92}"/>
              </a:ext>
            </a:extLst>
          </p:cNvPr>
          <p:cNvSpPr>
            <a:spLocks noGrp="1"/>
          </p:cNvSpPr>
          <p:nvPr>
            <p:ph type="title"/>
          </p:nvPr>
        </p:nvSpPr>
        <p:spPr/>
        <p:txBody>
          <a:bodyPr/>
          <a:lstStyle/>
          <a:p>
            <a:pPr algn="ctr"/>
            <a:r>
              <a:rPr lang="en-IN" sz="4000" b="1" i="1" u="sng" dirty="0">
                <a:solidFill>
                  <a:schemeClr val="accent5">
                    <a:lumMod val="60000"/>
                    <a:lumOff val="40000"/>
                  </a:schemeClr>
                </a:solidFill>
                <a:latin typeface="Imprint MT Shadow" pitchFamily="82" charset="0"/>
              </a:rPr>
              <a:t>SEO and KEYWORD RESEARCH</a:t>
            </a:r>
            <a:endParaRPr lang="en-US" sz="4000" b="1" i="1" u="sng" dirty="0">
              <a:solidFill>
                <a:schemeClr val="accent5">
                  <a:lumMod val="60000"/>
                  <a:lumOff val="40000"/>
                </a:schemeClr>
              </a:solidFill>
              <a:latin typeface="Imprint MT Shadow" pitchFamily="82" charset="0"/>
            </a:endParaRPr>
          </a:p>
        </p:txBody>
      </p:sp>
      <p:sp>
        <p:nvSpPr>
          <p:cNvPr id="3" name="Content Placeholder 2">
            <a:extLst>
              <a:ext uri="{FF2B5EF4-FFF2-40B4-BE49-F238E27FC236}">
                <a16:creationId xmlns:a16="http://schemas.microsoft.com/office/drawing/2014/main" id="{BA854A5B-9DF0-207D-BC71-6262C8B5ADCB}"/>
              </a:ext>
            </a:extLst>
          </p:cNvPr>
          <p:cNvSpPr>
            <a:spLocks noGrp="1"/>
          </p:cNvSpPr>
          <p:nvPr>
            <p:ph idx="1"/>
          </p:nvPr>
        </p:nvSpPr>
        <p:spPr>
          <a:xfrm>
            <a:off x="1090708" y="2262276"/>
            <a:ext cx="8825659" cy="4595724"/>
          </a:xfrm>
        </p:spPr>
        <p:txBody>
          <a:bodyPr>
            <a:normAutofit fontScale="92500" lnSpcReduction="10000"/>
          </a:bodyPr>
          <a:lstStyle/>
          <a:p>
            <a:r>
              <a:rPr lang="en-IN" b="1" dirty="0">
                <a:latin typeface="Imprint MT Shadow" pitchFamily="82" charset="0"/>
                <a:ea typeface="Castellar" panose="02000000000000000000" pitchFamily="2" charset="0"/>
              </a:rPr>
              <a:t>Website Traffic :</a:t>
            </a:r>
            <a:r>
              <a:rPr lang="en-IN" b="1" dirty="0">
                <a:latin typeface="Castellar" panose="020A0402060406010301" pitchFamily="18" charset="0"/>
                <a:ea typeface="Castellar" panose="02000000000000000000" pitchFamily="2" charset="0"/>
              </a:rPr>
              <a:t> </a:t>
            </a:r>
            <a:r>
              <a:rPr lang="en-US" b="0" i="0" dirty="0">
                <a:solidFill>
                  <a:srgbClr val="1F1F1F"/>
                </a:solidFill>
                <a:effectLst/>
                <a:latin typeface="Google Sans"/>
              </a:rPr>
              <a:t>In March tatamotors.com received </a:t>
            </a:r>
            <a:r>
              <a:rPr lang="en-US" b="0" i="0" dirty="0">
                <a:solidFill>
                  <a:srgbClr val="040C28"/>
                </a:solidFill>
                <a:effectLst/>
                <a:latin typeface="Google Sans"/>
              </a:rPr>
              <a:t>18.15M visits</a:t>
            </a:r>
            <a:r>
              <a:rPr lang="en-US" b="0" i="0" dirty="0">
                <a:solidFill>
                  <a:srgbClr val="1F1F1F"/>
                </a:solidFill>
                <a:effectLst/>
                <a:latin typeface="Google Sans"/>
              </a:rPr>
              <a:t> with the average session duration 09:50. Compared to February traffic to tatamotors.com has increased by 66.5%.</a:t>
            </a:r>
          </a:p>
          <a:p>
            <a:r>
              <a:rPr lang="en-IN" b="1" dirty="0">
                <a:latin typeface="Imprint MT Shadow" pitchFamily="82" charset="0"/>
                <a:ea typeface="Castellar" panose="02000000000000000000" pitchFamily="2" charset="0"/>
              </a:rPr>
              <a:t>Back Link analysis :</a:t>
            </a:r>
            <a:r>
              <a:rPr lang="en-IN" b="1" dirty="0">
                <a:latin typeface="Castellar" panose="020A0402060406010301" pitchFamily="18" charset="0"/>
                <a:ea typeface="Castellar" panose="02000000000000000000" pitchFamily="2" charset="0"/>
              </a:rPr>
              <a:t> </a:t>
            </a:r>
            <a:r>
              <a:rPr lang="en-US" b="0" i="0" dirty="0">
                <a:solidFill>
                  <a:srgbClr val="474747"/>
                </a:solidFill>
                <a:effectLst/>
                <a:latin typeface="Google Sans"/>
              </a:rPr>
              <a:t>Tata Motors has an employee rating of </a:t>
            </a:r>
            <a:r>
              <a:rPr lang="en-US" b="0" i="0" dirty="0">
                <a:solidFill>
                  <a:srgbClr val="040C28"/>
                </a:solidFill>
                <a:effectLst/>
                <a:latin typeface="Google Sans"/>
              </a:rPr>
              <a:t>4.2 out of 5 stars</a:t>
            </a:r>
            <a:r>
              <a:rPr lang="en-US" b="0" i="0" dirty="0">
                <a:solidFill>
                  <a:srgbClr val="474747"/>
                </a:solidFill>
                <a:effectLst/>
                <a:latin typeface="Google Sans"/>
              </a:rPr>
              <a:t>, based on 3,288 company reviews on Glassdoor which indicates that most employees have an excellent working experience there. The Tata Motors employee rating is 24% above average for employers within the Manufacturing industry (3.4 stars).</a:t>
            </a:r>
            <a:endParaRPr lang="en-IN" dirty="0">
              <a:latin typeface="Bahnschrift Condensed" panose="020B0502040204020203" pitchFamily="34" charset="0"/>
              <a:ea typeface="Castellar" panose="02000000000000000000" pitchFamily="2" charset="0"/>
            </a:endParaRPr>
          </a:p>
          <a:p>
            <a:r>
              <a:rPr lang="en-IN" b="1" dirty="0">
                <a:latin typeface="Imprint MT Shadow" pitchFamily="82" charset="0"/>
                <a:ea typeface="Castellar" panose="02000000000000000000" pitchFamily="2" charset="0"/>
              </a:rPr>
              <a:t>Duplicates :  </a:t>
            </a:r>
            <a:r>
              <a:rPr lang="en-IN" dirty="0">
                <a:latin typeface="Bahnschrift Condensed" panose="020B0502040204020203" pitchFamily="34" charset="0"/>
                <a:ea typeface="Castellar" panose="02000000000000000000" pitchFamily="2" charset="0"/>
              </a:rPr>
              <a:t>There is duplicates for TATA MOTORS IS HITACHI</a:t>
            </a:r>
          </a:p>
          <a:p>
            <a:r>
              <a:rPr lang="en-IN" dirty="0">
                <a:latin typeface="Bahnschrift Condensed" panose="020B0502040204020203" pitchFamily="34" charset="0"/>
                <a:ea typeface="Castellar" panose="02000000000000000000" pitchFamily="2" charset="0"/>
              </a:rPr>
              <a:t>No malware found in the website</a:t>
            </a:r>
          </a:p>
          <a:p>
            <a:r>
              <a:rPr lang="en-IN" dirty="0">
                <a:latin typeface="Bahnschrift Condensed" panose="020B0502040204020203" pitchFamily="34" charset="0"/>
                <a:ea typeface="Castellar" panose="02000000000000000000" pitchFamily="2" charset="0"/>
              </a:rPr>
              <a:t>0 pages were blocked by </a:t>
            </a:r>
            <a:r>
              <a:rPr lang="en-IN" dirty="0" err="1">
                <a:latin typeface="Bahnschrift Condensed" panose="020B0502040204020203" pitchFamily="34" charset="0"/>
                <a:ea typeface="Castellar" panose="02000000000000000000" pitchFamily="2" charset="0"/>
              </a:rPr>
              <a:t>robots.text</a:t>
            </a:r>
            <a:endParaRPr lang="en-IN" dirty="0">
              <a:latin typeface="Bahnschrift Condensed" panose="020B0502040204020203" pitchFamily="34" charset="0"/>
              <a:ea typeface="Castellar" panose="02000000000000000000" pitchFamily="2" charset="0"/>
            </a:endParaRPr>
          </a:p>
          <a:p>
            <a:r>
              <a:rPr lang="en-IN" dirty="0">
                <a:latin typeface="Bahnschrift Condensed" panose="020B0502040204020203" pitchFamily="34" charset="0"/>
                <a:ea typeface="Castellar" panose="02000000000000000000" pitchFamily="2" charset="0"/>
              </a:rPr>
              <a:t>No pages have content with low word count</a:t>
            </a:r>
          </a:p>
          <a:p>
            <a:r>
              <a:rPr lang="en-IN" dirty="0">
                <a:latin typeface="Bahnschrift Condensed" panose="020B0502040204020203" pitchFamily="34" charset="0"/>
                <a:ea typeface="Castellar" panose="02000000000000000000" pitchFamily="2" charset="0"/>
              </a:rPr>
              <a:t>No pages without headers are </a:t>
            </a:r>
            <a:r>
              <a:rPr lang="en-IN" dirty="0" err="1">
                <a:latin typeface="Bahnschrift Condensed" panose="020B0502040204020203" pitchFamily="34" charset="0"/>
                <a:ea typeface="Castellar" panose="02000000000000000000" pitchFamily="2" charset="0"/>
              </a:rPr>
              <a:t>ddetected</a:t>
            </a:r>
            <a:r>
              <a:rPr lang="en-IN" dirty="0">
                <a:latin typeface="Bahnschrift Condensed" panose="020B0502040204020203" pitchFamily="34" charset="0"/>
                <a:ea typeface="Castellar" panose="02000000000000000000" pitchFamily="2" charset="0"/>
              </a:rPr>
              <a:t>. </a:t>
            </a:r>
          </a:p>
          <a:p>
            <a:r>
              <a:rPr lang="en-IN" dirty="0">
                <a:latin typeface="Bahnschrift Condensed" panose="020B0502040204020203" pitchFamily="34" charset="0"/>
                <a:ea typeface="Castellar" panose="02000000000000000000" pitchFamily="2" charset="0"/>
              </a:rPr>
              <a:t>Found 5 page redirects</a:t>
            </a:r>
          </a:p>
          <a:p>
            <a:pPr marL="0" indent="0">
              <a:buNone/>
            </a:pPr>
            <a:r>
              <a:rPr lang="en-IN" b="1" dirty="0">
                <a:latin typeface="Imprint MT Shadow" pitchFamily="82" charset="0"/>
                <a:ea typeface="Castellar" panose="02000000000000000000" pitchFamily="2" charset="0"/>
              </a:rPr>
              <a:t>KEYWORD RESEARCH  :  </a:t>
            </a:r>
          </a:p>
          <a:p>
            <a:pPr marL="0" indent="0">
              <a:buNone/>
            </a:pPr>
            <a:r>
              <a:rPr lang="en-IN" dirty="0">
                <a:latin typeface="Bahnschrift Condensed" panose="020B0502040204020203" pitchFamily="34" charset="0"/>
                <a:ea typeface="Castellar" panose="02000000000000000000" pitchFamily="2" charset="0"/>
              </a:rPr>
              <a:t>Keyword for TATA MOTORS – there are many </a:t>
            </a:r>
            <a:r>
              <a:rPr lang="en-IN" dirty="0" err="1">
                <a:latin typeface="Bahnschrift Condensed" panose="020B0502040204020203" pitchFamily="34" charset="0"/>
                <a:ea typeface="Castellar" panose="02000000000000000000" pitchFamily="2" charset="0"/>
              </a:rPr>
              <a:t>keyworda</a:t>
            </a:r>
            <a:r>
              <a:rPr lang="en-IN" dirty="0">
                <a:latin typeface="Bahnschrift Condensed" panose="020B0502040204020203" pitchFamily="34" charset="0"/>
                <a:ea typeface="Castellar" panose="02000000000000000000" pitchFamily="2" charset="0"/>
              </a:rPr>
              <a:t> </a:t>
            </a:r>
            <a:r>
              <a:rPr lang="en-IN" dirty="0" err="1">
                <a:latin typeface="Bahnschrift Condensed" panose="020B0502040204020203" pitchFamily="34" charset="0"/>
                <a:ea typeface="Castellar" panose="02000000000000000000" pitchFamily="2" charset="0"/>
              </a:rPr>
              <a:t>forTATA</a:t>
            </a:r>
            <a:r>
              <a:rPr lang="en-IN" dirty="0">
                <a:latin typeface="Bahnschrift Condensed" panose="020B0502040204020203" pitchFamily="34" charset="0"/>
                <a:ea typeface="Castellar" panose="02000000000000000000" pitchFamily="2" charset="0"/>
              </a:rPr>
              <a:t> MOTORS </a:t>
            </a:r>
            <a:r>
              <a:rPr lang="en-IN" b="1" dirty="0">
                <a:latin typeface="Bahnschrift Condensed" panose="020B0502040204020203" pitchFamily="34" charset="0"/>
                <a:ea typeface="Castellar" panose="02000000000000000000" pitchFamily="2" charset="0"/>
              </a:rPr>
              <a:t> . </a:t>
            </a:r>
            <a:endParaRPr lang="en-IN" dirty="0">
              <a:latin typeface="Bahnschrift Condensed" panose="020B0502040204020203" pitchFamily="34" charset="0"/>
              <a:ea typeface="Castellar" panose="02000000000000000000" pitchFamily="2" charset="0"/>
            </a:endParaRPr>
          </a:p>
          <a:p>
            <a:pPr marL="0" indent="0">
              <a:buNone/>
            </a:pPr>
            <a:endParaRPr lang="en-IN" dirty="0">
              <a:latin typeface="Bahnschrift Condensed" panose="020B0502040204020203" pitchFamily="34" charset="0"/>
              <a:ea typeface="Castellar" panose="02000000000000000000" pitchFamily="2" charset="0"/>
            </a:endParaRPr>
          </a:p>
          <a:p>
            <a:pPr marL="0" indent="0">
              <a:buNone/>
            </a:pPr>
            <a:endParaRPr lang="en-IN" dirty="0">
              <a:latin typeface="Bahnschrift Condensed" panose="020B0502040204020203" pitchFamily="34" charset="0"/>
              <a:ea typeface="Castellar" panose="02000000000000000000" pitchFamily="2" charset="0"/>
            </a:endParaRPr>
          </a:p>
          <a:p>
            <a:endParaRPr lang="en-IN" dirty="0">
              <a:latin typeface="Bahnschrift Condensed" panose="020B0502040204020203" pitchFamily="34" charset="0"/>
              <a:ea typeface="Castellar" panose="02000000000000000000" pitchFamily="2" charset="0"/>
            </a:endParaRPr>
          </a:p>
          <a:p>
            <a:endParaRPr lang="en-IN" dirty="0">
              <a:latin typeface="Bahnschrift Condensed" panose="020B0502040204020203" pitchFamily="34" charset="0"/>
              <a:ea typeface="Castellar" panose="02000000000000000000" pitchFamily="2" charset="0"/>
            </a:endParaRPr>
          </a:p>
          <a:p>
            <a:endParaRPr lang="en-US" dirty="0">
              <a:latin typeface="Imprint MT Shadow" pitchFamily="82" charset="0"/>
              <a:ea typeface="Castellar" panose="02000000000000000000" pitchFamily="2" charset="0"/>
            </a:endParaRPr>
          </a:p>
        </p:txBody>
      </p:sp>
    </p:spTree>
    <p:extLst>
      <p:ext uri="{BB962C8B-B14F-4D97-AF65-F5344CB8AC3E}">
        <p14:creationId xmlns:p14="http://schemas.microsoft.com/office/powerpoint/2010/main" val="1532703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316CF7-7455-7564-BCBE-6171467B14AE}"/>
              </a:ext>
            </a:extLst>
          </p:cNvPr>
          <p:cNvSpPr txBox="1"/>
          <p:nvPr/>
        </p:nvSpPr>
        <p:spPr>
          <a:xfrm>
            <a:off x="732457" y="1594518"/>
            <a:ext cx="10727085" cy="3970318"/>
          </a:xfrm>
          <a:prstGeom prst="rect">
            <a:avLst/>
          </a:prstGeom>
          <a:noFill/>
        </p:spPr>
        <p:txBody>
          <a:bodyPr wrap="square" rtlCol="0">
            <a:spAutoFit/>
          </a:bodyPr>
          <a:lstStyle/>
          <a:p>
            <a:pPr algn="l"/>
            <a:r>
              <a:rPr lang="en-IN" b="1" dirty="0">
                <a:latin typeface="Imprint MT Shadow" pitchFamily="82" charset="0"/>
              </a:rPr>
              <a:t>On page optimization : </a:t>
            </a:r>
          </a:p>
          <a:p>
            <a:pPr algn="l"/>
            <a:endParaRPr lang="en-IN" dirty="0">
              <a:latin typeface="Bahnschrift Condensed" panose="020B0502040204020203" pitchFamily="34" charset="0"/>
            </a:endParaRPr>
          </a:p>
          <a:p>
            <a:pPr marL="285750" indent="-285750" algn="l">
              <a:buFont typeface="Arial" panose="020B0604020202020204" pitchFamily="34" charset="0"/>
              <a:buChar char="•"/>
            </a:pPr>
            <a:r>
              <a:rPr lang="en-US" b="0" i="0" dirty="0">
                <a:solidFill>
                  <a:srgbClr val="474747"/>
                </a:solidFill>
                <a:effectLst/>
                <a:latin typeface="Google Sans"/>
              </a:rPr>
              <a:t>Search Engine Optimization (SEO): Tata Motors makes sure that its website appears at the top of search engine results when people search for keywords related to their products. This is done through various SEO techniques like </a:t>
            </a:r>
            <a:r>
              <a:rPr lang="en-US" b="0" i="0" dirty="0">
                <a:solidFill>
                  <a:srgbClr val="040C28"/>
                </a:solidFill>
                <a:effectLst/>
                <a:latin typeface="Google Sans"/>
              </a:rPr>
              <a:t>optimizing website content and building backlinks</a:t>
            </a:r>
            <a:r>
              <a:rPr lang="en-US" b="0" i="0" dirty="0">
                <a:solidFill>
                  <a:srgbClr val="474747"/>
                </a:solidFill>
                <a:effectLst/>
                <a:latin typeface="Google Sans"/>
              </a:rPr>
              <a:t>. </a:t>
            </a:r>
          </a:p>
          <a:p>
            <a:pPr algn="ctr">
              <a:buFont typeface="Arial" panose="020B0604020202020204" pitchFamily="34" charset="0"/>
              <a:buChar char="•"/>
            </a:pPr>
            <a:r>
              <a:rPr lang="en-US" b="0" i="0" dirty="0">
                <a:solidFill>
                  <a:srgbClr val="474747"/>
                </a:solidFill>
                <a:effectLst/>
                <a:latin typeface="Google Sans"/>
              </a:rPr>
              <a:t>              TML's focus is on </a:t>
            </a:r>
            <a:r>
              <a:rPr lang="en-US" b="0" i="0" dirty="0">
                <a:solidFill>
                  <a:srgbClr val="040C28"/>
                </a:solidFill>
                <a:effectLst/>
                <a:latin typeface="Google Sans"/>
              </a:rPr>
              <a:t>strengthening market presence by offering solutions that meet and surpass customers’        expectations and deliver hassle-free sales and service experience to customers</a:t>
            </a:r>
            <a:r>
              <a:rPr lang="en-US" b="0" i="0" dirty="0">
                <a:solidFill>
                  <a:srgbClr val="474747"/>
                </a:solidFill>
                <a:effectLst/>
                <a:latin typeface="Google Sans"/>
              </a:rPr>
              <a:t>. JLR's philosophy of 'Customer First' enables </a:t>
            </a:r>
            <a:r>
              <a:rPr lang="en-US" b="0" i="0" dirty="0" err="1">
                <a:solidFill>
                  <a:srgbClr val="474747"/>
                </a:solidFill>
                <a:effectLst/>
                <a:latin typeface="Google Sans"/>
              </a:rPr>
              <a:t>personalised</a:t>
            </a:r>
            <a:r>
              <a:rPr lang="en-US" b="0" i="0" dirty="0">
                <a:solidFill>
                  <a:srgbClr val="474747"/>
                </a:solidFill>
                <a:effectLst/>
                <a:latin typeface="Google Sans"/>
              </a:rPr>
              <a:t> and 'easy to do with' experience for its customers.</a:t>
            </a:r>
          </a:p>
          <a:p>
            <a:pPr algn="l">
              <a:buFont typeface="Arial" panose="020B0604020202020204" pitchFamily="34" charset="0"/>
              <a:buChar char="•"/>
            </a:pPr>
            <a:r>
              <a:rPr lang="en-US" b="0" i="0" dirty="0">
                <a:solidFill>
                  <a:srgbClr val="1F1F1F"/>
                </a:solidFill>
                <a:effectLst/>
                <a:latin typeface="Google Sans"/>
              </a:rPr>
              <a:t> Maintain a Fast, Mobile-friendly Website.</a:t>
            </a:r>
          </a:p>
          <a:p>
            <a:pPr algn="l">
              <a:buFont typeface="Arial" panose="020B0604020202020204" pitchFamily="34" charset="0"/>
              <a:buChar char="•"/>
            </a:pPr>
            <a:r>
              <a:rPr lang="en-US" b="0" i="0" dirty="0">
                <a:solidFill>
                  <a:srgbClr val="1F1F1F"/>
                </a:solidFill>
                <a:effectLst/>
                <a:latin typeface="Google Sans"/>
              </a:rPr>
              <a:t>Target Long-tail Keywords.</a:t>
            </a:r>
          </a:p>
          <a:p>
            <a:pPr algn="l">
              <a:buFont typeface="Arial" panose="020B0604020202020204" pitchFamily="34" charset="0"/>
              <a:buChar char="•"/>
            </a:pPr>
            <a:r>
              <a:rPr lang="en-US" b="0" i="0" dirty="0">
                <a:solidFill>
                  <a:srgbClr val="1F1F1F"/>
                </a:solidFill>
                <a:effectLst/>
                <a:latin typeface="Google Sans"/>
              </a:rPr>
              <a:t>Optimize Local Listings.</a:t>
            </a:r>
          </a:p>
          <a:p>
            <a:pPr algn="l">
              <a:buFont typeface="Arial" panose="020B0604020202020204" pitchFamily="34" charset="0"/>
              <a:buChar char="•"/>
            </a:pPr>
            <a:r>
              <a:rPr lang="en-US" b="0" i="0" dirty="0">
                <a:solidFill>
                  <a:srgbClr val="1F1F1F"/>
                </a:solidFill>
                <a:effectLst/>
                <a:latin typeface="Google Sans"/>
              </a:rPr>
              <a:t>Create Helpful Content (and Optimize It for SEO)</a:t>
            </a:r>
          </a:p>
          <a:p>
            <a:pPr algn="l">
              <a:buFont typeface="Arial" panose="020B0604020202020204" pitchFamily="34" charset="0"/>
              <a:buChar char="•"/>
            </a:pPr>
            <a:r>
              <a:rPr lang="en-US" b="0" i="0" dirty="0">
                <a:solidFill>
                  <a:srgbClr val="1F1F1F"/>
                </a:solidFill>
                <a:effectLst/>
                <a:latin typeface="Google Sans"/>
              </a:rPr>
              <a:t>Re-optimize Past Content.</a:t>
            </a:r>
          </a:p>
          <a:p>
            <a:pPr marL="285750" indent="-285750" algn="l">
              <a:buFont typeface="Arial" panose="020B0604020202020204" pitchFamily="34" charset="0"/>
              <a:buChar char="•"/>
            </a:pPr>
            <a:endParaRPr lang="en-US" dirty="0">
              <a:latin typeface="Bahnschrift Condensed" panose="020B0502040204020203" pitchFamily="34" charset="0"/>
            </a:endParaRPr>
          </a:p>
        </p:txBody>
      </p:sp>
    </p:spTree>
    <p:extLst>
      <p:ext uri="{BB962C8B-B14F-4D97-AF65-F5344CB8AC3E}">
        <p14:creationId xmlns:p14="http://schemas.microsoft.com/office/powerpoint/2010/main" val="124044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3C6D-7468-93FF-453F-35304C092317}"/>
              </a:ext>
            </a:extLst>
          </p:cNvPr>
          <p:cNvSpPr>
            <a:spLocks noGrp="1"/>
          </p:cNvSpPr>
          <p:nvPr>
            <p:ph type="title"/>
          </p:nvPr>
        </p:nvSpPr>
        <p:spPr/>
        <p:txBody>
          <a:bodyPr/>
          <a:lstStyle/>
          <a:p>
            <a:r>
              <a:rPr lang="en-IN" b="1" i="1" dirty="0">
                <a:solidFill>
                  <a:schemeClr val="accent6">
                    <a:lumMod val="40000"/>
                    <a:lumOff val="60000"/>
                  </a:schemeClr>
                </a:solidFill>
                <a:latin typeface="Imprint MT Shadow" pitchFamily="82" charset="0"/>
              </a:rPr>
              <a:t>Content ideas and Marketing strategies</a:t>
            </a:r>
            <a:endParaRPr lang="en-US" b="1" i="1" dirty="0">
              <a:solidFill>
                <a:schemeClr val="accent6">
                  <a:lumMod val="40000"/>
                  <a:lumOff val="60000"/>
                </a:schemeClr>
              </a:solidFill>
              <a:latin typeface="Imprint MT Shadow" pitchFamily="82" charset="0"/>
            </a:endParaRPr>
          </a:p>
        </p:txBody>
      </p:sp>
      <p:sp>
        <p:nvSpPr>
          <p:cNvPr id="3" name="Content Placeholder 2">
            <a:extLst>
              <a:ext uri="{FF2B5EF4-FFF2-40B4-BE49-F238E27FC236}">
                <a16:creationId xmlns:a16="http://schemas.microsoft.com/office/drawing/2014/main" id="{060831C6-B2CF-FC2F-15D6-B99846F07AEB}"/>
              </a:ext>
            </a:extLst>
          </p:cNvPr>
          <p:cNvSpPr>
            <a:spLocks noGrp="1"/>
          </p:cNvSpPr>
          <p:nvPr>
            <p:ph idx="1"/>
          </p:nvPr>
        </p:nvSpPr>
        <p:spPr>
          <a:xfrm>
            <a:off x="1122830" y="2300884"/>
            <a:ext cx="8825659" cy="3416300"/>
          </a:xfrm>
        </p:spPr>
        <p:txBody>
          <a:bodyPr>
            <a:noAutofit/>
          </a:bodyPr>
          <a:lstStyle/>
          <a:p>
            <a:pPr marL="0" indent="0">
              <a:buNone/>
            </a:pPr>
            <a:r>
              <a:rPr lang="en-US" sz="1600" b="0" i="0" dirty="0">
                <a:solidFill>
                  <a:srgbClr val="1F1F1F"/>
                </a:solidFill>
                <a:effectLst/>
                <a:latin typeface="Google Sans"/>
              </a:rPr>
              <a:t>Digital Marketing Strategies of Tata </a:t>
            </a:r>
            <a:r>
              <a:rPr lang="en-US" sz="1600" b="0" i="0" dirty="0" err="1">
                <a:solidFill>
                  <a:srgbClr val="1F1F1F"/>
                </a:solidFill>
                <a:effectLst/>
                <a:latin typeface="Google Sans"/>
              </a:rPr>
              <a:t>Motors</a:t>
            </a:r>
            <a:r>
              <a:rPr lang="en-US" sz="1600" b="0" i="0" dirty="0" err="1">
                <a:solidFill>
                  <a:srgbClr val="040C28"/>
                </a:solidFill>
                <a:effectLst/>
                <a:latin typeface="Google Sans"/>
              </a:rPr>
              <a:t>Social</a:t>
            </a:r>
            <a:r>
              <a:rPr lang="en-US" sz="1600" b="0" i="0" dirty="0">
                <a:solidFill>
                  <a:srgbClr val="040C28"/>
                </a:solidFill>
                <a:effectLst/>
                <a:latin typeface="Google Sans"/>
              </a:rPr>
              <a:t> Media Marketing</a:t>
            </a:r>
            <a:r>
              <a:rPr lang="en-US" sz="1600" b="0" i="0" dirty="0">
                <a:solidFill>
                  <a:srgbClr val="1F1F1F"/>
                </a:solidFill>
                <a:effectLst/>
                <a:latin typeface="Google Sans"/>
              </a:rPr>
              <a:t>: Tata Motors uses social media platforms like Facebook, Instagram, and Twitter to promote its products and engage with customers. They share images and videos of their vehicles and also run social media campaigns to attract new customers.</a:t>
            </a:r>
            <a:endParaRPr lang="en-IN" sz="1600" dirty="0">
              <a:latin typeface="Bahnschrift Condensed" panose="020B0502040204020203" pitchFamily="34" charset="0"/>
            </a:endParaRPr>
          </a:p>
          <a:p>
            <a:pPr algn="l" fontAlgn="base"/>
            <a:r>
              <a:rPr lang="en-US" sz="1600" b="1" i="0" dirty="0">
                <a:solidFill>
                  <a:srgbClr val="000080"/>
                </a:solidFill>
                <a:effectLst/>
                <a:latin typeface="Andada"/>
              </a:rPr>
              <a:t>1.Tata Motors:- Social media marketing strategies </a:t>
            </a:r>
            <a:endParaRPr lang="en-US" sz="1600" b="0" i="0" dirty="0">
              <a:solidFill>
                <a:srgbClr val="333333"/>
              </a:solidFill>
              <a:effectLst/>
              <a:latin typeface="Andada"/>
            </a:endParaRPr>
          </a:p>
          <a:p>
            <a:pPr algn="l" fontAlgn="base"/>
            <a:r>
              <a:rPr lang="en-US" sz="1600" b="0" i="0" dirty="0">
                <a:solidFill>
                  <a:srgbClr val="000000"/>
                </a:solidFill>
                <a:effectLst/>
                <a:latin typeface="Andada"/>
              </a:rPr>
              <a:t>The company uses social media to promote its brand values and share glimpses of how they contribute to the local community. They also discuss important issues and discuss the issue including gender equality, malnutrition, sanitation, and clean water, as well as other topics .They also use </a:t>
            </a:r>
            <a:r>
              <a:rPr lang="en-US" sz="1600" b="0" i="0" u="sng" dirty="0">
                <a:solidFill>
                  <a:srgbClr val="2EA3F2"/>
                </a:solidFill>
                <a:effectLst/>
                <a:latin typeface="Andada"/>
                <a:hlinkClick r:id="rId2"/>
              </a:rPr>
              <a:t>social media marketing strategy for e-commerce website.</a:t>
            </a:r>
            <a:endParaRPr lang="en-US" sz="1600" b="0" i="0" dirty="0">
              <a:solidFill>
                <a:srgbClr val="666666"/>
              </a:solidFill>
              <a:effectLst/>
              <a:latin typeface="Andada"/>
            </a:endParaRPr>
          </a:p>
          <a:p>
            <a:pPr algn="l" fontAlgn="base"/>
            <a:r>
              <a:rPr lang="en-US" sz="1600" b="1" i="0" dirty="0">
                <a:solidFill>
                  <a:srgbClr val="000080"/>
                </a:solidFill>
                <a:effectLst/>
                <a:latin typeface="Andada"/>
              </a:rPr>
              <a:t>Tata Motors: Website Design</a:t>
            </a:r>
            <a:endParaRPr lang="en-US" sz="1600" b="0" i="0" dirty="0">
              <a:solidFill>
                <a:srgbClr val="333333"/>
              </a:solidFill>
              <a:effectLst/>
              <a:latin typeface="Andada"/>
            </a:endParaRPr>
          </a:p>
          <a:p>
            <a:pPr algn="l" fontAlgn="base"/>
            <a:r>
              <a:rPr lang="en-US" sz="1600" b="0" i="0" dirty="0">
                <a:solidFill>
                  <a:srgbClr val="000000"/>
                </a:solidFill>
                <a:effectLst/>
                <a:latin typeface="Andada"/>
              </a:rPr>
              <a:t>Tata Group’s website Tata Group has a user-friendly website filled with intriguing content that draws a significant readership regularly. The website is an entire one-stop shop for all details about the business, including its history, segment-by-segment operation, new product launches, critical business news, and current job openings. The website’s improved responsiveness helps it to stay in the top position of results for search engines, which is a sign of efficient search engine Optimization </a:t>
            </a:r>
            <a:r>
              <a:rPr lang="en-US" sz="1600" b="1" i="0" dirty="0">
                <a:solidFill>
                  <a:srgbClr val="000000"/>
                </a:solidFill>
                <a:effectLst/>
                <a:latin typeface="Andada"/>
              </a:rPr>
              <a:t>(SEO)</a:t>
            </a:r>
            <a:r>
              <a:rPr lang="en-US" sz="1600" b="0" i="0" dirty="0">
                <a:solidFill>
                  <a:srgbClr val="000000"/>
                </a:solidFill>
                <a:effectLst/>
                <a:latin typeface="Andada"/>
              </a:rPr>
              <a:t>.</a:t>
            </a:r>
            <a:endParaRPr lang="en-US" sz="1600" b="0" i="0" dirty="0">
              <a:solidFill>
                <a:srgbClr val="666666"/>
              </a:solidFill>
              <a:effectLst/>
              <a:latin typeface="Andada"/>
            </a:endParaRPr>
          </a:p>
          <a:p>
            <a:pPr>
              <a:buFont typeface="+mj-lt"/>
              <a:buAutoNum type="arabicPeriod"/>
            </a:pPr>
            <a:endParaRPr lang="en-IN" sz="1600" dirty="0">
              <a:latin typeface="Bahnschrift Condensed" panose="020B0502040204020203" pitchFamily="34" charset="0"/>
            </a:endParaRPr>
          </a:p>
        </p:txBody>
      </p:sp>
    </p:spTree>
    <p:extLst>
      <p:ext uri="{BB962C8B-B14F-4D97-AF65-F5344CB8AC3E}">
        <p14:creationId xmlns:p14="http://schemas.microsoft.com/office/powerpoint/2010/main" val="3129797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27B0-E778-3326-460F-41D005725962}"/>
              </a:ext>
            </a:extLst>
          </p:cNvPr>
          <p:cNvSpPr>
            <a:spLocks noGrp="1"/>
          </p:cNvSpPr>
          <p:nvPr>
            <p:ph type="title"/>
          </p:nvPr>
        </p:nvSpPr>
        <p:spPr/>
        <p:txBody>
          <a:bodyPr/>
          <a:lstStyle/>
          <a:p>
            <a:r>
              <a:rPr lang="en-IN" dirty="0"/>
              <a:t>Ex :- Graph with the strategy, aim and idea of each content piece</a:t>
            </a:r>
            <a:endParaRPr lang="en-US" dirty="0"/>
          </a:p>
        </p:txBody>
      </p:sp>
      <p:sp>
        <p:nvSpPr>
          <p:cNvPr id="4" name="Text Placeholder 3">
            <a:extLst>
              <a:ext uri="{FF2B5EF4-FFF2-40B4-BE49-F238E27FC236}">
                <a16:creationId xmlns:a16="http://schemas.microsoft.com/office/drawing/2014/main" id="{3538BD25-83A0-2BF4-8BF4-A2C034CF95D6}"/>
              </a:ext>
            </a:extLst>
          </p:cNvPr>
          <p:cNvSpPr>
            <a:spLocks noGrp="1"/>
          </p:cNvSpPr>
          <p:nvPr>
            <p:ph type="body" sz="half" idx="2"/>
          </p:nvPr>
        </p:nvSpPr>
        <p:spPr>
          <a:xfrm>
            <a:off x="1154955" y="3124201"/>
            <a:ext cx="2793158" cy="2895599"/>
          </a:xfrm>
        </p:spPr>
        <p:txBody>
          <a:bodyPr>
            <a:normAutofit/>
          </a:bodyPr>
          <a:lstStyle/>
          <a:p>
            <a:r>
              <a:rPr lang="en-US" sz="2000" b="1" dirty="0">
                <a:latin typeface="Imprint MT Shadow" pitchFamily="82" charset="0"/>
              </a:rPr>
              <a:t>TATA MOTORS MARKET SHARE</a:t>
            </a:r>
          </a:p>
        </p:txBody>
      </p:sp>
      <p:pic>
        <p:nvPicPr>
          <p:cNvPr id="1026" name="Picture 2" descr="Marketing Strategies of Tata motors | PDF">
            <a:extLst>
              <a:ext uri="{FF2B5EF4-FFF2-40B4-BE49-F238E27FC236}">
                <a16:creationId xmlns:a16="http://schemas.microsoft.com/office/drawing/2014/main" id="{E6530061-1CAE-DB54-3105-40A73F835F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53548" y="354865"/>
            <a:ext cx="5565057" cy="6318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948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615C-BB6E-05A9-7339-9B4BEB4EF38F}"/>
              </a:ext>
            </a:extLst>
          </p:cNvPr>
          <p:cNvSpPr>
            <a:spLocks noGrp="1"/>
          </p:cNvSpPr>
          <p:nvPr>
            <p:ph type="title"/>
          </p:nvPr>
        </p:nvSpPr>
        <p:spPr/>
        <p:txBody>
          <a:bodyPr/>
          <a:lstStyle/>
          <a:p>
            <a:pPr algn="ctr"/>
            <a:r>
              <a:rPr lang="en-IN" sz="4000" b="1" i="1" dirty="0">
                <a:solidFill>
                  <a:schemeClr val="accent6">
                    <a:lumMod val="40000"/>
                    <a:lumOff val="60000"/>
                  </a:schemeClr>
                </a:solidFill>
                <a:latin typeface="Imprint MT Shadow" pitchFamily="82" charset="0"/>
              </a:rPr>
              <a:t>Content creation and Curation</a:t>
            </a:r>
            <a:endParaRPr lang="en-US" sz="4000" b="1" i="1" dirty="0">
              <a:solidFill>
                <a:schemeClr val="accent6">
                  <a:lumMod val="40000"/>
                  <a:lumOff val="60000"/>
                </a:schemeClr>
              </a:solidFill>
              <a:latin typeface="Imprint MT Shadow" pitchFamily="82" charset="0"/>
            </a:endParaRPr>
          </a:p>
        </p:txBody>
      </p:sp>
      <p:sp>
        <p:nvSpPr>
          <p:cNvPr id="3" name="Content Placeholder 2">
            <a:extLst>
              <a:ext uri="{FF2B5EF4-FFF2-40B4-BE49-F238E27FC236}">
                <a16:creationId xmlns:a16="http://schemas.microsoft.com/office/drawing/2014/main" id="{3400A5E4-2208-46EF-7F8B-B7C2942D5E19}"/>
              </a:ext>
            </a:extLst>
          </p:cNvPr>
          <p:cNvSpPr>
            <a:spLocks noGrp="1"/>
          </p:cNvSpPr>
          <p:nvPr>
            <p:ph idx="1"/>
          </p:nvPr>
        </p:nvSpPr>
        <p:spPr>
          <a:xfrm>
            <a:off x="470377" y="2411785"/>
            <a:ext cx="7995198" cy="3333775"/>
          </a:xfrm>
        </p:spPr>
        <p:txBody>
          <a:bodyPr>
            <a:normAutofit fontScale="77500" lnSpcReduction="20000"/>
          </a:bodyPr>
          <a:lstStyle/>
          <a:p>
            <a:r>
              <a:rPr lang="en-IN" b="1" dirty="0">
                <a:latin typeface="Imprint MT Shadow" pitchFamily="82" charset="0"/>
              </a:rPr>
              <a:t>Post creation</a:t>
            </a:r>
            <a:r>
              <a:rPr lang="en-IN" dirty="0"/>
              <a:t> : </a:t>
            </a:r>
          </a:p>
          <a:p>
            <a:r>
              <a:rPr lang="en-IN" b="1" dirty="0" err="1">
                <a:latin typeface="Imprint MT Shadow" pitchFamily="82" charset="0"/>
              </a:rPr>
              <a:t>Formate</a:t>
            </a:r>
            <a:r>
              <a:rPr lang="en-IN" b="1" dirty="0">
                <a:latin typeface="Imprint MT Shadow" pitchFamily="82" charset="0"/>
              </a:rPr>
              <a:t> 1 :</a:t>
            </a:r>
            <a:r>
              <a:rPr lang="en-IN" b="1" dirty="0"/>
              <a:t> Article</a:t>
            </a:r>
          </a:p>
          <a:p>
            <a:r>
              <a:rPr lang="en-US" dirty="0"/>
              <a:t>TATA MOTORS Tata Motors Finance Limited (TMFL) was incorporated on June 1, 2006, with the objective of becoming a preferred financing provider for the customers of TML's dealers. TMFL is registered with the RBI as a Non-Deposit Taking Non-Banking Financial Company (NBFC) and is classified as an Asset Finance Company under the RBI’s regulation on NBFCs. TATA MOTORS FINANCE LIMITED Among the top 3 in Global CV and Domestic PV We innovate mobility solutions with passion to enhance quality of life Achieving Sustainable Financial Performance Delivering Exciting Innovations As a High-Performance </a:t>
            </a:r>
            <a:r>
              <a:rPr lang="en-US" dirty="0" err="1"/>
              <a:t>Organisation</a:t>
            </a:r>
            <a:r>
              <a:rPr lang="en-US" dirty="0"/>
              <a:t>, we are, by FY 2019 Vision Mission TATA AND OTHER BRANDS Tata Motors has a remarkable portfolio of both passenger and commercial vehicles and have been leading India’s commercial vehicles space for several years. The Company operates six principal automotive manufacturing facilities in India: at Jamshedpur in the state of Jharkhand, at Pune in the state of Maharashtra, at Lucknow in the state of Uttar Pradesh, at </a:t>
            </a:r>
            <a:r>
              <a:rPr lang="en-US" dirty="0" err="1"/>
              <a:t>Pantnagar</a:t>
            </a:r>
            <a:r>
              <a:rPr lang="en-US" dirty="0"/>
              <a:t> in the state of Uttarakhand, at Sanand in the state of Gujarat and at Dharwad in the state of Karnataka. Tata Motor’s Operating Philosophy is reflected in its Vision, Mission and Values.</a:t>
            </a:r>
            <a:endParaRPr lang="en-IN" b="1" dirty="0"/>
          </a:p>
        </p:txBody>
      </p:sp>
      <p:pic>
        <p:nvPicPr>
          <p:cNvPr id="2050" name="Picture 2" descr="Tata Motors to launch new platform for trucks &amp; buses - Tata Motors">
            <a:extLst>
              <a:ext uri="{FF2B5EF4-FFF2-40B4-BE49-F238E27FC236}">
                <a16:creationId xmlns:a16="http://schemas.microsoft.com/office/drawing/2014/main" id="{1D53CBAF-6F59-5E76-0CF5-8ADB7FFA5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5575" y="2261418"/>
            <a:ext cx="3460955" cy="4301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531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F4FF-2B24-0C6C-D63B-E1AB9DB6EDD4}"/>
              </a:ext>
            </a:extLst>
          </p:cNvPr>
          <p:cNvSpPr>
            <a:spLocks noGrp="1"/>
          </p:cNvSpPr>
          <p:nvPr>
            <p:ph type="ctrTitle"/>
          </p:nvPr>
        </p:nvSpPr>
        <p:spPr>
          <a:xfrm>
            <a:off x="1081607" y="3593801"/>
            <a:ext cx="8825658" cy="2677648"/>
          </a:xfrm>
        </p:spPr>
        <p:txBody>
          <a:bodyPr anchor="b"/>
          <a:lstStyle/>
          <a:p>
            <a:r>
              <a:rPr lang="en-IN" b="1" i="1" u="sng" dirty="0">
                <a:solidFill>
                  <a:srgbClr val="FFFF00"/>
                </a:solidFill>
              </a:rPr>
              <a:t>COMPREHENSIVE </a:t>
            </a:r>
            <a:br>
              <a:rPr lang="en-IN" b="1" i="1" u="sng" dirty="0">
                <a:solidFill>
                  <a:srgbClr val="FFFF00"/>
                </a:solidFill>
              </a:rPr>
            </a:br>
            <a:r>
              <a:rPr lang="en-IN" b="1" i="1" u="sng" dirty="0">
                <a:solidFill>
                  <a:srgbClr val="FFFF00"/>
                </a:solidFill>
              </a:rPr>
              <a:t>DIGITAL MARKETING FOR</a:t>
            </a:r>
            <a:br>
              <a:rPr lang="en-IN" b="1" i="1" u="sng" dirty="0">
                <a:solidFill>
                  <a:srgbClr val="FFFF00"/>
                </a:solidFill>
              </a:rPr>
            </a:br>
            <a:r>
              <a:rPr lang="en-IN" b="1" i="1" u="sng" dirty="0">
                <a:solidFill>
                  <a:srgbClr val="FFFF00"/>
                </a:solidFill>
              </a:rPr>
              <a:t> </a:t>
            </a:r>
            <a:br>
              <a:rPr lang="en-IN" dirty="0"/>
            </a:br>
            <a:r>
              <a:rPr lang="en-IN" sz="6600" b="1" i="1" u="sng" dirty="0">
                <a:solidFill>
                  <a:srgbClr val="92D050"/>
                </a:solidFill>
                <a:latin typeface="Imprint MT Shadow" pitchFamily="82" charset="0"/>
              </a:rPr>
              <a:t>TATA MOTORS</a:t>
            </a:r>
            <a:br>
              <a:rPr lang="en-IN" sz="6600" b="1" i="1" u="sng" dirty="0">
                <a:solidFill>
                  <a:srgbClr val="92D050"/>
                </a:solidFill>
                <a:latin typeface="Imprint MT Shadow" pitchFamily="82" charset="0"/>
              </a:rPr>
            </a:br>
            <a:endParaRPr lang="en-US" sz="6600" b="1" i="1" u="sng" dirty="0">
              <a:solidFill>
                <a:srgbClr val="92D050"/>
              </a:solidFill>
              <a:latin typeface="Imprint MT Shadow" pitchFamily="82" charset="0"/>
            </a:endParaRPr>
          </a:p>
        </p:txBody>
      </p:sp>
    </p:spTree>
    <p:extLst>
      <p:ext uri="{BB962C8B-B14F-4D97-AF65-F5344CB8AC3E}">
        <p14:creationId xmlns:p14="http://schemas.microsoft.com/office/powerpoint/2010/main" val="2804701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7D8D63-8575-2429-0F13-BC03E1066CE6}"/>
              </a:ext>
            </a:extLst>
          </p:cNvPr>
          <p:cNvSpPr txBox="1"/>
          <p:nvPr/>
        </p:nvSpPr>
        <p:spPr>
          <a:xfrm rot="10800000" flipV="1">
            <a:off x="754257" y="1002416"/>
            <a:ext cx="6115967" cy="369332"/>
          </a:xfrm>
          <a:prstGeom prst="rect">
            <a:avLst/>
          </a:prstGeom>
          <a:noFill/>
        </p:spPr>
        <p:txBody>
          <a:bodyPr wrap="square" rtlCol="0">
            <a:spAutoFit/>
          </a:bodyPr>
          <a:lstStyle/>
          <a:p>
            <a:pPr marL="285750" indent="-285750" algn="l">
              <a:buFont typeface="Arial" panose="020B0604020202020204" pitchFamily="34" charset="0"/>
              <a:buChar char="•"/>
            </a:pPr>
            <a:r>
              <a:rPr lang="en-IN" b="1" i="1" dirty="0">
                <a:latin typeface="Imprint MT Shadow" pitchFamily="82" charset="0"/>
              </a:rPr>
              <a:t>Format 2 : STORY</a:t>
            </a:r>
            <a:endParaRPr lang="en-US" b="1" i="1" dirty="0">
              <a:latin typeface="Imprint MT Shadow" pitchFamily="82" charset="0"/>
            </a:endParaRPr>
          </a:p>
        </p:txBody>
      </p:sp>
      <p:sp>
        <p:nvSpPr>
          <p:cNvPr id="7" name="TextBox 6">
            <a:extLst>
              <a:ext uri="{FF2B5EF4-FFF2-40B4-BE49-F238E27FC236}">
                <a16:creationId xmlns:a16="http://schemas.microsoft.com/office/drawing/2014/main" id="{87D14FCB-A675-C883-85EE-25BF03DD069C}"/>
              </a:ext>
            </a:extLst>
          </p:cNvPr>
          <p:cNvSpPr txBox="1"/>
          <p:nvPr/>
        </p:nvSpPr>
        <p:spPr>
          <a:xfrm>
            <a:off x="920920" y="1915594"/>
            <a:ext cx="6974383" cy="1754326"/>
          </a:xfrm>
          <a:prstGeom prst="rect">
            <a:avLst/>
          </a:prstGeom>
          <a:noFill/>
        </p:spPr>
        <p:txBody>
          <a:bodyPr wrap="square" rtlCol="0">
            <a:spAutoFit/>
          </a:bodyPr>
          <a:lstStyle/>
          <a:p>
            <a:pPr algn="l"/>
            <a:endParaRPr lang="en-US" b="0" i="0" dirty="0">
              <a:solidFill>
                <a:srgbClr val="1F1F1F"/>
              </a:solidFill>
              <a:effectLst/>
              <a:latin typeface="arial" panose="020B0604020202020204" pitchFamily="34" charset="0"/>
            </a:endParaRPr>
          </a:p>
          <a:p>
            <a:pPr algn="l"/>
            <a:r>
              <a:rPr lang="en-US" b="0" i="0" dirty="0">
                <a:solidFill>
                  <a:srgbClr val="040C28"/>
                </a:solidFill>
                <a:effectLst/>
                <a:latin typeface="Google Sans"/>
              </a:rPr>
              <a:t>Incorporated in India in the year 1945</a:t>
            </a:r>
            <a:r>
              <a:rPr lang="en-US" b="0" i="0" dirty="0">
                <a:solidFill>
                  <a:srgbClr val="474747"/>
                </a:solidFill>
                <a:effectLst/>
                <a:latin typeface="Google Sans"/>
              </a:rPr>
              <a:t>, Tata Motors is a part of the over $100 billion Tata Group founded by </a:t>
            </a:r>
            <a:r>
              <a:rPr lang="en-US" b="0" i="0" dirty="0" err="1">
                <a:solidFill>
                  <a:srgbClr val="474747"/>
                </a:solidFill>
                <a:effectLst/>
                <a:latin typeface="Google Sans"/>
              </a:rPr>
              <a:t>Jamsetji</a:t>
            </a:r>
            <a:r>
              <a:rPr lang="en-US" b="0" i="0" dirty="0">
                <a:solidFill>
                  <a:srgbClr val="474747"/>
                </a:solidFill>
                <a:effectLst/>
                <a:latin typeface="Google Sans"/>
              </a:rPr>
              <a:t> Tata in 1868. </a:t>
            </a:r>
            <a:r>
              <a:rPr lang="en-US" b="0" i="0" dirty="0" err="1">
                <a:solidFill>
                  <a:srgbClr val="474747"/>
                </a:solidFill>
                <a:effectLst/>
                <a:latin typeface="Google Sans"/>
              </a:rPr>
              <a:t>Recognised</a:t>
            </a:r>
            <a:r>
              <a:rPr lang="en-US" b="0" i="0" dirty="0">
                <a:solidFill>
                  <a:srgbClr val="474747"/>
                </a:solidFill>
                <a:effectLst/>
                <a:latin typeface="Google Sans"/>
              </a:rPr>
              <a:t> for its world-class quality, originality, engineering and design excellence, the Company is on the path of shaping the future of mobility in India.</a:t>
            </a:r>
            <a:endParaRPr lang="en-US" b="0" i="0" dirty="0">
              <a:solidFill>
                <a:srgbClr val="1F1F1F"/>
              </a:solidFill>
              <a:effectLst/>
              <a:latin typeface="arial" panose="020B0604020202020204" pitchFamily="34" charset="0"/>
            </a:endParaRPr>
          </a:p>
          <a:p>
            <a:pPr algn="l"/>
            <a:endParaRPr lang="en-US" dirty="0"/>
          </a:p>
        </p:txBody>
      </p:sp>
      <p:sp>
        <p:nvSpPr>
          <p:cNvPr id="8" name="TextBox 7">
            <a:extLst>
              <a:ext uri="{FF2B5EF4-FFF2-40B4-BE49-F238E27FC236}">
                <a16:creationId xmlns:a16="http://schemas.microsoft.com/office/drawing/2014/main" id="{8E92454A-C61C-5CB7-74A1-8776C4FC67C3}"/>
              </a:ext>
            </a:extLst>
          </p:cNvPr>
          <p:cNvSpPr txBox="1"/>
          <p:nvPr/>
        </p:nvSpPr>
        <p:spPr>
          <a:xfrm>
            <a:off x="5179562" y="2502375"/>
            <a:ext cx="1828800" cy="1828800"/>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7CA17903-BA48-D494-F0EA-248B0268C662}"/>
              </a:ext>
            </a:extLst>
          </p:cNvPr>
          <p:cNvSpPr txBox="1"/>
          <p:nvPr/>
        </p:nvSpPr>
        <p:spPr>
          <a:xfrm>
            <a:off x="920920" y="4201594"/>
            <a:ext cx="7416255" cy="2308324"/>
          </a:xfrm>
          <a:prstGeom prst="rect">
            <a:avLst/>
          </a:prstGeom>
          <a:noFill/>
        </p:spPr>
        <p:txBody>
          <a:bodyPr wrap="square" rtlCol="0">
            <a:spAutoFit/>
          </a:bodyPr>
          <a:lstStyle/>
          <a:p>
            <a:pPr marL="0" indent="0">
              <a:buNone/>
            </a:pPr>
            <a:r>
              <a:rPr lang="en-IN" b="1" dirty="0">
                <a:solidFill>
                  <a:schemeClr val="accent6">
                    <a:lumMod val="40000"/>
                    <a:lumOff val="60000"/>
                  </a:schemeClr>
                </a:solidFill>
                <a:latin typeface="Imprint MT Shadow" pitchFamily="82" charset="0"/>
              </a:rPr>
              <a:t>Caption along with CTA’s</a:t>
            </a:r>
          </a:p>
          <a:p>
            <a:pPr marL="0" indent="0">
              <a:buNone/>
            </a:pPr>
            <a:r>
              <a:rPr lang="en-IN" b="1" dirty="0"/>
              <a:t>In every unpredictable situation, we are always with you. </a:t>
            </a:r>
          </a:p>
          <a:p>
            <a:pPr algn="l">
              <a:buFont typeface="+mj-lt"/>
              <a:buAutoNum type="arabicPeriod"/>
            </a:pPr>
            <a:r>
              <a:rPr lang="en-IN" b="1" dirty="0"/>
              <a:t>Contact us : </a:t>
            </a:r>
          </a:p>
          <a:p>
            <a:pPr algn="l"/>
            <a:r>
              <a:rPr lang="fr-FR" b="0" i="0" dirty="0">
                <a:solidFill>
                  <a:srgbClr val="1F1F1F"/>
                </a:solidFill>
                <a:effectLst/>
                <a:latin typeface="Google Sans"/>
              </a:rPr>
              <a:t>Commercial </a:t>
            </a:r>
            <a:r>
              <a:rPr lang="fr-FR" b="0" i="0" dirty="0" err="1">
                <a:solidFill>
                  <a:srgbClr val="1F1F1F"/>
                </a:solidFill>
                <a:effectLst/>
                <a:latin typeface="Google Sans"/>
              </a:rPr>
              <a:t>vehicles</a:t>
            </a:r>
            <a:r>
              <a:rPr lang="fr-FR" b="0" i="0" dirty="0">
                <a:solidFill>
                  <a:srgbClr val="1F1F1F"/>
                </a:solidFill>
                <a:effectLst/>
                <a:latin typeface="Google Sans"/>
              </a:rPr>
              <a:t>. cac@tatamotors.com. 1800 209 7979.</a:t>
            </a:r>
          </a:p>
          <a:p>
            <a:pPr algn="l"/>
            <a:r>
              <a:rPr lang="fr-FR" b="0" i="0" dirty="0">
                <a:solidFill>
                  <a:srgbClr val="1F1F1F"/>
                </a:solidFill>
                <a:effectLst/>
                <a:latin typeface="Google Sans"/>
              </a:rPr>
              <a:t>Passenger </a:t>
            </a:r>
            <a:r>
              <a:rPr lang="fr-FR" b="0" i="0" dirty="0" err="1">
                <a:solidFill>
                  <a:srgbClr val="1F1F1F"/>
                </a:solidFill>
                <a:effectLst/>
                <a:latin typeface="Google Sans"/>
              </a:rPr>
              <a:t>vehicles</a:t>
            </a:r>
            <a:r>
              <a:rPr lang="fr-FR" b="0" i="0" dirty="0">
                <a:solidFill>
                  <a:srgbClr val="1F1F1F"/>
                </a:solidFill>
                <a:effectLst/>
                <a:latin typeface="Google Sans"/>
              </a:rPr>
              <a:t>. customercare@tatamotors.com. 1800 209 8282.</a:t>
            </a:r>
          </a:p>
          <a:p>
            <a:pPr algn="l"/>
            <a:r>
              <a:rPr lang="fr-FR" b="0" i="0" dirty="0">
                <a:solidFill>
                  <a:srgbClr val="1F1F1F"/>
                </a:solidFill>
                <a:effectLst/>
                <a:latin typeface="Google Sans"/>
              </a:rPr>
              <a:t>Electric </a:t>
            </a:r>
            <a:r>
              <a:rPr lang="fr-FR" b="0" i="0" dirty="0" err="1">
                <a:solidFill>
                  <a:srgbClr val="1F1F1F"/>
                </a:solidFill>
                <a:effectLst/>
                <a:latin typeface="Google Sans"/>
              </a:rPr>
              <a:t>vehicles</a:t>
            </a:r>
            <a:r>
              <a:rPr lang="fr-FR" b="0" i="0" dirty="0">
                <a:solidFill>
                  <a:srgbClr val="1F1F1F"/>
                </a:solidFill>
                <a:effectLst/>
                <a:latin typeface="Google Sans"/>
              </a:rPr>
              <a:t>. customercare@tatamotors.com. 1800 209 8282.</a:t>
            </a:r>
          </a:p>
          <a:p>
            <a:br>
              <a:rPr lang="fr-FR" b="0" i="0" dirty="0">
                <a:solidFill>
                  <a:srgbClr val="1F1F1F"/>
                </a:solidFill>
                <a:effectLst/>
                <a:latin typeface="arial" panose="020B0604020202020204" pitchFamily="34" charset="0"/>
              </a:rPr>
            </a:br>
            <a:endParaRPr lang="en-US" dirty="0"/>
          </a:p>
        </p:txBody>
      </p:sp>
      <p:pic>
        <p:nvPicPr>
          <p:cNvPr id="3074" name="Picture 2" descr="Tata motor's | PPT">
            <a:extLst>
              <a:ext uri="{FF2B5EF4-FFF2-40B4-BE49-F238E27FC236}">
                <a16:creationId xmlns:a16="http://schemas.microsoft.com/office/drawing/2014/main" id="{59E3E641-6498-B5DD-E31B-275EFB623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1445" y="1496881"/>
            <a:ext cx="3795252" cy="5208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854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69F66F-9D40-714D-3FEB-921903457CAB}"/>
              </a:ext>
            </a:extLst>
          </p:cNvPr>
          <p:cNvSpPr txBox="1"/>
          <p:nvPr/>
        </p:nvSpPr>
        <p:spPr>
          <a:xfrm>
            <a:off x="790930" y="1304366"/>
            <a:ext cx="4074459" cy="400110"/>
          </a:xfrm>
          <a:prstGeom prst="rect">
            <a:avLst/>
          </a:prstGeom>
          <a:noFill/>
        </p:spPr>
        <p:txBody>
          <a:bodyPr wrap="square" rtlCol="0">
            <a:spAutoFit/>
          </a:bodyPr>
          <a:lstStyle/>
          <a:p>
            <a:pPr marL="342900" indent="-342900" algn="l">
              <a:buFont typeface="Arial" panose="020B0604020202020204" pitchFamily="34" charset="0"/>
              <a:buChar char="•"/>
            </a:pPr>
            <a:r>
              <a:rPr lang="en-IN" sz="2000" b="1" i="1" dirty="0">
                <a:latin typeface="Imprint MT Shadow" pitchFamily="82" charset="0"/>
              </a:rPr>
              <a:t>Format 3 : MEME</a:t>
            </a:r>
            <a:endParaRPr lang="en-US" sz="2000" b="1" i="1" dirty="0">
              <a:latin typeface="Imprint MT Shadow" pitchFamily="82" charset="0"/>
            </a:endParaRPr>
          </a:p>
        </p:txBody>
      </p:sp>
      <p:sp>
        <p:nvSpPr>
          <p:cNvPr id="4" name="TextBox 3">
            <a:extLst>
              <a:ext uri="{FF2B5EF4-FFF2-40B4-BE49-F238E27FC236}">
                <a16:creationId xmlns:a16="http://schemas.microsoft.com/office/drawing/2014/main" id="{BCA6FFCF-C60E-5D00-C751-7D0ED89621C7}"/>
              </a:ext>
            </a:extLst>
          </p:cNvPr>
          <p:cNvSpPr txBox="1"/>
          <p:nvPr/>
        </p:nvSpPr>
        <p:spPr>
          <a:xfrm>
            <a:off x="1097891" y="2239356"/>
            <a:ext cx="3767498" cy="1477328"/>
          </a:xfrm>
          <a:prstGeom prst="rect">
            <a:avLst/>
          </a:prstGeom>
          <a:noFill/>
        </p:spPr>
        <p:txBody>
          <a:bodyPr wrap="square" rtlCol="0">
            <a:spAutoFit/>
          </a:bodyPr>
          <a:lstStyle/>
          <a:p>
            <a:pPr algn="l"/>
            <a:r>
              <a:rPr lang="en-US" b="1" dirty="0"/>
              <a:t>THE TATA GROUP IS IMPORTING 24 CRYOGENIC CONTAINERS TO TRANSPORT LIQUID OXYGEN AND HELP EASE THE OXYGEN SHORTAGE IN THE COUNTRY.</a:t>
            </a:r>
          </a:p>
        </p:txBody>
      </p:sp>
      <p:pic>
        <p:nvPicPr>
          <p:cNvPr id="4098" name="Picture 2" descr="I.T Memes - #TATA 👏👌👍 #TCS #MHD_Memes | Facebook">
            <a:extLst>
              <a:ext uri="{FF2B5EF4-FFF2-40B4-BE49-F238E27FC236}">
                <a16:creationId xmlns:a16="http://schemas.microsoft.com/office/drawing/2014/main" id="{D5C0784D-B556-93AD-CA7C-3C97B3AD4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6619" y="1586596"/>
            <a:ext cx="4074459" cy="4092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4753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27A5-1823-EDAA-8EA4-7CDA050B45B7}"/>
              </a:ext>
            </a:extLst>
          </p:cNvPr>
          <p:cNvSpPr>
            <a:spLocks noGrp="1"/>
          </p:cNvSpPr>
          <p:nvPr>
            <p:ph type="title"/>
          </p:nvPr>
        </p:nvSpPr>
        <p:spPr>
          <a:xfrm>
            <a:off x="684578" y="917885"/>
            <a:ext cx="8761413" cy="706964"/>
          </a:xfrm>
        </p:spPr>
        <p:txBody>
          <a:bodyPr/>
          <a:lstStyle/>
          <a:p>
            <a:pPr algn="ctr"/>
            <a:r>
              <a:rPr lang="en-IN" b="1" i="1" dirty="0">
                <a:solidFill>
                  <a:schemeClr val="accent6">
                    <a:lumMod val="60000"/>
                    <a:lumOff val="40000"/>
                  </a:schemeClr>
                </a:solidFill>
                <a:latin typeface="Imprint MT Shadow" pitchFamily="82" charset="0"/>
              </a:rPr>
              <a:t>INSTAGRAM STORY</a:t>
            </a:r>
            <a:endParaRPr lang="en-US" b="1" i="1" dirty="0">
              <a:solidFill>
                <a:schemeClr val="accent6">
                  <a:lumMod val="60000"/>
                  <a:lumOff val="40000"/>
                </a:schemeClr>
              </a:solidFill>
              <a:latin typeface="Imprint MT Shadow" pitchFamily="82" charset="0"/>
            </a:endParaRPr>
          </a:p>
        </p:txBody>
      </p:sp>
      <p:sp>
        <p:nvSpPr>
          <p:cNvPr id="7" name="TextBox 6">
            <a:extLst>
              <a:ext uri="{FF2B5EF4-FFF2-40B4-BE49-F238E27FC236}">
                <a16:creationId xmlns:a16="http://schemas.microsoft.com/office/drawing/2014/main" id="{67B7733A-3BEC-6FE3-1575-D11CDF68DC7E}"/>
              </a:ext>
            </a:extLst>
          </p:cNvPr>
          <p:cNvSpPr txBox="1"/>
          <p:nvPr/>
        </p:nvSpPr>
        <p:spPr>
          <a:xfrm rot="10800000" flipV="1">
            <a:off x="867333" y="2276501"/>
            <a:ext cx="6213764" cy="1846659"/>
          </a:xfrm>
          <a:prstGeom prst="rect">
            <a:avLst/>
          </a:prstGeom>
          <a:noFill/>
        </p:spPr>
        <p:txBody>
          <a:bodyPr wrap="square" rtlCol="0">
            <a:spAutoFit/>
          </a:bodyPr>
          <a:lstStyle/>
          <a:p>
            <a:pPr algn="l"/>
            <a:r>
              <a:rPr lang="en-IN" sz="2400" b="1" i="1" dirty="0">
                <a:latin typeface="Imprint MT Shadow" pitchFamily="82" charset="0"/>
              </a:rPr>
              <a:t>Instagram story link – 1</a:t>
            </a:r>
          </a:p>
          <a:p>
            <a:pPr algn="l"/>
            <a:r>
              <a:rPr lang="en-IN" sz="2400" b="1" i="1" dirty="0">
                <a:solidFill>
                  <a:srgbClr val="00B0F0"/>
                </a:solidFill>
                <a:latin typeface="Imprint MT Shadow" pitchFamily="82" charset="0"/>
              </a:rPr>
              <a:t>https://www.instagram.com/stories/tata_motors_digital_marketing/3348697797106203915?igsh=cmZuY2lydXUwcWg3</a:t>
            </a:r>
          </a:p>
          <a:p>
            <a:pPr algn="l"/>
            <a:endParaRPr lang="en-IN" b="1" i="1" dirty="0">
              <a:latin typeface="Imprint MT Shadow" pitchFamily="82" charset="0"/>
            </a:endParaRPr>
          </a:p>
        </p:txBody>
      </p:sp>
      <p:sp>
        <p:nvSpPr>
          <p:cNvPr id="8" name="TextBox 7">
            <a:extLst>
              <a:ext uri="{FF2B5EF4-FFF2-40B4-BE49-F238E27FC236}">
                <a16:creationId xmlns:a16="http://schemas.microsoft.com/office/drawing/2014/main" id="{A2A6CBCA-319A-CE40-C355-FD8689B80934}"/>
              </a:ext>
            </a:extLst>
          </p:cNvPr>
          <p:cNvSpPr txBox="1"/>
          <p:nvPr/>
        </p:nvSpPr>
        <p:spPr>
          <a:xfrm rot="10800000" flipV="1">
            <a:off x="755543" y="4180344"/>
            <a:ext cx="5941767" cy="2677656"/>
          </a:xfrm>
          <a:prstGeom prst="rect">
            <a:avLst/>
          </a:prstGeom>
          <a:noFill/>
        </p:spPr>
        <p:txBody>
          <a:bodyPr wrap="square" rtlCol="0">
            <a:spAutoFit/>
          </a:bodyPr>
          <a:lstStyle/>
          <a:p>
            <a:pPr algn="l"/>
            <a:r>
              <a:rPr lang="en-IN" sz="2400" b="1" i="1" dirty="0">
                <a:latin typeface="Imprint MT Shadow" pitchFamily="82" charset="0"/>
              </a:rPr>
              <a:t>Instagram story Highlights -1</a:t>
            </a:r>
          </a:p>
          <a:p>
            <a:pPr algn="l"/>
            <a:endParaRPr lang="en-IN" sz="2400" b="1" i="1" dirty="0">
              <a:solidFill>
                <a:srgbClr val="00B0F0"/>
              </a:solidFill>
              <a:latin typeface="Imprint MT Shadow" pitchFamily="82" charset="0"/>
            </a:endParaRPr>
          </a:p>
          <a:p>
            <a:pPr algn="l"/>
            <a:r>
              <a:rPr lang="en-IN" sz="2400" b="1" i="1" dirty="0">
                <a:solidFill>
                  <a:srgbClr val="00B0F0"/>
                </a:solidFill>
                <a:latin typeface="Imprint MT Shadow" pitchFamily="82" charset="0"/>
              </a:rPr>
              <a:t>https://www.instagram.com/s/aGlnaGxpZ2h0OjE3ODk0MDc1Nzc3OTkxMzgx?story_media_id=3348697797106203915_55929478142&amp;igsh=MTQweDZxem5nejZ1cw==</a:t>
            </a:r>
          </a:p>
          <a:p>
            <a:pPr algn="l"/>
            <a:endParaRPr lang="en-IN" sz="2400" b="1" i="1" dirty="0">
              <a:latin typeface="Imprint MT Shadow" pitchFamily="82" charset="0"/>
            </a:endParaRPr>
          </a:p>
        </p:txBody>
      </p:sp>
      <p:pic>
        <p:nvPicPr>
          <p:cNvPr id="9" name="Content Placeholder 8">
            <a:extLst>
              <a:ext uri="{FF2B5EF4-FFF2-40B4-BE49-F238E27FC236}">
                <a16:creationId xmlns:a16="http://schemas.microsoft.com/office/drawing/2014/main" id="{4F292DAC-E2C3-B56D-6A61-64DE2169A8F3}"/>
              </a:ext>
            </a:extLst>
          </p:cNvPr>
          <p:cNvPicPr>
            <a:picLocks noGrp="1" noChangeAspect="1"/>
          </p:cNvPicPr>
          <p:nvPr>
            <p:ph idx="1"/>
          </p:nvPr>
        </p:nvPicPr>
        <p:blipFill>
          <a:blip r:embed="rId2"/>
          <a:stretch>
            <a:fillRect/>
          </a:stretch>
        </p:blipFill>
        <p:spPr>
          <a:xfrm>
            <a:off x="8465574" y="1136283"/>
            <a:ext cx="3588773" cy="5520156"/>
          </a:xfrm>
        </p:spPr>
      </p:pic>
    </p:spTree>
    <p:extLst>
      <p:ext uri="{BB962C8B-B14F-4D97-AF65-F5344CB8AC3E}">
        <p14:creationId xmlns:p14="http://schemas.microsoft.com/office/powerpoint/2010/main" val="1552849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A62152-A6DF-0F53-B1A7-B3F2D4222B30}"/>
              </a:ext>
            </a:extLst>
          </p:cNvPr>
          <p:cNvSpPr txBox="1"/>
          <p:nvPr/>
        </p:nvSpPr>
        <p:spPr>
          <a:xfrm rot="10800000" flipV="1">
            <a:off x="898709" y="3185943"/>
            <a:ext cx="5391050" cy="461665"/>
          </a:xfrm>
          <a:prstGeom prst="rect">
            <a:avLst/>
          </a:prstGeom>
          <a:noFill/>
        </p:spPr>
        <p:txBody>
          <a:bodyPr wrap="square" rtlCol="0">
            <a:spAutoFit/>
          </a:bodyPr>
          <a:lstStyle/>
          <a:p>
            <a:pPr marL="342900" indent="-342900" algn="l">
              <a:buFont typeface="Arial" panose="020B0604020202020204" pitchFamily="34" charset="0"/>
              <a:buChar char="•"/>
            </a:pPr>
            <a:r>
              <a:rPr lang="en-IN" sz="2400" b="1" i="1" dirty="0">
                <a:latin typeface="Congenial Black" panose="02000503040000020004" pitchFamily="2" charset="0"/>
              </a:rPr>
              <a:t>Instagram Highlight Link- 2</a:t>
            </a:r>
            <a:endParaRPr lang="en-US" sz="2400" b="1" i="1" dirty="0">
              <a:latin typeface="Congenial Black" panose="02000503040000020004" pitchFamily="2" charset="0"/>
            </a:endParaRPr>
          </a:p>
        </p:txBody>
      </p:sp>
      <p:sp>
        <p:nvSpPr>
          <p:cNvPr id="6" name="TextBox 5">
            <a:extLst>
              <a:ext uri="{FF2B5EF4-FFF2-40B4-BE49-F238E27FC236}">
                <a16:creationId xmlns:a16="http://schemas.microsoft.com/office/drawing/2014/main" id="{C9D4E0BE-D1AC-B75C-7446-8B1D88593A00}"/>
              </a:ext>
            </a:extLst>
          </p:cNvPr>
          <p:cNvSpPr txBox="1"/>
          <p:nvPr/>
        </p:nvSpPr>
        <p:spPr>
          <a:xfrm>
            <a:off x="1210640" y="1426610"/>
            <a:ext cx="5079119" cy="1200329"/>
          </a:xfrm>
          <a:prstGeom prst="rect">
            <a:avLst/>
          </a:prstGeom>
          <a:noFill/>
        </p:spPr>
        <p:txBody>
          <a:bodyPr wrap="square" rtlCol="0">
            <a:spAutoFit/>
          </a:bodyPr>
          <a:lstStyle/>
          <a:p>
            <a:pPr algn="l"/>
            <a:r>
              <a:rPr lang="en-US">
                <a:solidFill>
                  <a:srgbClr val="00B0F0"/>
                </a:solidFill>
                <a:latin typeface="Copperplate Gothic Bold" panose="020E0705020206020404" pitchFamily="34" charset="0"/>
              </a:rPr>
              <a:t>https://www.instagram.com/stories/tata_motors_digital_marketing/3348702598057611396?igsh=Z2hpZ2szMHV3dGNp</a:t>
            </a:r>
            <a:endParaRPr lang="en-US" dirty="0">
              <a:solidFill>
                <a:srgbClr val="00B0F0"/>
              </a:solidFill>
              <a:latin typeface="Copperplate Gothic Bold" panose="020E0705020206020404" pitchFamily="34" charset="0"/>
            </a:endParaRPr>
          </a:p>
        </p:txBody>
      </p:sp>
      <p:sp>
        <p:nvSpPr>
          <p:cNvPr id="7" name="TextBox 6">
            <a:extLst>
              <a:ext uri="{FF2B5EF4-FFF2-40B4-BE49-F238E27FC236}">
                <a16:creationId xmlns:a16="http://schemas.microsoft.com/office/drawing/2014/main" id="{E365CC93-3930-930E-ECD2-34C2124653FF}"/>
              </a:ext>
            </a:extLst>
          </p:cNvPr>
          <p:cNvSpPr txBox="1"/>
          <p:nvPr/>
        </p:nvSpPr>
        <p:spPr>
          <a:xfrm>
            <a:off x="5179562" y="2502375"/>
            <a:ext cx="1828800" cy="1828800"/>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DC96D488-907E-D681-E928-7ABABE0059D6}"/>
              </a:ext>
            </a:extLst>
          </p:cNvPr>
          <p:cNvSpPr txBox="1"/>
          <p:nvPr/>
        </p:nvSpPr>
        <p:spPr>
          <a:xfrm rot="10800000" flipV="1">
            <a:off x="857350" y="753125"/>
            <a:ext cx="5391050" cy="461665"/>
          </a:xfrm>
          <a:prstGeom prst="rect">
            <a:avLst/>
          </a:prstGeom>
          <a:noFill/>
        </p:spPr>
        <p:txBody>
          <a:bodyPr wrap="square" rtlCol="0">
            <a:spAutoFit/>
          </a:bodyPr>
          <a:lstStyle/>
          <a:p>
            <a:pPr marL="342900" indent="-342900" algn="l">
              <a:buFont typeface="Arial" panose="020B0604020202020204" pitchFamily="34" charset="0"/>
              <a:buChar char="•"/>
            </a:pPr>
            <a:r>
              <a:rPr lang="en-IN" sz="2400" b="1" i="1" dirty="0">
                <a:latin typeface="Congenial Black" panose="02000503040000020004" pitchFamily="2" charset="0"/>
              </a:rPr>
              <a:t>Instagram Story Link - 2</a:t>
            </a:r>
            <a:endParaRPr lang="en-US" sz="2400" b="1" i="1" dirty="0">
              <a:latin typeface="Congenial Black" panose="02000503040000020004" pitchFamily="2" charset="0"/>
            </a:endParaRPr>
          </a:p>
        </p:txBody>
      </p:sp>
      <p:sp>
        <p:nvSpPr>
          <p:cNvPr id="10" name="TextBox 9">
            <a:extLst>
              <a:ext uri="{FF2B5EF4-FFF2-40B4-BE49-F238E27FC236}">
                <a16:creationId xmlns:a16="http://schemas.microsoft.com/office/drawing/2014/main" id="{CC218666-4E01-B509-AEF5-22CE0DDEF2DD}"/>
              </a:ext>
            </a:extLst>
          </p:cNvPr>
          <p:cNvSpPr txBox="1"/>
          <p:nvPr/>
        </p:nvSpPr>
        <p:spPr>
          <a:xfrm>
            <a:off x="1210640" y="4013745"/>
            <a:ext cx="4885360" cy="1477328"/>
          </a:xfrm>
          <a:prstGeom prst="rect">
            <a:avLst/>
          </a:prstGeom>
          <a:noFill/>
        </p:spPr>
        <p:txBody>
          <a:bodyPr wrap="square" rtlCol="0">
            <a:spAutoFit/>
          </a:bodyPr>
          <a:lstStyle/>
          <a:p>
            <a:pPr algn="l"/>
            <a:r>
              <a:rPr lang="en-US">
                <a:solidFill>
                  <a:srgbClr val="00B0F0"/>
                </a:solidFill>
                <a:latin typeface="Copperplate Gothic Bold" panose="020E0705020206020404" pitchFamily="34" charset="0"/>
              </a:rPr>
              <a:t>https://www.instagram.com/s/aGlnaGxpZ2h0OjE3ODc1MzEzNzU0MDE3NDE4?story_media_id=3348702598057611396_55929478142&amp;igsh=MXdvMXk4MndzaGE1NQ==</a:t>
            </a:r>
            <a:endParaRPr lang="en-US" dirty="0">
              <a:solidFill>
                <a:srgbClr val="00B0F0"/>
              </a:solidFill>
              <a:latin typeface="Copperplate Gothic Bold" panose="020E0705020206020404" pitchFamily="34" charset="0"/>
            </a:endParaRPr>
          </a:p>
        </p:txBody>
      </p:sp>
      <p:pic>
        <p:nvPicPr>
          <p:cNvPr id="3" name="Picture 2">
            <a:extLst>
              <a:ext uri="{FF2B5EF4-FFF2-40B4-BE49-F238E27FC236}">
                <a16:creationId xmlns:a16="http://schemas.microsoft.com/office/drawing/2014/main" id="{456D7316-FA7B-4C77-3513-B9E69567DDC6}"/>
              </a:ext>
            </a:extLst>
          </p:cNvPr>
          <p:cNvPicPr>
            <a:picLocks noChangeAspect="1"/>
          </p:cNvPicPr>
          <p:nvPr/>
        </p:nvPicPr>
        <p:blipFill>
          <a:blip r:embed="rId2"/>
          <a:stretch>
            <a:fillRect/>
          </a:stretch>
        </p:blipFill>
        <p:spPr>
          <a:xfrm>
            <a:off x="8033333" y="344194"/>
            <a:ext cx="3165231" cy="6145161"/>
          </a:xfrm>
          <a:prstGeom prst="rect">
            <a:avLst/>
          </a:prstGeom>
        </p:spPr>
      </p:pic>
    </p:spTree>
    <p:extLst>
      <p:ext uri="{BB962C8B-B14F-4D97-AF65-F5344CB8AC3E}">
        <p14:creationId xmlns:p14="http://schemas.microsoft.com/office/powerpoint/2010/main" val="3016996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1246DA0-B39D-8104-A0F7-03E3A25CB279}"/>
              </a:ext>
            </a:extLst>
          </p:cNvPr>
          <p:cNvSpPr txBox="1"/>
          <p:nvPr/>
        </p:nvSpPr>
        <p:spPr>
          <a:xfrm>
            <a:off x="598234" y="665772"/>
            <a:ext cx="5605921" cy="7478970"/>
          </a:xfrm>
          <a:prstGeom prst="rect">
            <a:avLst/>
          </a:prstGeom>
          <a:noFill/>
        </p:spPr>
        <p:txBody>
          <a:bodyPr wrap="square" rtlCol="0">
            <a:spAutoFit/>
          </a:bodyPr>
          <a:lstStyle/>
          <a:p>
            <a:pPr marL="285750" indent="-285750" algn="l">
              <a:buFont typeface="Arial" panose="020B0604020202020204" pitchFamily="34" charset="0"/>
              <a:buChar char="•"/>
            </a:pPr>
            <a:r>
              <a:rPr lang="en-IN" sz="2400" b="1" i="1" dirty="0">
                <a:solidFill>
                  <a:srgbClr val="FFFF00"/>
                </a:solidFill>
                <a:latin typeface="Baskerville Old Face" panose="02020602080505020303" pitchFamily="18" charset="0"/>
                <a:ea typeface="Algerian" panose="02000000000000000000" pitchFamily="2" charset="0"/>
              </a:rPr>
              <a:t>INTRODUCTION</a:t>
            </a:r>
          </a:p>
          <a:p>
            <a:pPr marL="285750" indent="-285750" algn="l">
              <a:buFont typeface="Arial" panose="020B0604020202020204" pitchFamily="34" charset="0"/>
              <a:buChar char="•"/>
            </a:pPr>
            <a:r>
              <a:rPr lang="en-IN" sz="2400" b="1" i="1" dirty="0">
                <a:solidFill>
                  <a:srgbClr val="FFFF00"/>
                </a:solidFill>
                <a:latin typeface="Baskerville Old Face" panose="02020602080505020303" pitchFamily="18" charset="0"/>
                <a:ea typeface="Algerian" panose="02000000000000000000" pitchFamily="2" charset="0"/>
              </a:rPr>
              <a:t>BRANDING “ TATA MOTIORS”</a:t>
            </a:r>
          </a:p>
          <a:p>
            <a:pPr marL="285750" indent="-285750" algn="l">
              <a:buFont typeface="Arial" panose="020B0604020202020204" pitchFamily="34" charset="0"/>
              <a:buChar char="•"/>
            </a:pPr>
            <a:r>
              <a:rPr lang="en-IN" sz="2400" b="1" i="1" dirty="0">
                <a:solidFill>
                  <a:srgbClr val="FFFF00"/>
                </a:solidFill>
                <a:latin typeface="Baskerville Old Face" panose="02020602080505020303" pitchFamily="18" charset="0"/>
                <a:ea typeface="Algerian" panose="02000000000000000000" pitchFamily="2" charset="0"/>
              </a:rPr>
              <a:t>ANALYSING OF BRAND MESSAGING</a:t>
            </a:r>
          </a:p>
          <a:p>
            <a:pPr marL="285750" indent="-285750" algn="l">
              <a:buFont typeface="Arial" panose="020B0604020202020204" pitchFamily="34" charset="0"/>
              <a:buChar char="•"/>
            </a:pPr>
            <a:r>
              <a:rPr lang="en-IN" sz="2400" b="1" i="1" dirty="0">
                <a:solidFill>
                  <a:srgbClr val="FFFF00"/>
                </a:solidFill>
                <a:latin typeface="Baskerville Old Face" panose="02020602080505020303" pitchFamily="18" charset="0"/>
                <a:ea typeface="Algerian" panose="02000000000000000000" pitchFamily="2" charset="0"/>
              </a:rPr>
              <a:t>SMART GOALS OF TATA MOTORS</a:t>
            </a:r>
          </a:p>
          <a:p>
            <a:pPr marL="285750" indent="-285750" algn="l">
              <a:buFont typeface="Arial" panose="020B0604020202020204" pitchFamily="34" charset="0"/>
              <a:buChar char="•"/>
            </a:pPr>
            <a:r>
              <a:rPr lang="en-IN" sz="2400" b="1" i="1" dirty="0">
                <a:solidFill>
                  <a:srgbClr val="FFFF00"/>
                </a:solidFill>
                <a:latin typeface="Baskerville Old Face" panose="02020602080505020303" pitchFamily="18" charset="0"/>
                <a:ea typeface="Algerian" panose="02000000000000000000" pitchFamily="2" charset="0"/>
              </a:rPr>
              <a:t>KPI‘s OF TATA MOTORS</a:t>
            </a:r>
          </a:p>
          <a:p>
            <a:pPr marL="285750" indent="-285750" algn="l">
              <a:buFont typeface="Arial" panose="020B0604020202020204" pitchFamily="34" charset="0"/>
              <a:buChar char="•"/>
            </a:pPr>
            <a:r>
              <a:rPr lang="en-IN" sz="2400" b="1" i="1" dirty="0">
                <a:solidFill>
                  <a:srgbClr val="FFFF00"/>
                </a:solidFill>
                <a:latin typeface="Baskerville Old Face" panose="02020602080505020303" pitchFamily="18" charset="0"/>
                <a:ea typeface="Algerian" panose="02000000000000000000" pitchFamily="2" charset="0"/>
              </a:rPr>
              <a:t>COMPITATOR ANALYSIS</a:t>
            </a:r>
          </a:p>
          <a:p>
            <a:pPr marL="285750" indent="-285750" algn="l">
              <a:buFont typeface="Arial" panose="020B0604020202020204" pitchFamily="34" charset="0"/>
              <a:buChar char="•"/>
            </a:pPr>
            <a:r>
              <a:rPr lang="en-IN" sz="2400" b="1" i="1" dirty="0">
                <a:solidFill>
                  <a:srgbClr val="FFFF00"/>
                </a:solidFill>
                <a:latin typeface="Baskerville Old Face" panose="02020602080505020303" pitchFamily="18" charset="0"/>
                <a:ea typeface="Algerian" panose="02000000000000000000" pitchFamily="2" charset="0"/>
              </a:rPr>
              <a:t>BUYERS / AUDIENCE PERSONA</a:t>
            </a:r>
          </a:p>
          <a:p>
            <a:pPr marL="285750" indent="-285750" algn="l">
              <a:buFont typeface="Arial" panose="020B0604020202020204" pitchFamily="34" charset="0"/>
              <a:buChar char="•"/>
            </a:pPr>
            <a:r>
              <a:rPr lang="en-IN" sz="2400" b="1" i="1" dirty="0">
                <a:solidFill>
                  <a:srgbClr val="FFFF00"/>
                </a:solidFill>
                <a:latin typeface="Baskerville Old Face" panose="02020602080505020303" pitchFamily="18" charset="0"/>
                <a:ea typeface="Algerian" panose="02000000000000000000" pitchFamily="2" charset="0"/>
              </a:rPr>
              <a:t>SEO and KEYWORD RESEARCH</a:t>
            </a:r>
          </a:p>
          <a:p>
            <a:pPr marL="285750" indent="-285750" algn="l">
              <a:buFont typeface="Arial" panose="020B0604020202020204" pitchFamily="34" charset="0"/>
              <a:buChar char="•"/>
            </a:pPr>
            <a:r>
              <a:rPr lang="en-IN" sz="2400" b="1" i="1" dirty="0">
                <a:solidFill>
                  <a:srgbClr val="FFFF00"/>
                </a:solidFill>
                <a:latin typeface="Baskerville Old Face" panose="02020602080505020303" pitchFamily="18" charset="0"/>
                <a:ea typeface="Algerian" panose="02000000000000000000" pitchFamily="2" charset="0"/>
              </a:rPr>
              <a:t>CONTENT IDEAS and MARKETING STRATEGIES</a:t>
            </a:r>
          </a:p>
          <a:p>
            <a:pPr marL="285750" indent="-285750" algn="l">
              <a:buFont typeface="Arial" panose="020B0604020202020204" pitchFamily="34" charset="0"/>
              <a:buChar char="•"/>
            </a:pPr>
            <a:r>
              <a:rPr lang="en-IN" sz="2400" b="1" i="1" dirty="0">
                <a:solidFill>
                  <a:srgbClr val="FFFF00"/>
                </a:solidFill>
                <a:latin typeface="Baskerville Old Face" panose="02020602080505020303" pitchFamily="18" charset="0"/>
                <a:ea typeface="Algerian" panose="02000000000000000000" pitchFamily="2" charset="0"/>
              </a:rPr>
              <a:t>CONTENT CREATION and CURATION</a:t>
            </a:r>
          </a:p>
          <a:p>
            <a:pPr marL="285750" indent="-285750" algn="l">
              <a:buFont typeface="Arial" panose="020B0604020202020204" pitchFamily="34" charset="0"/>
              <a:buChar char="•"/>
            </a:pPr>
            <a:r>
              <a:rPr lang="en-IN" sz="2400" b="1" i="1" dirty="0">
                <a:solidFill>
                  <a:srgbClr val="FFFF00"/>
                </a:solidFill>
                <a:latin typeface="Baskerville Old Face" panose="02020602080505020303" pitchFamily="18" charset="0"/>
                <a:ea typeface="Algerian" panose="02000000000000000000" pitchFamily="2" charset="0"/>
              </a:rPr>
              <a:t>INSTAGRAM STORY</a:t>
            </a:r>
          </a:p>
          <a:p>
            <a:pPr marL="285750" indent="-285750" algn="l">
              <a:buFont typeface="Arial" panose="020B0604020202020204" pitchFamily="34" charset="0"/>
              <a:buChar char="•"/>
            </a:pPr>
            <a:endParaRPr lang="en-IN" sz="2400" b="1" i="1" dirty="0">
              <a:solidFill>
                <a:srgbClr val="FFFF00"/>
              </a:solidFill>
              <a:latin typeface="Baskerville Old Face" panose="02020602080505020303" pitchFamily="18" charset="0"/>
              <a:ea typeface="Algerian" panose="02000000000000000000" pitchFamily="2" charset="0"/>
            </a:endParaRPr>
          </a:p>
          <a:p>
            <a:pPr marL="285750" indent="-285750" algn="l">
              <a:buFont typeface="Arial" panose="020B0604020202020204" pitchFamily="34" charset="0"/>
              <a:buChar char="•"/>
            </a:pPr>
            <a:endParaRPr lang="en-IN" sz="2400" b="1" i="1" dirty="0">
              <a:solidFill>
                <a:srgbClr val="FFFF00"/>
              </a:solidFill>
              <a:latin typeface="Baskerville Old Face" panose="02020602080505020303" pitchFamily="18" charset="0"/>
              <a:ea typeface="Algerian" panose="02000000000000000000" pitchFamily="2" charset="0"/>
            </a:endParaRPr>
          </a:p>
          <a:p>
            <a:pPr marL="285750" indent="-285750" algn="l">
              <a:buFont typeface="Arial" panose="020B0604020202020204" pitchFamily="34" charset="0"/>
              <a:buChar char="•"/>
            </a:pPr>
            <a:endParaRPr lang="en-IN" sz="2400" b="1" i="1" dirty="0">
              <a:solidFill>
                <a:srgbClr val="FFFF00"/>
              </a:solidFill>
              <a:latin typeface="Baskerville Old Face" panose="02020602080505020303" pitchFamily="18" charset="0"/>
              <a:ea typeface="Algerian" panose="02000000000000000000" pitchFamily="2" charset="0"/>
            </a:endParaRPr>
          </a:p>
          <a:p>
            <a:pPr marL="285750" indent="-285750" algn="l">
              <a:buFont typeface="Arial" panose="020B0604020202020204" pitchFamily="34" charset="0"/>
              <a:buChar char="•"/>
            </a:pPr>
            <a:endParaRPr lang="en-IN" sz="2400" b="1" i="1" dirty="0">
              <a:solidFill>
                <a:srgbClr val="FFFF00"/>
              </a:solidFill>
              <a:latin typeface="Baskerville Old Face" panose="02020602080505020303" pitchFamily="18" charset="0"/>
              <a:ea typeface="Algerian" panose="02000000000000000000" pitchFamily="2" charset="0"/>
            </a:endParaRPr>
          </a:p>
          <a:p>
            <a:pPr marL="285750" indent="-285750" algn="l">
              <a:buFont typeface="Arial" panose="020B0604020202020204" pitchFamily="34" charset="0"/>
              <a:buChar char="•"/>
            </a:pPr>
            <a:endParaRPr lang="en-IN" sz="2400" b="1" i="1" dirty="0">
              <a:solidFill>
                <a:srgbClr val="FFFF00"/>
              </a:solidFill>
              <a:latin typeface="Baskerville Old Face" panose="02020602080505020303" pitchFamily="18" charset="0"/>
              <a:ea typeface="Algerian" panose="02000000000000000000" pitchFamily="2" charset="0"/>
            </a:endParaRPr>
          </a:p>
          <a:p>
            <a:pPr marL="285750" indent="-285750" algn="l">
              <a:buFont typeface="Arial" panose="020B0604020202020204" pitchFamily="34" charset="0"/>
              <a:buChar char="•"/>
            </a:pPr>
            <a:endParaRPr lang="en-US" sz="2400" b="1" i="1" dirty="0"/>
          </a:p>
        </p:txBody>
      </p:sp>
      <p:pic>
        <p:nvPicPr>
          <p:cNvPr id="2050" name="Picture 2" descr="Tata Motors Logo Meaning and History [Tata Motors symbol]">
            <a:extLst>
              <a:ext uri="{FF2B5EF4-FFF2-40B4-BE49-F238E27FC236}">
                <a16:creationId xmlns:a16="http://schemas.microsoft.com/office/drawing/2014/main" id="{7F91A9BE-705B-F931-FD5B-1D030C068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8723" y="1278194"/>
            <a:ext cx="4594327" cy="4041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6943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3959E-8E6F-F2D3-EA9B-BF689613BEE2}"/>
              </a:ext>
            </a:extLst>
          </p:cNvPr>
          <p:cNvSpPr>
            <a:spLocks noGrp="1"/>
          </p:cNvSpPr>
          <p:nvPr>
            <p:ph type="title"/>
          </p:nvPr>
        </p:nvSpPr>
        <p:spPr>
          <a:xfrm>
            <a:off x="1216076" y="1067385"/>
            <a:ext cx="8761413" cy="706964"/>
          </a:xfrm>
        </p:spPr>
        <p:txBody>
          <a:bodyPr/>
          <a:lstStyle/>
          <a:p>
            <a:pPr algn="ctr"/>
            <a:r>
              <a:rPr lang="en-US" b="1" i="1" u="sng" dirty="0">
                <a:solidFill>
                  <a:srgbClr val="92D050"/>
                </a:solidFill>
                <a:latin typeface="Imprint MT Shadow" pitchFamily="82" charset="0"/>
              </a:rPr>
              <a:t>TATA MOTORS</a:t>
            </a:r>
          </a:p>
        </p:txBody>
      </p:sp>
      <p:sp>
        <p:nvSpPr>
          <p:cNvPr id="9" name="TextBox 8">
            <a:extLst>
              <a:ext uri="{FF2B5EF4-FFF2-40B4-BE49-F238E27FC236}">
                <a16:creationId xmlns:a16="http://schemas.microsoft.com/office/drawing/2014/main" id="{30E601D0-C6DB-3D36-A018-BF51A5DFC4E9}"/>
              </a:ext>
            </a:extLst>
          </p:cNvPr>
          <p:cNvSpPr txBox="1"/>
          <p:nvPr/>
        </p:nvSpPr>
        <p:spPr>
          <a:xfrm>
            <a:off x="1516654" y="4574389"/>
            <a:ext cx="8925204" cy="2308324"/>
          </a:xfrm>
          <a:prstGeom prst="rect">
            <a:avLst/>
          </a:prstGeom>
          <a:noFill/>
        </p:spPr>
        <p:txBody>
          <a:bodyPr wrap="square">
            <a:spAutoFit/>
          </a:bodyPr>
          <a:lstStyle/>
          <a:p>
            <a:pPr marL="342900" indent="-342900">
              <a:buFont typeface="Arial" panose="020B0604020202020204" pitchFamily="34" charset="0"/>
              <a:buChar char="•"/>
            </a:pPr>
            <a:r>
              <a:rPr lang="en-US" sz="2400" dirty="0"/>
              <a:t> Tata Motors has a remarkable portfolio of both passenger and commercial vehicles and have been leading India’s commercial vehicles space for several years. The Company operates six principal automotive manufacturing facilities in India: at Jamshedpur in the state of Jharkhand, at Pune in the state of Maharashtra</a:t>
            </a:r>
            <a:endParaRPr lang="en-US" sz="2400" b="1" dirty="0"/>
          </a:p>
        </p:txBody>
      </p:sp>
      <p:sp>
        <p:nvSpPr>
          <p:cNvPr id="3" name="TextBox 2">
            <a:extLst>
              <a:ext uri="{FF2B5EF4-FFF2-40B4-BE49-F238E27FC236}">
                <a16:creationId xmlns:a16="http://schemas.microsoft.com/office/drawing/2014/main" id="{8CA7D844-1557-E16B-3BF4-F7637DE0BFBE}"/>
              </a:ext>
            </a:extLst>
          </p:cNvPr>
          <p:cNvSpPr txBox="1"/>
          <p:nvPr/>
        </p:nvSpPr>
        <p:spPr>
          <a:xfrm rot="10800000" flipV="1">
            <a:off x="575360" y="512003"/>
            <a:ext cx="5370267" cy="461665"/>
          </a:xfrm>
          <a:prstGeom prst="rect">
            <a:avLst/>
          </a:prstGeom>
          <a:noFill/>
        </p:spPr>
        <p:txBody>
          <a:bodyPr wrap="square" rtlCol="0">
            <a:spAutoFit/>
          </a:bodyPr>
          <a:lstStyle/>
          <a:p>
            <a:pPr algn="l"/>
            <a:r>
              <a:rPr lang="en-IN" sz="2400" b="1" i="1" dirty="0">
                <a:solidFill>
                  <a:schemeClr val="accent6">
                    <a:lumMod val="40000"/>
                    <a:lumOff val="60000"/>
                  </a:schemeClr>
                </a:solidFill>
                <a:latin typeface="Copperplate Gothic Bold" panose="020E0705020206020404" pitchFamily="34" charset="0"/>
              </a:rPr>
              <a:t>INTRODUCTION :</a:t>
            </a:r>
            <a:endParaRPr lang="en-US" sz="2400" b="1" i="1" dirty="0">
              <a:solidFill>
                <a:schemeClr val="accent6">
                  <a:lumMod val="40000"/>
                  <a:lumOff val="60000"/>
                </a:schemeClr>
              </a:solidFill>
              <a:latin typeface="Copperplate Gothic Bold" panose="020E0705020206020404" pitchFamily="34" charset="0"/>
            </a:endParaRPr>
          </a:p>
        </p:txBody>
      </p:sp>
      <p:pic>
        <p:nvPicPr>
          <p:cNvPr id="3074" name="Picture 2" descr="Tata Motors Logo Meaning and History [Tata Motors symbol]">
            <a:extLst>
              <a:ext uri="{FF2B5EF4-FFF2-40B4-BE49-F238E27FC236}">
                <a16:creationId xmlns:a16="http://schemas.microsoft.com/office/drawing/2014/main" id="{EFB12718-B7FA-D0BC-6FEF-B8A33E721AE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3283" y="2443555"/>
            <a:ext cx="5586998" cy="1970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616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EB3BC21-E72A-094C-2BFB-31A121A89E4B}"/>
              </a:ext>
            </a:extLst>
          </p:cNvPr>
          <p:cNvSpPr txBox="1"/>
          <p:nvPr/>
        </p:nvSpPr>
        <p:spPr>
          <a:xfrm rot="10800000" flipV="1">
            <a:off x="6835079" y="4996959"/>
            <a:ext cx="5220923" cy="369332"/>
          </a:xfrm>
          <a:prstGeom prst="rect">
            <a:avLst/>
          </a:prstGeom>
          <a:noFill/>
        </p:spPr>
        <p:txBody>
          <a:bodyPr wrap="square" rtlCol="0">
            <a:spAutoFit/>
          </a:bodyPr>
          <a:lstStyle/>
          <a:p>
            <a:pPr algn="ctr"/>
            <a:r>
              <a:rPr lang="en-IN" b="1" dirty="0">
                <a:latin typeface="Copperplate Gothic Bold" panose="020E0705020206020404" pitchFamily="34" charset="0"/>
              </a:rPr>
              <a:t>TATA MOTOTRS. </a:t>
            </a:r>
            <a:endParaRPr lang="en-US" b="1" dirty="0">
              <a:latin typeface="Copperplate Gothic Bold" panose="020E0705020206020404" pitchFamily="34" charset="0"/>
            </a:endParaRPr>
          </a:p>
        </p:txBody>
      </p:sp>
      <p:pic>
        <p:nvPicPr>
          <p:cNvPr id="4098" name="Picture 2" descr="Tata Group - Wikipedia">
            <a:extLst>
              <a:ext uri="{FF2B5EF4-FFF2-40B4-BE49-F238E27FC236}">
                <a16:creationId xmlns:a16="http://schemas.microsoft.com/office/drawing/2014/main" id="{05FCCF42-A0CD-23E1-848A-16662BE9D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8555" y="369333"/>
            <a:ext cx="4739148" cy="4222331"/>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anagement Discussion and Analysis | Tata Motors Annual Report 2018-19">
            <a:extLst>
              <a:ext uri="{FF2B5EF4-FFF2-40B4-BE49-F238E27FC236}">
                <a16:creationId xmlns:a16="http://schemas.microsoft.com/office/drawing/2014/main" id="{A4277BBC-D427-E5FF-0B10-46AD48895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36" y="169606"/>
            <a:ext cx="6589765" cy="651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33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9EF8-6382-BDEE-9FF3-348856190C1B}"/>
              </a:ext>
            </a:extLst>
          </p:cNvPr>
          <p:cNvSpPr>
            <a:spLocks noGrp="1"/>
          </p:cNvSpPr>
          <p:nvPr>
            <p:ph type="title"/>
          </p:nvPr>
        </p:nvSpPr>
        <p:spPr/>
        <p:txBody>
          <a:bodyPr/>
          <a:lstStyle/>
          <a:p>
            <a:r>
              <a:rPr lang="en-IN" sz="4000" b="1" i="1">
                <a:solidFill>
                  <a:schemeClr val="accent5">
                    <a:lumMod val="40000"/>
                    <a:lumOff val="60000"/>
                  </a:schemeClr>
                </a:solidFill>
                <a:latin typeface="Imprint MT Shadow" pitchFamily="82" charset="0"/>
              </a:rPr>
              <a:t>Brand study, Competitors Analysis and Buyer’s/Audiences Persona.</a:t>
            </a:r>
            <a:r>
              <a:rPr lang="en-IN" sz="4000" b="1" i="1" u="sng">
                <a:solidFill>
                  <a:schemeClr val="accent5">
                    <a:lumMod val="40000"/>
                    <a:lumOff val="60000"/>
                  </a:schemeClr>
                </a:solidFill>
                <a:latin typeface="Imprint MT Shadow" pitchFamily="82" charset="0"/>
              </a:rPr>
              <a:t> </a:t>
            </a:r>
            <a:endParaRPr lang="en-US" sz="4000" b="1" i="1" u="sng">
              <a:solidFill>
                <a:schemeClr val="accent5">
                  <a:lumMod val="40000"/>
                  <a:lumOff val="60000"/>
                </a:schemeClr>
              </a:solidFill>
              <a:latin typeface="Imprint MT Shadow" pitchFamily="82" charset="0"/>
            </a:endParaRPr>
          </a:p>
        </p:txBody>
      </p:sp>
      <p:sp>
        <p:nvSpPr>
          <p:cNvPr id="3" name="Content Placeholder 2">
            <a:extLst>
              <a:ext uri="{FF2B5EF4-FFF2-40B4-BE49-F238E27FC236}">
                <a16:creationId xmlns:a16="http://schemas.microsoft.com/office/drawing/2014/main" id="{199E8135-751F-7FF4-7B5F-C10404C7445D}"/>
              </a:ext>
            </a:extLst>
          </p:cNvPr>
          <p:cNvSpPr>
            <a:spLocks noGrp="1"/>
          </p:cNvSpPr>
          <p:nvPr>
            <p:ph idx="1"/>
          </p:nvPr>
        </p:nvSpPr>
        <p:spPr>
          <a:xfrm>
            <a:off x="904621" y="2627949"/>
            <a:ext cx="8824913" cy="1014413"/>
          </a:xfrm>
        </p:spPr>
        <p:txBody>
          <a:bodyPr>
            <a:normAutofit/>
          </a:bodyPr>
          <a:lstStyle/>
          <a:p>
            <a:r>
              <a:rPr lang="en-IN" sz="4400" b="1">
                <a:solidFill>
                  <a:srgbClr val="92D050"/>
                </a:solidFill>
              </a:rPr>
              <a:t>Research of Brand Identity</a:t>
            </a:r>
          </a:p>
          <a:p>
            <a:endParaRPr lang="en-IN" sz="3200">
              <a:solidFill>
                <a:srgbClr val="92D050"/>
              </a:solidFill>
            </a:endParaRPr>
          </a:p>
          <a:p>
            <a:endParaRPr lang="en-US" sz="3200" b="1">
              <a:solidFill>
                <a:srgbClr val="92D050"/>
              </a:solidFill>
            </a:endParaRPr>
          </a:p>
        </p:txBody>
      </p:sp>
      <p:sp>
        <p:nvSpPr>
          <p:cNvPr id="5" name="Content Placeholder 2">
            <a:extLst>
              <a:ext uri="{FF2B5EF4-FFF2-40B4-BE49-F238E27FC236}">
                <a16:creationId xmlns:a16="http://schemas.microsoft.com/office/drawing/2014/main" id="{B2F663B2-03CE-2F95-D311-AE883551B197}"/>
              </a:ext>
            </a:extLst>
          </p:cNvPr>
          <p:cNvSpPr>
            <a:spLocks noGrp="1"/>
          </p:cNvSpPr>
          <p:nvPr>
            <p:ph idx="1"/>
          </p:nvPr>
        </p:nvSpPr>
        <p:spPr>
          <a:xfrm>
            <a:off x="1154954" y="3526367"/>
            <a:ext cx="9067934" cy="3062691"/>
          </a:xfrm>
        </p:spPr>
        <p:txBody>
          <a:bodyPr>
            <a:normAutofit lnSpcReduction="10000"/>
          </a:bodyPr>
          <a:lstStyle/>
          <a:p>
            <a:pPr marL="0" indent="0">
              <a:buNone/>
            </a:pPr>
            <a:r>
              <a:rPr lang="en-IN" sz="2800" b="1" dirty="0">
                <a:solidFill>
                  <a:schemeClr val="tx1"/>
                </a:solidFill>
              </a:rPr>
              <a:t>Mission/ Values :-</a:t>
            </a:r>
            <a:r>
              <a:rPr lang="en-US" b="0" i="0" dirty="0">
                <a:solidFill>
                  <a:srgbClr val="040C28"/>
                </a:solidFill>
                <a:effectLst/>
                <a:latin typeface="Google Sans"/>
              </a:rPr>
              <a:t> </a:t>
            </a:r>
            <a:r>
              <a:rPr lang="en-US" sz="2400" b="0" i="0" dirty="0">
                <a:solidFill>
                  <a:srgbClr val="040C28"/>
                </a:solidFill>
                <a:effectLst/>
                <a:latin typeface="Google Sans"/>
              </a:rPr>
              <a:t>To deliver value through our products and services and to be the most trusted global network for our customers and suppliers</a:t>
            </a:r>
            <a:r>
              <a:rPr lang="en-US" sz="2400" b="0" i="0" dirty="0">
                <a:solidFill>
                  <a:srgbClr val="474747"/>
                </a:solidFill>
                <a:effectLst/>
                <a:latin typeface="Google Sans"/>
              </a:rPr>
              <a:t>. To be a responsible value-creation partner for all stakeholders. To innovate mobility solutions with a passion to enhance the quality of life</a:t>
            </a:r>
            <a:endParaRPr lang="en-IN" sz="2400" b="1" i="1" dirty="0">
              <a:solidFill>
                <a:schemeClr val="tx1"/>
              </a:solidFill>
            </a:endParaRPr>
          </a:p>
          <a:p>
            <a:pPr marL="0" indent="0">
              <a:buNone/>
            </a:pPr>
            <a:r>
              <a:rPr lang="en-IN" sz="3200" b="1" i="1" dirty="0">
                <a:solidFill>
                  <a:schemeClr val="tx1"/>
                </a:solidFill>
              </a:rPr>
              <a:t>USP :-</a:t>
            </a:r>
            <a:r>
              <a:rPr lang="en-US" sz="2400" b="0" i="0" dirty="0">
                <a:solidFill>
                  <a:srgbClr val="474747"/>
                </a:solidFill>
                <a:effectLst/>
                <a:latin typeface="Google Sans"/>
              </a:rPr>
              <a:t>The USP of Tata Motors is their </a:t>
            </a:r>
            <a:r>
              <a:rPr lang="en-US" sz="2400" b="0" i="0" dirty="0">
                <a:solidFill>
                  <a:srgbClr val="040C28"/>
                </a:solidFill>
                <a:effectLst/>
                <a:latin typeface="Google Sans"/>
              </a:rPr>
              <a:t>focus on message execution and image building to associate the brand with positive imagery that impacts consumer perception and long-term reactions</a:t>
            </a:r>
            <a:r>
              <a:rPr lang="en-US" sz="2400" b="0" i="0" dirty="0">
                <a:solidFill>
                  <a:srgbClr val="474747"/>
                </a:solidFill>
                <a:effectLst/>
                <a:latin typeface="Google Sans"/>
              </a:rPr>
              <a:t>.</a:t>
            </a:r>
            <a:endParaRPr lang="en-IN" sz="2100" i="1" dirty="0">
              <a:solidFill>
                <a:schemeClr val="tx1"/>
              </a:solidFill>
            </a:endParaRPr>
          </a:p>
        </p:txBody>
      </p:sp>
    </p:spTree>
    <p:extLst>
      <p:ext uri="{BB962C8B-B14F-4D97-AF65-F5344CB8AC3E}">
        <p14:creationId xmlns:p14="http://schemas.microsoft.com/office/powerpoint/2010/main" val="3852946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DF9492-0366-FF88-EADA-8DDCBB8B79BE}"/>
              </a:ext>
            </a:extLst>
          </p:cNvPr>
          <p:cNvSpPr>
            <a:spLocks noGrp="1"/>
          </p:cNvSpPr>
          <p:nvPr>
            <p:ph type="title"/>
          </p:nvPr>
        </p:nvSpPr>
        <p:spPr>
          <a:xfrm>
            <a:off x="1485018" y="863647"/>
            <a:ext cx="8761413" cy="706964"/>
          </a:xfrm>
        </p:spPr>
        <p:txBody>
          <a:bodyPr/>
          <a:lstStyle/>
          <a:p>
            <a:r>
              <a:rPr lang="en-IN" b="1" i="1">
                <a:solidFill>
                  <a:schemeClr val="accent6">
                    <a:lumMod val="20000"/>
                    <a:lumOff val="80000"/>
                  </a:schemeClr>
                </a:solidFill>
                <a:latin typeface="Imprint MT Shadow" panose="02000000000000000000" pitchFamily="2" charset="0"/>
                <a:ea typeface="Imprint MT Shadow" panose="02000000000000000000" pitchFamily="2" charset="0"/>
              </a:rPr>
              <a:t>Analyzing of Brand messaging</a:t>
            </a:r>
            <a:endParaRPr lang="en-US" b="1" i="1">
              <a:solidFill>
                <a:schemeClr val="accent6">
                  <a:lumMod val="20000"/>
                  <a:lumOff val="80000"/>
                </a:schemeClr>
              </a:solidFill>
              <a:latin typeface="Imprint MT Shadow" panose="02000000000000000000" pitchFamily="2" charset="0"/>
              <a:ea typeface="Imprint MT Shadow" panose="02000000000000000000" pitchFamily="2" charset="0"/>
            </a:endParaRPr>
          </a:p>
        </p:txBody>
      </p:sp>
      <p:sp>
        <p:nvSpPr>
          <p:cNvPr id="7" name="Content Placeholder 6">
            <a:extLst>
              <a:ext uri="{FF2B5EF4-FFF2-40B4-BE49-F238E27FC236}">
                <a16:creationId xmlns:a16="http://schemas.microsoft.com/office/drawing/2014/main" id="{4A5AADFA-AF23-6E02-D270-984B4B2B7EF6}"/>
              </a:ext>
            </a:extLst>
          </p:cNvPr>
          <p:cNvSpPr>
            <a:spLocks noGrp="1"/>
          </p:cNvSpPr>
          <p:nvPr>
            <p:ph idx="1"/>
          </p:nvPr>
        </p:nvSpPr>
        <p:spPr>
          <a:xfrm>
            <a:off x="1154954" y="2627950"/>
            <a:ext cx="10617335" cy="4230050"/>
          </a:xfrm>
        </p:spPr>
        <p:txBody>
          <a:bodyPr>
            <a:normAutofit lnSpcReduction="10000"/>
          </a:bodyPr>
          <a:lstStyle/>
          <a:p>
            <a:r>
              <a:rPr lang="en-IN" sz="2000" b="1" dirty="0"/>
              <a:t>Tagline : </a:t>
            </a:r>
            <a:r>
              <a:rPr lang="en-US" sz="2000" b="0" i="0" dirty="0">
                <a:solidFill>
                  <a:srgbClr val="1F1F1F"/>
                </a:solidFill>
                <a:effectLst/>
                <a:latin typeface="Google Sans"/>
              </a:rPr>
              <a:t>Along with the new brand name, Tata has also unveiled its new brand tagline - '</a:t>
            </a:r>
            <a:r>
              <a:rPr lang="en-US" sz="2000" b="0" i="0" dirty="0">
                <a:solidFill>
                  <a:srgbClr val="040C28"/>
                </a:solidFill>
                <a:effectLst/>
                <a:latin typeface="Google Sans"/>
              </a:rPr>
              <a:t>Move with Meaning</a:t>
            </a:r>
            <a:r>
              <a:rPr lang="en-US" sz="2000" b="0" i="0" dirty="0">
                <a:solidFill>
                  <a:srgbClr val="1F1F1F"/>
                </a:solidFill>
                <a:effectLst/>
                <a:latin typeface="Google Sans"/>
              </a:rPr>
              <a:t>', which reflects the sustainability at the core of Tata.</a:t>
            </a:r>
            <a:endParaRPr lang="en-IN" sz="2000" dirty="0">
              <a:latin typeface="Bahnschrift Condensed" panose="02000000000000000000" pitchFamily="2" charset="0"/>
              <a:ea typeface="Bahnschrift Condensed" panose="02000000000000000000" pitchFamily="2" charset="0"/>
            </a:endParaRPr>
          </a:p>
          <a:p>
            <a:r>
              <a:rPr lang="en-IN" sz="2000" b="1" dirty="0"/>
              <a:t>Logo :</a:t>
            </a:r>
            <a:r>
              <a:rPr lang="en-US" sz="2000" b="0" i="0" dirty="0">
                <a:solidFill>
                  <a:srgbClr val="474747"/>
                </a:solidFill>
                <a:effectLst/>
                <a:latin typeface="Google Sans"/>
              </a:rPr>
              <a:t> The Tata logo </a:t>
            </a:r>
            <a:r>
              <a:rPr lang="en-US" sz="2000" b="0" i="0" dirty="0">
                <a:solidFill>
                  <a:srgbClr val="040C28"/>
                </a:solidFill>
                <a:effectLst/>
                <a:latin typeface="Google Sans"/>
              </a:rPr>
              <a:t>symbolizes fluidity and adaptability</a:t>
            </a:r>
            <a:r>
              <a:rPr lang="en-US" sz="2000" b="0" i="0" dirty="0">
                <a:solidFill>
                  <a:srgbClr val="474747"/>
                </a:solidFill>
                <a:effectLst/>
                <a:latin typeface="Google Sans"/>
              </a:rPr>
              <a:t>. It is also said to depict a fountain of knowledge, or a tree of trust under which people can take shelter. The blue color in the Tata logo stands for excellence, reliability and strength of the company's products.</a:t>
            </a:r>
            <a:endParaRPr lang="en-IN" sz="2000" dirty="0">
              <a:latin typeface="Bahnschrift Condensed" panose="02000000000000000000" pitchFamily="2" charset="0"/>
              <a:ea typeface="Bahnschrift Condensed" panose="02000000000000000000" pitchFamily="2" charset="0"/>
            </a:endParaRPr>
          </a:p>
          <a:p>
            <a:r>
              <a:rPr lang="en-IN" sz="2000" b="1" dirty="0">
                <a:ea typeface="Bahnschrift Condensed" panose="02000000000000000000" pitchFamily="2" charset="0"/>
              </a:rPr>
              <a:t>Innovation : </a:t>
            </a:r>
            <a:r>
              <a:rPr lang="en-IN" sz="2000" b="0" i="0" dirty="0">
                <a:solidFill>
                  <a:srgbClr val="474747"/>
                </a:solidFill>
                <a:effectLst/>
                <a:latin typeface="Google Sans"/>
              </a:rPr>
              <a:t>Tata Motors has already developed </a:t>
            </a:r>
            <a:r>
              <a:rPr lang="en-IN" sz="2000" b="0" i="0" dirty="0">
                <a:solidFill>
                  <a:srgbClr val="040C28"/>
                </a:solidFill>
                <a:effectLst/>
                <a:latin typeface="Google Sans"/>
              </a:rPr>
              <a:t>next-gen clean, green fuel based commercial vehicles</a:t>
            </a:r>
            <a:r>
              <a:rPr lang="en-IN" sz="2000" b="0" i="0" dirty="0">
                <a:solidFill>
                  <a:srgbClr val="474747"/>
                </a:solidFill>
                <a:effectLst/>
                <a:latin typeface="Google Sans"/>
              </a:rPr>
              <a:t>, such as the Magic Iris Electric, a zero-emission commercial passenger vehicle which uses solar energy for supplementary charging, and the hybrid </a:t>
            </a:r>
            <a:r>
              <a:rPr lang="en-IN" sz="2000" b="0" i="0" dirty="0" err="1">
                <a:solidFill>
                  <a:srgbClr val="474747"/>
                </a:solidFill>
                <a:effectLst/>
                <a:latin typeface="Google Sans"/>
              </a:rPr>
              <a:t>Starbus</a:t>
            </a:r>
            <a:r>
              <a:rPr lang="en-IN" sz="2000" b="0" i="0" dirty="0">
                <a:solidFill>
                  <a:srgbClr val="474747"/>
                </a:solidFill>
                <a:effectLst/>
                <a:latin typeface="Google Sans"/>
              </a:rPr>
              <a:t>, a clean fuel solution for public transport.</a:t>
            </a:r>
            <a:endParaRPr lang="en-IN" sz="2000" dirty="0">
              <a:latin typeface="Bahnschrift Condensed" panose="020B0502040204020203" pitchFamily="34" charset="0"/>
              <a:ea typeface="Bahnschrift Condensed" panose="02000000000000000000" pitchFamily="2" charset="0"/>
            </a:endParaRPr>
          </a:p>
          <a:p>
            <a:r>
              <a:rPr lang="en-IN" sz="2000" b="1" dirty="0">
                <a:ea typeface="Bahnschrift Condensed" panose="02000000000000000000" pitchFamily="2" charset="0"/>
              </a:rPr>
              <a:t>Values : </a:t>
            </a:r>
            <a:r>
              <a:rPr lang="en-US" sz="2000" b="0" i="0" dirty="0">
                <a:solidFill>
                  <a:srgbClr val="040C28"/>
                </a:solidFill>
                <a:effectLst/>
                <a:latin typeface="Google Sans"/>
              </a:rPr>
              <a:t>Integrity, Responsibility, Excellence, Pioneering, and Unity</a:t>
            </a:r>
            <a:r>
              <a:rPr lang="en-US" sz="2000" b="0" i="0" dirty="0">
                <a:solidFill>
                  <a:srgbClr val="474747"/>
                </a:solidFill>
                <a:effectLst/>
                <a:latin typeface="Google Sans"/>
              </a:rPr>
              <a:t>.</a:t>
            </a:r>
            <a:endParaRPr lang="en-IN" sz="2000" dirty="0">
              <a:latin typeface="Bahnschrift Condensed" panose="020B0502040204020203" pitchFamily="34" charset="0"/>
              <a:ea typeface="Bahnschrift Condensed" panose="02000000000000000000" pitchFamily="2" charset="0"/>
            </a:endParaRPr>
          </a:p>
          <a:p>
            <a:r>
              <a:rPr lang="en-IN" sz="2000" b="1" dirty="0">
                <a:ea typeface="Bahnschrift Condensed" panose="02000000000000000000" pitchFamily="2" charset="0"/>
              </a:rPr>
              <a:t>Digital transformation : </a:t>
            </a:r>
            <a:r>
              <a:rPr lang="en-US" sz="2000" b="0" i="0" dirty="0">
                <a:solidFill>
                  <a:srgbClr val="474747"/>
                </a:solidFill>
                <a:effectLst/>
                <a:latin typeface="Google Sans"/>
              </a:rPr>
              <a:t>Tata Motors' sophisticated connected digital ecosystem has helped it tend to breakdowns at a much faster rate, </a:t>
            </a:r>
            <a:r>
              <a:rPr lang="en-US" sz="2000" b="0" i="0" dirty="0">
                <a:solidFill>
                  <a:srgbClr val="040C28"/>
                </a:solidFill>
                <a:effectLst/>
                <a:latin typeface="Google Sans"/>
              </a:rPr>
              <a:t>reducing vehicle off-road times for commercial vehicles by 75%</a:t>
            </a:r>
            <a:r>
              <a:rPr lang="en-US" sz="2000" b="0" i="0" dirty="0">
                <a:solidFill>
                  <a:srgbClr val="474747"/>
                </a:solidFill>
                <a:effectLst/>
                <a:latin typeface="Google Sans"/>
              </a:rPr>
              <a:t>.</a:t>
            </a:r>
            <a:endParaRPr lang="en-US" sz="2000" dirty="0">
              <a:latin typeface="Bahnschrift Condensed" panose="020B0502040204020203" pitchFamily="34" charset="0"/>
              <a:ea typeface="Bahnschrift Condensed" panose="02000000000000000000" pitchFamily="2" charset="0"/>
            </a:endParaRPr>
          </a:p>
        </p:txBody>
      </p:sp>
    </p:spTree>
    <p:extLst>
      <p:ext uri="{BB962C8B-B14F-4D97-AF65-F5344CB8AC3E}">
        <p14:creationId xmlns:p14="http://schemas.microsoft.com/office/powerpoint/2010/main" val="713355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CB38-7B37-F5D6-3797-14809B2F2E3C}"/>
              </a:ext>
            </a:extLst>
          </p:cNvPr>
          <p:cNvSpPr>
            <a:spLocks noGrp="1"/>
          </p:cNvSpPr>
          <p:nvPr>
            <p:ph type="title"/>
          </p:nvPr>
        </p:nvSpPr>
        <p:spPr/>
        <p:txBody>
          <a:bodyPr/>
          <a:lstStyle/>
          <a:p>
            <a:pPr algn="ctr"/>
            <a:r>
              <a:rPr lang="en-IN" b="1" i="1" dirty="0">
                <a:solidFill>
                  <a:schemeClr val="accent5">
                    <a:lumMod val="40000"/>
                    <a:lumOff val="60000"/>
                  </a:schemeClr>
                </a:solidFill>
                <a:latin typeface="Imprint MT Shadow" pitchFamily="82" charset="0"/>
                <a:ea typeface="Castellar" panose="02000000000000000000" pitchFamily="2" charset="0"/>
              </a:rPr>
              <a:t>Smart Goals  of  TATA MOTORS</a:t>
            </a:r>
            <a:endParaRPr lang="en-US" b="1" i="1" dirty="0">
              <a:solidFill>
                <a:schemeClr val="accent5">
                  <a:lumMod val="40000"/>
                  <a:lumOff val="60000"/>
                </a:schemeClr>
              </a:solidFill>
              <a:latin typeface="Imprint MT Shadow" pitchFamily="82" charset="0"/>
              <a:ea typeface="Castellar" panose="02000000000000000000" pitchFamily="2" charset="0"/>
            </a:endParaRPr>
          </a:p>
        </p:txBody>
      </p:sp>
      <p:sp>
        <p:nvSpPr>
          <p:cNvPr id="3" name="Content Placeholder 2">
            <a:extLst>
              <a:ext uri="{FF2B5EF4-FFF2-40B4-BE49-F238E27FC236}">
                <a16:creationId xmlns:a16="http://schemas.microsoft.com/office/drawing/2014/main" id="{7FE0B41B-0DFC-D414-3DAA-DC119DB12FFC}"/>
              </a:ext>
            </a:extLst>
          </p:cNvPr>
          <p:cNvSpPr>
            <a:spLocks noGrp="1"/>
          </p:cNvSpPr>
          <p:nvPr>
            <p:ph idx="1"/>
          </p:nvPr>
        </p:nvSpPr>
        <p:spPr>
          <a:xfrm>
            <a:off x="1154954" y="3006910"/>
            <a:ext cx="10207539" cy="3533250"/>
          </a:xfrm>
        </p:spPr>
        <p:txBody>
          <a:bodyPr>
            <a:normAutofit lnSpcReduction="10000"/>
          </a:bodyPr>
          <a:lstStyle/>
          <a:p>
            <a:r>
              <a:rPr lang="en-US" sz="2800" b="0" i="0" dirty="0">
                <a:solidFill>
                  <a:srgbClr val="040C28"/>
                </a:solidFill>
                <a:effectLst/>
                <a:latin typeface="Google Sans"/>
              </a:rPr>
              <a:t>To be the most reliable global network for customers and suppliers, that delivers value through products and services</a:t>
            </a:r>
            <a:r>
              <a:rPr lang="en-US" sz="2800" b="0" i="0" dirty="0">
                <a:solidFill>
                  <a:srgbClr val="474747"/>
                </a:solidFill>
                <a:effectLst/>
                <a:latin typeface="Google Sans"/>
              </a:rPr>
              <a:t>. To be a responsible value creator for all our stakeholders.</a:t>
            </a:r>
            <a:endParaRPr lang="en-IN" sz="2800" dirty="0">
              <a:latin typeface="Bahnschrift Condensed" panose="020B0502040204020203" pitchFamily="34" charset="0"/>
            </a:endParaRPr>
          </a:p>
          <a:p>
            <a:r>
              <a:rPr lang="en-US" sz="2800" b="0" i="0" dirty="0">
                <a:solidFill>
                  <a:srgbClr val="474747"/>
                </a:solidFill>
                <a:effectLst/>
                <a:latin typeface="Google Sans"/>
              </a:rPr>
              <a:t>With an unwavering vision, we dedicate ourselves to achieving holistic </a:t>
            </a:r>
            <a:r>
              <a:rPr lang="en-US" sz="2800" b="0" i="0" dirty="0" err="1">
                <a:solidFill>
                  <a:srgbClr val="474747"/>
                </a:solidFill>
                <a:effectLst/>
                <a:latin typeface="Google Sans"/>
              </a:rPr>
              <a:t>decarbonisation</a:t>
            </a:r>
            <a:r>
              <a:rPr lang="en-US" sz="2800" b="0" i="0" dirty="0">
                <a:solidFill>
                  <a:srgbClr val="474747"/>
                </a:solidFill>
                <a:effectLst/>
                <a:latin typeface="Google Sans"/>
              </a:rPr>
              <a:t> across our business, encompassing Scope 1, Scope 2, and Scope 3 emissions. Our aim is to </a:t>
            </a:r>
            <a:r>
              <a:rPr lang="en-US" sz="2800" b="0" i="0" dirty="0">
                <a:solidFill>
                  <a:srgbClr val="040C28"/>
                </a:solidFill>
                <a:effectLst/>
                <a:latin typeface="Google Sans"/>
              </a:rPr>
              <a:t>achieve Net Zero greenhouse gas emissions for our passenger and commercial vehicles businesses by 2040 and 2045 respectively</a:t>
            </a:r>
            <a:r>
              <a:rPr lang="en-US" sz="2800" b="0" i="0" dirty="0">
                <a:solidFill>
                  <a:srgbClr val="474747"/>
                </a:solidFill>
                <a:effectLst/>
                <a:latin typeface="Google Sans"/>
              </a:rPr>
              <a:t>.</a:t>
            </a:r>
            <a:endParaRPr lang="en-IN" sz="2800" dirty="0">
              <a:latin typeface="Bahnschrift Condensed" panose="020B0502040204020203" pitchFamily="34" charset="0"/>
            </a:endParaRPr>
          </a:p>
        </p:txBody>
      </p:sp>
    </p:spTree>
    <p:extLst>
      <p:ext uri="{BB962C8B-B14F-4D97-AF65-F5344CB8AC3E}">
        <p14:creationId xmlns:p14="http://schemas.microsoft.com/office/powerpoint/2010/main" val="2758063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53D5-3611-CB32-568F-46BAA379F7D4}"/>
              </a:ext>
            </a:extLst>
          </p:cNvPr>
          <p:cNvSpPr>
            <a:spLocks noGrp="1"/>
          </p:cNvSpPr>
          <p:nvPr>
            <p:ph type="title"/>
          </p:nvPr>
        </p:nvSpPr>
        <p:spPr/>
        <p:txBody>
          <a:bodyPr/>
          <a:lstStyle/>
          <a:p>
            <a:pPr algn="ctr"/>
            <a:r>
              <a:rPr lang="en-IN" sz="4000" b="1" i="1" dirty="0">
                <a:solidFill>
                  <a:schemeClr val="accent5">
                    <a:lumMod val="40000"/>
                    <a:lumOff val="60000"/>
                  </a:schemeClr>
                </a:solidFill>
                <a:latin typeface="Imprint MT Shadow" pitchFamily="82" charset="0"/>
                <a:ea typeface="Algerian" panose="02000000000000000000" pitchFamily="2" charset="0"/>
              </a:rPr>
              <a:t>KPIs  of  TATA MOTORS</a:t>
            </a:r>
            <a:endParaRPr lang="en-US" sz="4000" b="1" i="1" dirty="0">
              <a:solidFill>
                <a:schemeClr val="accent5">
                  <a:lumMod val="40000"/>
                  <a:lumOff val="60000"/>
                </a:schemeClr>
              </a:solidFill>
              <a:latin typeface="Imprint MT Shadow" pitchFamily="82" charset="0"/>
              <a:ea typeface="Algerian" panose="02000000000000000000" pitchFamily="2" charset="0"/>
            </a:endParaRPr>
          </a:p>
        </p:txBody>
      </p:sp>
      <p:sp>
        <p:nvSpPr>
          <p:cNvPr id="3" name="Content Placeholder 2">
            <a:extLst>
              <a:ext uri="{FF2B5EF4-FFF2-40B4-BE49-F238E27FC236}">
                <a16:creationId xmlns:a16="http://schemas.microsoft.com/office/drawing/2014/main" id="{3B2B0C58-98C9-6C48-5BEE-08F711EB1953}"/>
              </a:ext>
            </a:extLst>
          </p:cNvPr>
          <p:cNvSpPr>
            <a:spLocks noGrp="1"/>
          </p:cNvSpPr>
          <p:nvPr>
            <p:ph idx="1"/>
          </p:nvPr>
        </p:nvSpPr>
        <p:spPr>
          <a:xfrm>
            <a:off x="1154954" y="2603500"/>
            <a:ext cx="8825659" cy="1357270"/>
          </a:xfrm>
        </p:spPr>
        <p:txBody>
          <a:bodyPr>
            <a:normAutofit fontScale="77500" lnSpcReduction="20000"/>
          </a:bodyPr>
          <a:lstStyle/>
          <a:p>
            <a:r>
              <a:rPr lang="en-IN" sz="2000" b="1" dirty="0"/>
              <a:t>Revenue growth :</a:t>
            </a:r>
            <a:br>
              <a:rPr lang="en-US" sz="2000" dirty="0"/>
            </a:br>
            <a:r>
              <a:rPr lang="en-US" sz="2400" b="0" i="0" dirty="0">
                <a:solidFill>
                  <a:srgbClr val="1F1F1F"/>
                </a:solidFill>
                <a:effectLst/>
                <a:latin typeface="Google Sans"/>
              </a:rPr>
              <a:t>TML delivered a strong performance in Q3 FY24 with Revenue of ₹110.6K Cr (</a:t>
            </a:r>
            <a:r>
              <a:rPr lang="en-US" sz="2400" b="0" i="0" dirty="0">
                <a:solidFill>
                  <a:srgbClr val="040C28"/>
                </a:solidFill>
                <a:effectLst/>
                <a:latin typeface="Google Sans"/>
              </a:rPr>
              <a:t>up 25.0%)</a:t>
            </a:r>
            <a:r>
              <a:rPr lang="en-US" sz="2400" b="0" i="0" dirty="0">
                <a:solidFill>
                  <a:srgbClr val="1F1F1F"/>
                </a:solidFill>
                <a:effectLst/>
                <a:latin typeface="Google Sans"/>
              </a:rPr>
              <a:t>, EBITDA at ₹15.8K Cr (up 60.6%) and EBIT of ₹9.2K Cr (+₹5.3K Cr) with all automotive verticals continuing their profitable growth trajectory</a:t>
            </a:r>
            <a:endParaRPr lang="en-IN" sz="2400" dirty="0">
              <a:latin typeface="Bahnschrift Condensed" panose="020B0502040204020203" pitchFamily="34" charset="0"/>
            </a:endParaRPr>
          </a:p>
          <a:p>
            <a:r>
              <a:rPr lang="en-IN" sz="2000" b="1" dirty="0"/>
              <a:t>Client Satisfaction : </a:t>
            </a:r>
            <a:endParaRPr lang="en-US" sz="2000" b="1" dirty="0"/>
          </a:p>
        </p:txBody>
      </p:sp>
      <p:pic>
        <p:nvPicPr>
          <p:cNvPr id="5122" name="Picture 2" descr="Customer Satisfaction on Supply Chain Management Practices: A Study of  Toyota and Tata Motors in Kingdom of Saudi Arabia | Semantic Scholar">
            <a:extLst>
              <a:ext uri="{FF2B5EF4-FFF2-40B4-BE49-F238E27FC236}">
                <a16:creationId xmlns:a16="http://schemas.microsoft.com/office/drawing/2014/main" id="{28846B14-50CC-5669-5A2B-1CA5380D20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9445" y="3882869"/>
            <a:ext cx="4331687" cy="268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022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2010</Words>
  <Application>Microsoft Office PowerPoint</Application>
  <PresentationFormat>Widescreen</PresentationFormat>
  <Paragraphs>119</Paragraphs>
  <Slides>23</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23</vt:i4>
      </vt:variant>
    </vt:vector>
  </HeadingPairs>
  <TitlesOfParts>
    <vt:vector size="37" baseType="lpstr">
      <vt:lpstr>Andada</vt:lpstr>
      <vt:lpstr>arial</vt:lpstr>
      <vt:lpstr>arial</vt:lpstr>
      <vt:lpstr>Bahnschrift Condensed</vt:lpstr>
      <vt:lpstr>Baskerville Old Face</vt:lpstr>
      <vt:lpstr>Calibri</vt:lpstr>
      <vt:lpstr>Castellar</vt:lpstr>
      <vt:lpstr>Century Gothic</vt:lpstr>
      <vt:lpstr>Congenial Black</vt:lpstr>
      <vt:lpstr>Copperplate Gothic Bold</vt:lpstr>
      <vt:lpstr>Google Sans</vt:lpstr>
      <vt:lpstr>Imprint MT Shadow</vt:lpstr>
      <vt:lpstr>Wingdings 3</vt:lpstr>
      <vt:lpstr>Ion Boardroom</vt:lpstr>
      <vt:lpstr>PowerPoint Presentation</vt:lpstr>
      <vt:lpstr>COMPREHENSIVE  DIGITAL MARKETING FOR   TATA MOTORS </vt:lpstr>
      <vt:lpstr>PowerPoint Presentation</vt:lpstr>
      <vt:lpstr>TATA MOTORS</vt:lpstr>
      <vt:lpstr>PowerPoint Presentation</vt:lpstr>
      <vt:lpstr>Brand study, Competitors Analysis and Buyer’s/Audiences Persona. </vt:lpstr>
      <vt:lpstr>Analyzing of Brand messaging</vt:lpstr>
      <vt:lpstr>Smart Goals  of  TATA MOTORS</vt:lpstr>
      <vt:lpstr>KPIs  of  TATA MOTORS</vt:lpstr>
      <vt:lpstr>PowerPoint Presentation</vt:lpstr>
      <vt:lpstr>Competitors Analysis</vt:lpstr>
      <vt:lpstr>PowerPoint Presentation</vt:lpstr>
      <vt:lpstr>PowerPoint Presentation</vt:lpstr>
      <vt:lpstr>Buyer’s / Audience Persona </vt:lpstr>
      <vt:lpstr>SEO and KEYWORD RESEARCH</vt:lpstr>
      <vt:lpstr>PowerPoint Presentation</vt:lpstr>
      <vt:lpstr>Content ideas and Marketing strategies</vt:lpstr>
      <vt:lpstr>Ex :- Graph with the strategy, aim and idea of each content piece</vt:lpstr>
      <vt:lpstr>Content creation and Curation</vt:lpstr>
      <vt:lpstr>PowerPoint Presentation</vt:lpstr>
      <vt:lpstr>PowerPoint Presentation</vt:lpstr>
      <vt:lpstr>INSTAGRAM STORY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DIGITAL MARKETING FOR   LIFE INSURANCE CORPORATION (LIC)</dc:title>
  <dc:creator>Guest User</dc:creator>
  <cp:lastModifiedBy>Durga prasad Vesavi</cp:lastModifiedBy>
  <cp:revision>7</cp:revision>
  <dcterms:created xsi:type="dcterms:W3CDTF">2023-10-12T06:07:05Z</dcterms:created>
  <dcterms:modified xsi:type="dcterms:W3CDTF">2024-04-18T05:08:02Z</dcterms:modified>
</cp:coreProperties>
</file>