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4197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2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2837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6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895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112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47C67C-DFF2-4743-8008-1BFB605D25BA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6096DF-E284-4120-ACD0-2D0613C7A1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763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Individual homework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</a:t>
            </a:r>
            <a:r>
              <a:rPr lang="en-US" dirty="0" err="1" smtClean="0"/>
              <a:t>Vescan</a:t>
            </a:r>
            <a:r>
              <a:rPr lang="en-US" dirty="0" smtClean="0"/>
              <a:t> Antonia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831" y="427008"/>
            <a:ext cx="9601200" cy="14859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12" y="1276709"/>
            <a:ext cx="10748513" cy="5374257"/>
          </a:xfrm>
        </p:spPr>
        <p:txBody>
          <a:bodyPr/>
          <a:lstStyle/>
          <a:p>
            <a:r>
              <a:rPr lang="en-US" sz="3000" dirty="0"/>
              <a:t>Exercise </a:t>
            </a:r>
            <a:r>
              <a:rPr lang="en-US" sz="3000" dirty="0" smtClean="0"/>
              <a:t>3.7</a:t>
            </a:r>
          </a:p>
          <a:p>
            <a:pPr marL="0" indent="0">
              <a:buNone/>
            </a:pPr>
            <a:r>
              <a:rPr lang="en-US" sz="3000" dirty="0"/>
              <a:t> </a:t>
            </a:r>
            <a:r>
              <a:rPr lang="en-US" sz="3000" dirty="0" smtClean="0"/>
              <a:t>    Using </a:t>
            </a:r>
            <a:r>
              <a:rPr lang="en-US" sz="3000" dirty="0"/>
              <a:t>the semantic tableaux method, decide whether the following logical consequences hold or </a:t>
            </a:r>
            <a:r>
              <a:rPr lang="en-US" sz="3000" dirty="0" smtClean="0"/>
              <a:t>not. If </a:t>
            </a:r>
            <a:r>
              <a:rPr lang="en-US" sz="3000" dirty="0"/>
              <a:t>a logical consequence does not hold find an anti-model of it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p </a:t>
            </a:r>
            <a:r>
              <a:rPr lang="el-GR" sz="4000" dirty="0" smtClean="0"/>
              <a:t>Λ</a:t>
            </a:r>
            <a:r>
              <a:rPr lang="en-US" sz="4000" dirty="0" smtClean="0"/>
              <a:t> ( q → r ), q V r </a:t>
            </a:r>
            <a:r>
              <a:rPr lang="az-Cyrl-AZ" sz="4000" dirty="0" smtClean="0"/>
              <a:t>╞</a:t>
            </a:r>
            <a:r>
              <a:rPr lang="en-US" sz="4000" dirty="0" smtClean="0"/>
              <a:t> p → (q → r)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593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132" y="167329"/>
            <a:ext cx="9601200" cy="14859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Theoretical Results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132" y="910279"/>
            <a:ext cx="10904706" cy="5829989"/>
          </a:xfrm>
        </p:spPr>
        <p:txBody>
          <a:bodyPr/>
          <a:lstStyle/>
          <a:p>
            <a:pPr marL="0" indent="0">
              <a:buNone/>
            </a:pPr>
            <a:r>
              <a:rPr lang="en-US" sz="2700" b="1" u="sng" dirty="0" smtClean="0"/>
              <a:t>Semantic Tableaux Method</a:t>
            </a:r>
            <a:r>
              <a:rPr lang="en-US" sz="2700" dirty="0" smtClean="0"/>
              <a:t> </a:t>
            </a:r>
          </a:p>
          <a:p>
            <a:r>
              <a:rPr lang="en-US" sz="1800" dirty="0" smtClean="0"/>
              <a:t>It </a:t>
            </a:r>
            <a:r>
              <a:rPr lang="en-US" sz="1800" dirty="0"/>
              <a:t>is based on semantic considerations =&gt; semantic </a:t>
            </a:r>
            <a:r>
              <a:rPr lang="en-US" sz="1800" dirty="0" smtClean="0"/>
              <a:t>method.</a:t>
            </a:r>
          </a:p>
          <a:p>
            <a:r>
              <a:rPr lang="en-US" sz="1800" dirty="0" smtClean="0"/>
              <a:t>Its </a:t>
            </a:r>
            <a:r>
              <a:rPr lang="en-US" sz="1800" dirty="0"/>
              <a:t>basic aim is to decide consistency  and to find all the models of a formula by decomposing the formula in </a:t>
            </a:r>
            <a:r>
              <a:rPr lang="en-US" sz="1800" dirty="0" smtClean="0"/>
              <a:t>sub formulas</a:t>
            </a:r>
            <a:r>
              <a:rPr lang="en-US" sz="1800" dirty="0"/>
              <a:t>.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validity of a formula is proved by </a:t>
            </a:r>
            <a:r>
              <a:rPr lang="en-US" sz="1800" dirty="0" smtClean="0"/>
              <a:t>contradiction =&gt; </a:t>
            </a:r>
            <a:r>
              <a:rPr lang="en-US" sz="1800" dirty="0"/>
              <a:t>refutation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          </a:t>
            </a:r>
          </a:p>
          <a:p>
            <a:pPr marL="0" indent="0">
              <a:buNone/>
            </a:pPr>
            <a:r>
              <a:rPr lang="en-US" b="1" u="sng" dirty="0" smtClean="0"/>
              <a:t>Decomposition rules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</a:t>
            </a:r>
            <a:r>
              <a:rPr lang="en-US" b="1" u="sng" dirty="0" smtClean="0"/>
              <a:t>propositional formulas:</a:t>
            </a:r>
            <a:endParaRPr lang="en-US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732" y="3010952"/>
            <a:ext cx="5705225" cy="36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085" y="443926"/>
            <a:ext cx="10530341" cy="6414074"/>
          </a:xfrm>
        </p:spPr>
        <p:txBody>
          <a:bodyPr/>
          <a:lstStyle/>
          <a:p>
            <a:pPr marL="0" indent="0" algn="ctr">
              <a:buNone/>
            </a:pPr>
            <a:r>
              <a:rPr lang="pt-BR" sz="1700" dirty="0" smtClean="0"/>
              <a:t>p </a:t>
            </a:r>
            <a:r>
              <a:rPr lang="pt-BR" sz="1700" dirty="0"/>
              <a:t>Λ ( q → r ), q V r ╞ p → (q → r</a:t>
            </a:r>
            <a:r>
              <a:rPr lang="pt-BR" sz="1700" dirty="0" smtClean="0"/>
              <a:t>) if and only if</a:t>
            </a:r>
            <a:endParaRPr lang="pt-BR" sz="1700" dirty="0"/>
          </a:p>
          <a:p>
            <a:pPr marL="0" indent="0" algn="ctr">
              <a:buNone/>
            </a:pPr>
            <a:r>
              <a:rPr lang="pt-BR" sz="1700" dirty="0" smtClean="0"/>
              <a:t>(p </a:t>
            </a:r>
            <a:r>
              <a:rPr lang="pt-BR" sz="1700" dirty="0"/>
              <a:t>Λ ( q → r </a:t>
            </a:r>
            <a:r>
              <a:rPr lang="pt-BR" sz="1700" dirty="0" smtClean="0"/>
              <a:t>)) </a:t>
            </a:r>
            <a:r>
              <a:rPr lang="el-GR" sz="1700" dirty="0" smtClean="0"/>
              <a:t>Λ</a:t>
            </a:r>
            <a:r>
              <a:rPr lang="pt-BR" sz="1700" dirty="0" smtClean="0"/>
              <a:t> ( q </a:t>
            </a:r>
            <a:r>
              <a:rPr lang="pt-BR" sz="1700" dirty="0"/>
              <a:t>V r </a:t>
            </a:r>
            <a:r>
              <a:rPr lang="pt-BR" sz="1700" dirty="0" smtClean="0"/>
              <a:t>) </a:t>
            </a:r>
            <a:r>
              <a:rPr lang="el-GR" sz="1700" dirty="0" smtClean="0"/>
              <a:t>Λ</a:t>
            </a:r>
            <a:r>
              <a:rPr lang="pt-BR" sz="1700" dirty="0" smtClean="0"/>
              <a:t> ┐( p </a:t>
            </a:r>
            <a:r>
              <a:rPr lang="pt-BR" sz="1700" dirty="0"/>
              <a:t>→ </a:t>
            </a:r>
            <a:r>
              <a:rPr lang="pt-BR" sz="1700" dirty="0" smtClean="0"/>
              <a:t>(</a:t>
            </a:r>
            <a:r>
              <a:rPr lang="pt-BR" sz="1700" dirty="0"/>
              <a:t>q → r</a:t>
            </a:r>
            <a:r>
              <a:rPr lang="pt-BR" sz="1700" dirty="0" smtClean="0"/>
              <a:t>)) has a closed semantic tableaux</a:t>
            </a:r>
          </a:p>
          <a:p>
            <a:pPr marL="0" indent="0" algn="ctr">
              <a:buNone/>
            </a:pPr>
            <a:r>
              <a:rPr lang="pt-BR" sz="1700" dirty="0"/>
              <a:t>(p Λ ( q → r )) Λ ( q V r ) Λ </a:t>
            </a:r>
            <a:r>
              <a:rPr lang="pt-BR" sz="1700" dirty="0" smtClean="0"/>
              <a:t>┐ ( </a:t>
            </a:r>
            <a:r>
              <a:rPr lang="pt-BR" sz="1700" dirty="0"/>
              <a:t>p → </a:t>
            </a:r>
            <a:r>
              <a:rPr lang="pt-BR" sz="1700" dirty="0" smtClean="0"/>
              <a:t>(q → r)) (1)</a:t>
            </a:r>
          </a:p>
          <a:p>
            <a:pPr marL="0" indent="0" algn="ctr">
              <a:buNone/>
            </a:pPr>
            <a:r>
              <a:rPr lang="en-US" sz="1800" dirty="0" smtClean="0"/>
              <a:t>p </a:t>
            </a:r>
          </a:p>
          <a:p>
            <a:pPr marL="0" indent="0" algn="ctr">
              <a:buNone/>
            </a:pPr>
            <a:r>
              <a:rPr lang="el-GR" sz="1800" dirty="0" smtClean="0"/>
              <a:t> </a:t>
            </a:r>
            <a:r>
              <a:rPr lang="el-GR" sz="1800" dirty="0"/>
              <a:t>( </a:t>
            </a:r>
            <a:r>
              <a:rPr lang="en-US" sz="1800" dirty="0"/>
              <a:t>q → r </a:t>
            </a:r>
            <a:r>
              <a:rPr lang="en-US" sz="1800" dirty="0" smtClean="0"/>
              <a:t>) (2)</a:t>
            </a:r>
          </a:p>
          <a:p>
            <a:pPr marL="0" indent="0" algn="ctr">
              <a:buNone/>
            </a:pPr>
            <a:r>
              <a:rPr lang="en-US" sz="1800" dirty="0" smtClean="0"/>
              <a:t> q </a:t>
            </a:r>
            <a:r>
              <a:rPr lang="en-US" sz="1800" dirty="0"/>
              <a:t>V r </a:t>
            </a:r>
            <a:r>
              <a:rPr lang="en-US" sz="1800" dirty="0" smtClean="0"/>
              <a:t>(3)</a:t>
            </a:r>
          </a:p>
          <a:p>
            <a:pPr marL="0" indent="0" algn="ctr">
              <a:buNone/>
            </a:pPr>
            <a:r>
              <a:rPr lang="en-US" sz="1800" dirty="0" smtClean="0"/>
              <a:t>┐ </a:t>
            </a:r>
            <a:r>
              <a:rPr lang="en-US" sz="1800" dirty="0"/>
              <a:t>( p → (q → r</a:t>
            </a:r>
            <a:r>
              <a:rPr lang="en-US" sz="1800" dirty="0" smtClean="0"/>
              <a:t>)) (4)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                                                         p</a:t>
            </a:r>
          </a:p>
          <a:p>
            <a:pPr marL="0" indent="0">
              <a:buNone/>
            </a:pPr>
            <a:r>
              <a:rPr lang="en-US" sz="1800" dirty="0"/>
              <a:t>                                                                              </a:t>
            </a:r>
            <a:r>
              <a:rPr lang="en-US" sz="1800" dirty="0" smtClean="0"/>
              <a:t>   ┐</a:t>
            </a:r>
            <a:r>
              <a:rPr lang="en-US" sz="1800" dirty="0"/>
              <a:t>(q → r) (5</a:t>
            </a:r>
            <a:r>
              <a:rPr lang="en-US" sz="1800" dirty="0" smtClean="0"/>
              <a:t>)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   q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800" dirty="0"/>
              <a:t> </a:t>
            </a:r>
            <a:r>
              <a:rPr lang="en-US" sz="1800" dirty="0" smtClean="0"/>
              <a:t>                                                                                     ┐r</a:t>
            </a:r>
            <a:endParaRPr lang="en-US" sz="1600" dirty="0" smtClean="0"/>
          </a:p>
          <a:p>
            <a:pPr marL="0" indent="0">
              <a:buNone/>
            </a:pPr>
            <a:r>
              <a:rPr lang="en-US" sz="1800" dirty="0" smtClean="0"/>
              <a:t>                                                                               ┐q            r</a:t>
            </a:r>
          </a:p>
          <a:p>
            <a:pPr marL="0" indent="0">
              <a:buNone/>
            </a:pPr>
            <a:r>
              <a:rPr lang="en-US" sz="1800" dirty="0" smtClean="0"/>
              <a:t>                                                                         q             r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</a:t>
            </a:r>
            <a:endParaRPr lang="en-US" sz="1700" dirty="0" smtClean="0"/>
          </a:p>
          <a:p>
            <a:pPr marL="0" indent="0" algn="ctr">
              <a:buNone/>
            </a:pPr>
            <a:endParaRPr lang="en-US" sz="17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 algn="ctr">
              <a:buNone/>
            </a:pPr>
            <a:endParaRPr lang="en-US" sz="1450" dirty="0" smtClean="0"/>
          </a:p>
          <a:p>
            <a:pPr marL="0" indent="0" algn="ctr">
              <a:buNone/>
            </a:pPr>
            <a:endParaRPr lang="pt-BR" sz="145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517255" y="1514396"/>
            <a:ext cx="0" cy="18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02345" y="1951832"/>
            <a:ext cx="0" cy="181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14239" y="2301663"/>
            <a:ext cx="0" cy="207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500188" y="2726490"/>
            <a:ext cx="4314" cy="198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77223" y="4949268"/>
            <a:ext cx="285132" cy="12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62355" y="4949268"/>
            <a:ext cx="318550" cy="12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686629" y="5319504"/>
            <a:ext cx="337352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35704" y="5310626"/>
            <a:ext cx="284085" cy="168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500188" y="3169328"/>
            <a:ext cx="0" cy="17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482431" y="3650963"/>
            <a:ext cx="0" cy="142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500188" y="3958285"/>
            <a:ext cx="0" cy="159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09063" y="4436158"/>
            <a:ext cx="0" cy="13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741773" y="1514396"/>
            <a:ext cx="14736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chemeClr val="tx2">
                    <a:lumMod val="75000"/>
                  </a:schemeClr>
                </a:solidFill>
              </a:rPr>
              <a:t>α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 rule for (1) </a:t>
            </a:r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4295" y="4679452"/>
            <a:ext cx="19760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l-GR" sz="1500" dirty="0" smtClean="0">
                <a:solidFill>
                  <a:schemeClr val="tx2">
                    <a:lumMod val="75000"/>
                  </a:schemeClr>
                </a:solidFill>
              </a:rPr>
              <a:t>β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 rule for (2)</a:t>
            </a:r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30177" y="5560771"/>
            <a:ext cx="180216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tx2">
                    <a:lumMod val="75000"/>
                  </a:schemeClr>
                </a:solidFill>
              </a:rPr>
              <a:t>Closed </a:t>
            </a:r>
            <a:r>
              <a:rPr lang="en-US" sz="1350" dirty="0">
                <a:solidFill>
                  <a:schemeClr val="tx2">
                    <a:lumMod val="75000"/>
                  </a:schemeClr>
                </a:solidFill>
              </a:rPr>
              <a:t>branch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72234" y="5134989"/>
            <a:ext cx="12339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 smtClean="0">
                <a:solidFill>
                  <a:schemeClr val="tx2">
                    <a:lumMod val="75000"/>
                  </a:schemeClr>
                </a:solidFill>
              </a:rPr>
              <a:t>β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 rule for (3)</a:t>
            </a:r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67566" y="5565693"/>
            <a:ext cx="16947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smtClean="0">
                <a:solidFill>
                  <a:schemeClr val="tx2">
                    <a:lumMod val="75000"/>
                  </a:schemeClr>
                </a:solidFill>
              </a:rPr>
              <a:t>Closed branch</a:t>
            </a:r>
            <a:endParaRPr lang="en-US" sz="13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73305" y="3111756"/>
            <a:ext cx="151808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chemeClr val="tx2">
                    <a:lumMod val="75000"/>
                  </a:schemeClr>
                </a:solidFill>
              </a:rPr>
              <a:t>α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 rule for (4) </a:t>
            </a:r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063785" y="3951033"/>
            <a:ext cx="20775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500" dirty="0">
                <a:solidFill>
                  <a:schemeClr val="tx2">
                    <a:lumMod val="75000"/>
                  </a:schemeClr>
                </a:solidFill>
              </a:rPr>
              <a:t>α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</a:rPr>
              <a:t>rule for 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</a:rPr>
              <a:t>(5) </a:t>
            </a:r>
            <a:endParaRPr lang="en-US" sz="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00188" y="5150377"/>
            <a:ext cx="1797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Closed branch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7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026" y="579268"/>
            <a:ext cx="9095172" cy="938814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787" y="2237172"/>
            <a:ext cx="11150353" cy="39949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dirty="0" smtClean="0"/>
              <a:t>     This </a:t>
            </a:r>
            <a:r>
              <a:rPr lang="en-US" sz="2100" dirty="0"/>
              <a:t>is a complete and </a:t>
            </a:r>
            <a:r>
              <a:rPr lang="en-US" sz="2100" dirty="0" smtClean="0"/>
              <a:t>closed </a:t>
            </a:r>
            <a:r>
              <a:rPr lang="en-US" sz="2100" dirty="0"/>
              <a:t>tableau with </a:t>
            </a:r>
            <a:r>
              <a:rPr lang="en-US" sz="2100" dirty="0" smtClean="0"/>
              <a:t>three closed branches </a:t>
            </a:r>
            <a:r>
              <a:rPr lang="en-US" sz="2100" dirty="0"/>
              <a:t>containing the following </a:t>
            </a:r>
            <a:r>
              <a:rPr lang="en-US" sz="2100" dirty="0" smtClean="0"/>
              <a:t>pairs </a:t>
            </a:r>
            <a:r>
              <a:rPr lang="en-US" sz="2100" dirty="0"/>
              <a:t>of opposite literals (┐r, r</a:t>
            </a:r>
            <a:r>
              <a:rPr lang="en-US" sz="2100" dirty="0" smtClean="0"/>
              <a:t>), (┐ q, </a:t>
            </a:r>
            <a:r>
              <a:rPr lang="en-US" sz="2100" dirty="0"/>
              <a:t>q), (┐</a:t>
            </a:r>
            <a:r>
              <a:rPr lang="en-US" sz="2100" dirty="0" smtClean="0"/>
              <a:t>r, </a:t>
            </a:r>
            <a:r>
              <a:rPr lang="en-US" sz="2100" dirty="0"/>
              <a:t>r</a:t>
            </a:r>
            <a:r>
              <a:rPr lang="en-US" sz="2100" dirty="0" smtClean="0"/>
              <a:t>). </a:t>
            </a:r>
            <a:r>
              <a:rPr lang="en-US" sz="2100" dirty="0"/>
              <a:t>Therefore </a:t>
            </a:r>
            <a:r>
              <a:rPr lang="en-US" sz="2100" dirty="0" smtClean="0"/>
              <a:t>the </a:t>
            </a:r>
            <a:r>
              <a:rPr lang="en-US" sz="2100" dirty="0"/>
              <a:t>logical </a:t>
            </a:r>
            <a:r>
              <a:rPr lang="en-US" sz="2100" dirty="0" smtClean="0"/>
              <a:t>consequence holds.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8436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338</TotalTime>
  <Words>330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Individual homework</vt:lpstr>
      <vt:lpstr>Problem statement</vt:lpstr>
      <vt:lpstr>Theoretical Results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</dc:creator>
  <cp:lastModifiedBy>anton</cp:lastModifiedBy>
  <cp:revision>34</cp:revision>
  <dcterms:created xsi:type="dcterms:W3CDTF">2021-11-06T12:03:27Z</dcterms:created>
  <dcterms:modified xsi:type="dcterms:W3CDTF">2021-11-09T16:12:05Z</dcterms:modified>
</cp:coreProperties>
</file>