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0"/>
  </p:notesMasterIdLst>
  <p:sldIdLst>
    <p:sldId id="257" r:id="rId2"/>
    <p:sldId id="258" r:id="rId3"/>
    <p:sldId id="259" r:id="rId4"/>
    <p:sldId id="30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93" r:id="rId26"/>
    <p:sldId id="294" r:id="rId27"/>
    <p:sldId id="295" r:id="rId28"/>
    <p:sldId id="296" r:id="rId29"/>
    <p:sldId id="297" r:id="rId30"/>
    <p:sldId id="298" r:id="rId31"/>
    <p:sldId id="284" r:id="rId32"/>
    <p:sldId id="285" r:id="rId33"/>
    <p:sldId id="303" r:id="rId34"/>
    <p:sldId id="304" r:id="rId35"/>
    <p:sldId id="308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9" r:id="rId44"/>
    <p:sldId id="300" r:id="rId45"/>
    <p:sldId id="301" r:id="rId46"/>
    <p:sldId id="305" r:id="rId47"/>
    <p:sldId id="306" r:id="rId48"/>
    <p:sldId id="307" r:id="rId49"/>
  </p:sldIdLst>
  <p:sldSz cx="12188825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3685DEB-B308-45FA-95B6-949FF7F8771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192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040" y="2130480"/>
            <a:ext cx="1035936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040" y="2130480"/>
            <a:ext cx="1035936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4040" y="2130480"/>
            <a:ext cx="1035936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magine 71"/>
          <p:cNvPicPr/>
          <p:nvPr/>
        </p:nvPicPr>
        <p:blipFill>
          <a:blip r:embed="rId2" cstate="print"/>
          <a:stretch/>
        </p:blipFill>
        <p:spPr>
          <a:xfrm>
            <a:off x="36014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3" name="Immagine 72"/>
          <p:cNvPicPr/>
          <p:nvPr/>
        </p:nvPicPr>
        <p:blipFill>
          <a:blip r:embed="rId2" cstate="print"/>
          <a:stretch/>
        </p:blipFill>
        <p:spPr>
          <a:xfrm>
            <a:off x="36014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040" y="2130480"/>
            <a:ext cx="1035936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4040" y="2130480"/>
            <a:ext cx="1035936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4040" y="2130480"/>
            <a:ext cx="1035936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040" y="2130480"/>
            <a:ext cx="1035936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914040" y="2130480"/>
            <a:ext cx="10359360" cy="680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040" y="2130480"/>
            <a:ext cx="1035936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040" y="2130480"/>
            <a:ext cx="1035936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040" y="2130480"/>
            <a:ext cx="1035936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magine 6"/>
          <p:cNvPicPr/>
          <p:nvPr/>
        </p:nvPicPr>
        <p:blipFill>
          <a:blip r:embed="rId14" cstate="print"/>
          <a:stretch/>
        </p:blipFill>
        <p:spPr>
          <a:xfrm>
            <a:off x="0" y="6686280"/>
            <a:ext cx="12187800" cy="195480"/>
          </a:xfrm>
          <a:prstGeom prst="rect">
            <a:avLst/>
          </a:prstGeom>
          <a:ln>
            <a:noFill/>
          </a:ln>
        </p:spPr>
      </p:pic>
      <p:pic>
        <p:nvPicPr>
          <p:cNvPr id="37" name="Immagine 7"/>
          <p:cNvPicPr/>
          <p:nvPr/>
        </p:nvPicPr>
        <p:blipFill>
          <a:blip r:embed="rId15" cstate="print"/>
          <a:stretch/>
        </p:blipFill>
        <p:spPr>
          <a:xfrm>
            <a:off x="11126880" y="5807520"/>
            <a:ext cx="710280" cy="710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5t.torino.it/get_pk" TargetMode="External"/><Relationship Id="rId2" Type="http://schemas.openxmlformats.org/officeDocument/2006/relationships/hyperlink" Target="https://os.smartcommunitylab.it/core.mobility/bikesharing/trento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: </a:t>
            </a:r>
            <a:r>
              <a:rPr lang="en-US" sz="4400" b="0" i="1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Hypertext Preprocessor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server-side scripting language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powerful tool for making dynamic and interactive web pages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widely used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source scripting language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executed on the server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 returned to the browser as plain HTML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Variables (cont’d)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variables can be declared anywhere in the script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 three different variable scopes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275040" y="2834640"/>
            <a:ext cx="5759640" cy="2834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$x = 5; // global scope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"&lt;p&gt;Variable x inside function is: $x&lt;/p&gt;";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"&lt;p&gt;Variable x outside function is: $x&lt;/p&gt;";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6310080" y="2834640"/>
            <a:ext cx="5759640" cy="2834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$x = 5; // local scope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echo "&lt;p&gt;Variable x inside function is: $x&lt;/p&gt;";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"&lt;p&gt;Variable x outside function is: $x&lt;/p&gt;";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Variables (cont’d)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keyword is used to access global variable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262980" y="2377440"/>
            <a:ext cx="5759640" cy="301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$x = 5;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$y = 10;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global $x, $y;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$y = $x + $y;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$y; // outputs 15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6306480" y="2381008"/>
            <a:ext cx="5759640" cy="301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$x = 5;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$y = 10;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 myTest()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$GLOBALS['y'] = $GLOBALS['x'] + $GLOBALS['y'];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myTest();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$y; // outputs 15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Variables (cont’d)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keyword NOT to delete local variable after execution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1005840" y="2377440"/>
            <a:ext cx="5759640" cy="334097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6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static $x = 0;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echo $x;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$x++;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myTest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Data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tring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nteger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 (also known as double)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oolean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rray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lang="en-US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bject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NULL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esource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/>
          <p:cNvSpPr/>
          <p:nvPr/>
        </p:nvSpPr>
        <p:spPr>
          <a:xfrm>
            <a:off x="6955292" y="1528200"/>
            <a:ext cx="3888535" cy="16704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$</a:t>
            </a: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x = 5985;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var_dump</a:t>
            </a: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($x);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  <a:endParaRPr lang="en-US" sz="16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6955292" y="3495752"/>
            <a:ext cx="3888535" cy="16704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$x = 10.365;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var_dump</a:t>
            </a: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($x);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  <a:endParaRPr lang="en-US" sz="16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</a:t>
            </a:r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Operators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61880" y="1680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arithmetic operators (+, -, *, /, %, **)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assignment operators (=, +=, -=, *=, /=, %=)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omparison operators (=, ===, !=, &lt;&gt;, !==, &gt;, &lt;, &gt;=, &lt;=)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increment/Decrement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operators (++$x, $x++, --$x, $x-</a:t>
            </a:r>
            <a:r>
              <a:rPr lang="en-US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-)</a:t>
            </a:r>
            <a:endParaRPr lang="en-US" sz="32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logical operators (and, or,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xor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&amp;&amp;, ||, !)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string operators (., .=)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array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operators (+, ==, ===, !=, &lt;&gt;, </a:t>
            </a:r>
            <a:r>
              <a:rPr lang="en-US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!==)</a:t>
            </a:r>
            <a:endParaRPr lang="it-IT" sz="3200" u="sng" dirty="0" smtClean="0"/>
          </a:p>
        </p:txBody>
      </p:sp>
    </p:spTree>
    <p:extLst>
      <p:ext uri="{BB962C8B-B14F-4D97-AF65-F5344CB8AC3E}">
        <p14:creationId xmlns:p14="http://schemas.microsoft.com/office/powerpoint/2010/main" xmlns="" val="23428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</a:t>
            </a:r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Conditional Statements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61880" y="1680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statement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executes some code if one condition is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if...else statement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executes some code if a condition is true and another code if that condition is 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if...</a:t>
            </a:r>
            <a:r>
              <a:rPr lang="en-US" sz="3200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elseif</a:t>
            </a:r>
            <a:r>
              <a:rPr lang="en-US" sz="3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....else statement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executes different codes for more than two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switch statement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selects one of many blocks of code to be executed</a:t>
            </a: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it-IT" sz="3200" u="sng" dirty="0" smtClean="0"/>
          </a:p>
        </p:txBody>
      </p:sp>
    </p:spTree>
    <p:extLst>
      <p:ext uri="{BB962C8B-B14F-4D97-AF65-F5344CB8AC3E}">
        <p14:creationId xmlns:p14="http://schemas.microsoft.com/office/powerpoint/2010/main" xmlns="" val="9227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</a:t>
            </a:r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Loops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61880" y="1680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while 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loops through a block of code as long as the specified condition is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do...while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loops through a block of code once, and then repeats the loop as long as the specified condition is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for 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loops through a block of code a specified number of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3200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foreach</a:t>
            </a:r>
            <a:r>
              <a:rPr lang="en-US" sz="32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loops through a block of code for each element in an array </a:t>
            </a: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it-IT" sz="3200" u="sng" dirty="0" smtClean="0"/>
          </a:p>
        </p:txBody>
      </p:sp>
    </p:spTree>
    <p:extLst>
      <p:ext uri="{BB962C8B-B14F-4D97-AF65-F5344CB8AC3E}">
        <p14:creationId xmlns:p14="http://schemas.microsoft.com/office/powerpoint/2010/main" xmlns="" val="18507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</a:t>
            </a:r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61880" y="1680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an </a:t>
            </a:r>
            <a:r>
              <a:rPr lang="en-US" sz="3200" dirty="0"/>
              <a:t>array stores multiple values in one single </a:t>
            </a:r>
            <a:r>
              <a:rPr lang="en-US" sz="3200" dirty="0" smtClean="0"/>
              <a:t>variable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there </a:t>
            </a:r>
            <a:r>
              <a:rPr lang="en-US" sz="3200" dirty="0"/>
              <a:t>are three types of </a:t>
            </a:r>
            <a:r>
              <a:rPr lang="en-US" sz="3200" dirty="0" smtClean="0"/>
              <a:t>arrays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Indexed arrays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Arrays with a numeric index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Associative arrays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Arrays with named keys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Multidimensional arrays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Arrays containing one or more arrays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1097280" y="2575443"/>
            <a:ext cx="6903180" cy="168959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$cars = array("Volvo", "BMW", "Toyota");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 echo "I like " . $cars[0] . ", " . $cars[1] . " and " . $cars[2] . ".";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32123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</a:t>
            </a:r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Arrays (cont’d)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61880" y="1680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to </a:t>
            </a:r>
            <a:r>
              <a:rPr lang="en-US" sz="3200" dirty="0"/>
              <a:t>loop through and print all the values of an associative array, you could use a </a:t>
            </a:r>
            <a:r>
              <a:rPr lang="en-US" sz="3200" dirty="0" err="1"/>
              <a:t>foreach</a:t>
            </a:r>
            <a:r>
              <a:rPr lang="en-US" sz="3200" dirty="0"/>
              <a:t> loop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u="sng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1005840" y="3088800"/>
            <a:ext cx="6165556" cy="201020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$age = array("Peter"=&gt;"35", "Ben"=&gt;"37", "Joe"=&gt;"43");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foreach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($age as $x =&gt;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x_value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"Key=" . $x . ", Value=" .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x_value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692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</a:t>
            </a:r>
            <a:r>
              <a:rPr lang="en-US" sz="4400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Superglobals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61880" y="1680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$GLOBALS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$_SERVER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$_REQUEST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$_POST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$_GET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$_COOKIE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$_SESSION</a:t>
            </a: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u="sng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28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PHP </a:t>
            </a:r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</a:t>
            </a:r>
            <a:r>
              <a:rPr lang="en-US" sz="4400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lang="en-US" sz="44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generate dynamic page content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create, open, read, write, delete and close files on the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collect form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send and receive cookies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add, delete, modify data in your database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encrypt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</a:t>
            </a:r>
            <a:r>
              <a:rPr lang="en-US" sz="4400" spc="-1" dirty="0" err="1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Superglobals</a:t>
            </a:r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(cont’d)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61880" y="1680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u="sng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761880" y="1201920"/>
            <a:ext cx="9351110" cy="51579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&lt;body&gt;</a:t>
            </a:r>
            <a:endParaRPr lang="en-US" sz="1600" u="sng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&lt;form method="post" action="&lt;?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echo $_SERVER['PHP_SELF'];?&gt;"&gt;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Name: &lt;input type="text" name="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&lt;input type="submit"&gt;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&lt;/form&gt;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($_SERVER["REQUEST_METHOD"] == "POST")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// collect value of input field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$name = $_REQUEST['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'];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if (empty($name))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    echo "Name is empty";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} else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    echo $name;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589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</a:t>
            </a:r>
            <a:r>
              <a:rPr lang="en-US" sz="4400" u="sng" spc="-1" dirty="0" err="1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Superglobals</a:t>
            </a:r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(cont’d)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61880" y="1680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u="sng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761880" y="1375800"/>
            <a:ext cx="9351110" cy="196827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&lt;body&gt;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&lt;a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href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test_get.php?subject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PHP&amp;web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=W3schools.com"&gt;Test $GET&lt;/a&gt;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&lt;/html&gt;</a:t>
            </a:r>
          </a:p>
        </p:txBody>
      </p:sp>
      <p:sp>
        <p:nvSpPr>
          <p:cNvPr id="8" name="CustomShape 5"/>
          <p:cNvSpPr/>
          <p:nvPr/>
        </p:nvSpPr>
        <p:spPr>
          <a:xfrm>
            <a:off x="761880" y="3785640"/>
            <a:ext cx="9351110" cy="237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&lt;body&gt;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echo "Study " . $_GET['subject'] . " at " . $_GET['web'];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6974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</a:t>
            </a:r>
            <a:r>
              <a:rPr lang="en-US" sz="4400" u="sng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61880" y="1680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u="sng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761880" y="1375800"/>
            <a:ext cx="9351110" cy="2145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&lt;body&gt;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&lt;form action="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welcome.php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 method="post"&gt;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Name: &lt;input type="text" name="name"&gt;&lt;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E-mail: &lt;input type="text" name="email"&gt;&lt;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&lt;input type="submit"&gt;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&lt;/form&gt;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&lt;/html&gt;</a:t>
            </a:r>
          </a:p>
        </p:txBody>
      </p:sp>
      <p:sp>
        <p:nvSpPr>
          <p:cNvPr id="8" name="CustomShape 5"/>
          <p:cNvSpPr/>
          <p:nvPr/>
        </p:nvSpPr>
        <p:spPr>
          <a:xfrm>
            <a:off x="761880" y="3785640"/>
            <a:ext cx="9351110" cy="237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&lt;body&gt;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Welcome 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echo $_POST["name"]; ?&gt;&lt;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Your email address is: 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echo $_POST["email"]; ?&gt;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3754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</a:t>
            </a:r>
            <a:r>
              <a:rPr lang="en-US" sz="4400" u="sng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 Validation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61880" y="1680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u="sng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480" y="1277537"/>
            <a:ext cx="5054341" cy="50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89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</a:t>
            </a:r>
            <a:r>
              <a:rPr lang="en-US" sz="4400" u="sng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 Validation (cont’d)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61880" y="1680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0" i="0" u="sng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761880" y="1680600"/>
            <a:ext cx="9351110" cy="341102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define variables and set to empty values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nameErr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emailErr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genderErr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websiteErr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"";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$name = $email = $gender = $comment = $website = "";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($_SERVER["REQUEST_METHOD"] == "POST")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if (empty($_POST["name"]))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nameErr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"Name is required";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} else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$name =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test_input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($_POST["name"]);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817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XML?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09480" y="1416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 a language to structure data for sharing across websites 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asy to create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ooks a lot like HTML, except that you make up your own tags</a:t>
            </a:r>
          </a:p>
        </p:txBody>
      </p:sp>
      <p:sp>
        <p:nvSpPr>
          <p:cNvPr id="6" name="CustomShape 5"/>
          <p:cNvSpPr/>
          <p:nvPr/>
        </p:nvSpPr>
        <p:spPr>
          <a:xfrm>
            <a:off x="707289" y="3132806"/>
            <a:ext cx="9351110" cy="28086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&lt;students&gt;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&lt;student&gt;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    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&gt;John&lt;/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 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&gt;Doe&lt;/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&lt;/student&gt;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&lt;student&gt;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    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&gt;Anna&lt;/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 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&gt;Smith&lt;/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&lt;/student&gt;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&lt;student&gt;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    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&gt;Peter&lt;/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 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&gt;Jones&lt;/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&lt;/student&gt;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&lt;/students&gt;</a:t>
            </a:r>
          </a:p>
        </p:txBody>
      </p:sp>
    </p:spTree>
    <p:extLst>
      <p:ext uri="{BB962C8B-B14F-4D97-AF65-F5344CB8AC3E}">
        <p14:creationId xmlns:p14="http://schemas.microsoft.com/office/powerpoint/2010/main" xmlns="" val="19838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 Parser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09480" y="1416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 read and update, create and manipulate an XML document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707289" y="2115705"/>
            <a:ext cx="9351110" cy="44215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myXMLData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"&lt;?xml version='1.0' encoding='UTF-8'?&gt;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&lt;note&gt;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&lt;to&gt;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Tove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&lt;/to&gt;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&lt;from&gt;Jani&lt;/from&gt;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&lt;heading&gt;Reminder&lt;/heading&gt;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&lt;body&gt;Don't forget me this weekend!&lt;/body&gt;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&lt;/note&gt;";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$xml=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simplexml_load_string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myXMLData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or die("Error: Cannot create object");</a:t>
            </a:r>
          </a:p>
          <a:p>
            <a:pPr>
              <a:lnSpc>
                <a:spcPct val="100000"/>
              </a:lnSpc>
            </a:pP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print_r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($xml);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OUTPUT: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SimpleXMLElement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Object ( [to] =&gt;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Tove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[from] =&gt; Jani [heading] =&gt; Reminder [body] =&gt; Don't forget me this weekend! )</a:t>
            </a:r>
          </a:p>
        </p:txBody>
      </p:sp>
    </p:spTree>
    <p:extLst>
      <p:ext uri="{BB962C8B-B14F-4D97-AF65-F5344CB8AC3E}">
        <p14:creationId xmlns:p14="http://schemas.microsoft.com/office/powerpoint/2010/main" xmlns="" val="31882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 Parser (cont’d)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09480" y="1416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609480" y="1126243"/>
            <a:ext cx="9351110" cy="547275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libxml_use_internal_errors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(true);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myXMLData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"&lt;?xml version='1.0' encoding='UTF-8'?&gt; 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&lt;document&gt; 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&lt;user&gt;John Doe&lt;/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wronguser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 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&lt;email&gt;john@example.com&lt;/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wrongemail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 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&lt;/document&gt;"; 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$xml =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simplexml_load_string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myXMLData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($xml === false)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"Failed loading XML: 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foreach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libxml_get_errors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() as $error)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    echo "&lt;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&gt;", $error-&gt;message;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 else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print_r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($xml);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Failed loading XML: 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Opening and ending tag mismatch: user line 3 and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wronguser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Opening and ending tag mismatch: email line 4 and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wrongemail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</a:t>
            </a:r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09480" y="1416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JavaScript Object Notation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 a syntax for storing and exchanging data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 text, written with JavaScript object notation</a:t>
            </a:r>
          </a:p>
        </p:txBody>
      </p:sp>
      <p:sp>
        <p:nvSpPr>
          <p:cNvPr id="6" name="CustomShape 5"/>
          <p:cNvSpPr/>
          <p:nvPr/>
        </p:nvSpPr>
        <p:spPr>
          <a:xfrm>
            <a:off x="707289" y="3132806"/>
            <a:ext cx="8586836" cy="214887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{“students":[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{ 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":"John", 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":"Doe" },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{ 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":"Anna", 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":"Smith" },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{ 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":"Peter", 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":"Jones" }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xmlns="" val="36263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Parser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09480" y="1416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PHP has some built-in functions to handle JSON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bjects and arrays in PHP can be converted into JSON by using the PHP function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json_encode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062129" y="2941395"/>
            <a:ext cx="9351110" cy="359588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myObj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-&gt;name = "John";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myObj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-&gt;age = 30;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myObj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-&gt;city = "New York";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myJSON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json_encode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myObj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echo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myJSON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myArr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array("John", "Mary", "Peter", "Sally");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myJSON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json_encode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myArr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echo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myJSON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3186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 PHP?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runs on various platforms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compatible with almost all servers used today (Apache, IIS, etc.)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supports a wide range of databases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free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 Parser (cont’d)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09480" y="1416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json_decode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decodes a JSON string into a PHP variable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734583" y="2064678"/>
            <a:ext cx="9351110" cy="4458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// JSON string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someJSON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'[{"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name":"Jonathan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Suh","gender":"male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"},{"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name":"William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	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Philbin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","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gender":"male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"},{"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name":"Allison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McKinnery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","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gender":"female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"}]';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// Convert JSON string to Array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someArray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json_decode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someJSON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true);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foreach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someArray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as $key =&gt; $value)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$value["name"] . ", " . $value["gender"] . "&lt;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}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// Convert JSON string to Object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someObject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json_decode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someJSON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foreach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someObject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as $key =&gt; $value)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$value-&gt;name . ", " . $value-&gt;gender . "&lt;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27921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database system used on the web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database system that runs on a server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ideal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 both small and large applications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very fast, reliable, and easy to use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standard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free to download and use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developed, distributed, and supported by Oracle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Corporation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26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MySQL (cont’d)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data in a MySQL database are stored in tables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table is a collection of related data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able consists of columns and rows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atabases are useful for storing information categorically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company may have a database with the following tables:</a:t>
            </a:r>
          </a:p>
          <a:p>
            <a:pPr marL="889200" lvl="1" indent="-323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</a:p>
          <a:p>
            <a:pPr marL="889200" lvl="1" indent="-323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</a:p>
          <a:p>
            <a:pPr marL="889200" lvl="1" indent="-323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</a:p>
          <a:p>
            <a:pPr marL="889200" lvl="1" indent="-323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xmlns="" val="32144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PRIMARY KEY Constraint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 PRIMARY KEY constraint uniquely identifies each record in a database table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must contain UNIQUE values, and cannot contain NULL values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table can have only one primary key, which may consist of single or multiple fields</a:t>
            </a: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1048483" y="4159762"/>
            <a:ext cx="8586836" cy="184525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CREATE TABLE students (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ID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NOT NULL,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varchar(255) NOT NULL,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varchar(255),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Age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PRIMARY KEY (ID)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72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FOREIGN KEY Constraint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FOREIGN KEY is a key used to link two tables together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 a field in one table that refers to the PRIMARY KEY in another table</a:t>
            </a:r>
          </a:p>
        </p:txBody>
      </p:sp>
      <p:sp>
        <p:nvSpPr>
          <p:cNvPr id="4" name="CustomShape 5"/>
          <p:cNvSpPr/>
          <p:nvPr/>
        </p:nvSpPr>
        <p:spPr>
          <a:xfrm>
            <a:off x="1034835" y="3327248"/>
            <a:ext cx="8586836" cy="184525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CREATE TABLE exams (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ExamID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NOT NULL,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ExamName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NOT NULL,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Marks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PRIMARY KEY (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ExamID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),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FOREIGN KEY (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StudentID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REFERENCES Persons(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StudentID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  <a:endParaRPr lang="en-US" sz="1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52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 Relationships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One to One</a:t>
            </a: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One to Many</a:t>
            </a: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Many to Many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Self Referencing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0918" y="1328584"/>
            <a:ext cx="2362169" cy="133200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5813" y="1259647"/>
            <a:ext cx="2490826" cy="146987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0913" y="3095708"/>
            <a:ext cx="2435609" cy="135778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1413" y="2986382"/>
            <a:ext cx="3627173" cy="161207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5635" y="4855317"/>
            <a:ext cx="3179539" cy="15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89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a MySQL 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75528" y="1141920"/>
            <a:ext cx="9351110" cy="544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servername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"localhost";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$username = "username";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$password = "password";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Create connection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$conn = new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mysqli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servername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$username, $password);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Check connection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($conn-&gt;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connect_error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die("Connection failed: " . $conn-&gt;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connect_error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 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Create database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"CREATE DATABASE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myDB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($conn-&gt;query($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=== TRUE)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"Database created successfully";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 else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"Error creating database: " . $conn-&gt;error;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$conn-&gt;close();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4035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a MySQL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07289" y="1201003"/>
            <a:ext cx="9351110" cy="53362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Create connection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$conn = new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mysqli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servername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$username, $password,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dbname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to create table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"CREATE TABLE students (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id INT(6) UNSIGNED AUTO_INCREMENT PRIMARY KEY, 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VARCHAR(30) NOT NULL,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VARCHAR(30) NOT NULL,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email VARCHAR(50),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reg_date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TIMESTAMP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)";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($conn-&gt;query($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=== TRUE)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"Table students created successfully";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 else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"Error creating table: " . $conn-&gt;error;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$conn-&gt;close();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17154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Insert Data </a:t>
            </a:r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a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07289" y="1201004"/>
            <a:ext cx="9351110" cy="511791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Create connection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$conn = new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mysqli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servername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$username, $password,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dbname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Check connection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($conn-&gt;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connect_error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die("Connection failed: " . $conn-&gt;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connect_error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 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"INSERT INTO students (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email)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VALUES ('John', 'Doe', 'john@example.com')";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($conn-&gt;query($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=== TRUE)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"New record created successfully";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 else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"Error: " .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. "&lt;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&gt;" . $conn-&gt;error;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$conn-&gt;close();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728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Insert Data </a:t>
            </a:r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a Table (cont’d)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07289" y="1676212"/>
            <a:ext cx="9351110" cy="280025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"INSERT INTO students (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email)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VALUES ('John', 'Doe', 'john@example.com')";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($conn-&gt;query($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=== TRUE)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last_id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$conn-&gt;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insert_id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"New record created successfully. Last inserted ID is: " .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last_id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 else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"Error: " .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. "&lt;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&gt;" . $conn-&gt;error;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4264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PHP works?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899" y="1416600"/>
            <a:ext cx="7729007" cy="47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76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Data </a:t>
            </a:r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a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34585" y="1324478"/>
            <a:ext cx="9351110" cy="526739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Create connection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$conn = new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mysqli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servername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$username, $password,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dbname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Check connection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($conn-&gt;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connect_error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die("Connection failed: " . $conn-&gt;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connect_error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 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"SELECT id,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FROM students";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$result = $conn-&gt;query($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($result-&gt;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num_rows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&gt; 0)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// output data of each row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while($row = $result-&gt;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fetch_assoc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())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    echo "id: " . $row["id"]. " - Name: " . $row["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firstname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"]. " " . $row["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"]. "&lt;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 else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"0 results";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$conn-&gt;close();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34269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 Data </a:t>
            </a:r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a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34585" y="1324478"/>
            <a:ext cx="9351110" cy="51445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Create connection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$conn = new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mysqli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servername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$username, $password,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dbname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Check connection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($conn-&gt;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connect_error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die("Connection failed: " . $conn-&gt;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connect_error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 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to delete a record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"DELETE FROM students WHERE id=3";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($conn-&gt;query($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=== TRUE)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"Record deleted successfully";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 else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"Error deleting record: " . $conn-&gt;error;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$conn-&gt;close();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121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Update Data </a:t>
            </a:r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a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34585" y="1324478"/>
            <a:ext cx="9351110" cy="51445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&lt;?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php</a:t>
            </a: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Create connection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$conn = new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mysqli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servername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$username, $password, 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dbname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// Check connection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($conn-&gt;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connect_error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die("Connection failed: " . $conn-&gt;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connect_error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 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"UPDATE schools SET 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lastname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='Doe' WHERE id=2";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if ($conn-&gt;query($</a:t>
            </a:r>
            <a:r>
              <a:rPr lang="en-US" sz="1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 === TRUE)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"Record updated successfully";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 else {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  echo "Error updating record: " . $conn-&gt;error;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$conn-&gt;close();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29031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Types of SQL JOINs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1880" y="1752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(INNER) JOIN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Returns records that have matching values in both tables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LEFT (OUTER) JOIN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Return all records from the left table, and the matched records from the right table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RIGHT (OUTER) JOIN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Return all records from the right table, and the matched records from the left table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FULL (OUTER) JOIN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Return all </a:t>
            </a:r>
            <a:r>
              <a:rPr lang="en-US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records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when there is a match in either left or right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10329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Types of SQL </a:t>
            </a:r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JOINs (cont’d)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1880" y="1752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6128" y="1394376"/>
            <a:ext cx="2751684" cy="1994971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5796" y="1394376"/>
            <a:ext cx="2677996" cy="194154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6128" y="3668106"/>
            <a:ext cx="2751684" cy="199497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2108" y="3668107"/>
            <a:ext cx="2751684" cy="19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88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Types of SQL JOINs (cont’d)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32310" y="1095859"/>
            <a:ext cx="9351110" cy="549601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// INNER JOIN</a:t>
            </a: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SELECT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Exams.ExamID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Students.StudentName</a:t>
            </a:r>
            <a:endParaRPr lang="en-US" sz="16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FROM Exams</a:t>
            </a: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INNER JOIN Students ON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Exams.StudentID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Students.StudentID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endParaRPr lang="en-US" sz="16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 // LEFT JOIN</a:t>
            </a: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SELECT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Students.StudentName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Exam.ExamID</a:t>
            </a:r>
            <a:endParaRPr lang="en-US" sz="16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FROM Students</a:t>
            </a: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LEFT JOIN Exams ON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Students.StudentID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Exams.ExamID</a:t>
            </a:r>
            <a:endParaRPr lang="en-US" sz="16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ORDER BY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Students.StudentName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en-US" sz="1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6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// RIGHT JOIN</a:t>
            </a:r>
            <a:endParaRPr lang="en-US" sz="1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SELECT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Exam.ExamID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Employees.LastName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Employees.FirstName</a:t>
            </a:r>
            <a:endParaRPr lang="en-US" sz="16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FROM Exams</a:t>
            </a: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RIGHT JOIN Students ON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Exams.StudentID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Students.StudentID</a:t>
            </a:r>
            <a:endParaRPr lang="en-US" sz="16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ORDER BY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Orders.OrderID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>
              <a:lnSpc>
                <a:spcPct val="100000"/>
              </a:lnSpc>
            </a:pPr>
            <a:endParaRPr lang="en-US" sz="16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// FULL OUTER JOIN</a:t>
            </a:r>
            <a:endParaRPr lang="en-US" sz="1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SELECT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Students.StudentsName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Exams.ExamID</a:t>
            </a:r>
            <a:endParaRPr lang="en-US" sz="16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FROM Students</a:t>
            </a: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FULL OUTER JOIN Exams ON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Students.StudentID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Exams.StudentID</a:t>
            </a:r>
            <a:endParaRPr lang="en-US" sz="16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ORDER BY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Students.StudentName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65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600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1880" y="17526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Extract And Store Historical </a:t>
            </a:r>
            <a:r>
              <a:rPr lang="en-US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BikeSharing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CarParking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BikeSharing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 https://os.smartcommunitylab.it/core.mobility/bikesharing/trento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CarParking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  http://opendata.5t.torino.it/get_pk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68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 (cont’d)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322184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09480" y="1322184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BikeSharing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72955" y="1945490"/>
            <a:ext cx="10904561" cy="414933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[{"name":"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Aeroporto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","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address":"Via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Lidorno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/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Aeroporto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Caproni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","id":"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Aeroporto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- Trento","bikes":2,"slots":6,"totalSlots":8,"position":[46.01983619754026,11.127080654939277]},{"name":"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Azienda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Sanitaria","address":"Via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Gasperi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-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Lato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Trento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Frutta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","id":"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Azienda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Sanitaria - Trento","bikes":15,"slots":3,"totalSlots":18,"position":[46.044433415996814,11.12804971230321]},{"name":"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Bezzi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","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address":"Via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Bezzi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/ Via Vittorio Veneto","id":"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Bezzi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- Trento","bikes":8,"slots":1,"totalSlots":9,"position":[46.058020904033015,11.119315767528406]},{"name":"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Biblioteca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","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address":"Via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Alfieri / Via Torre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Vanga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","id":"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Biblioteca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- Trento","bikes":7,"slots":16,"totalSlots":24,"position":[46.07043395910254,11.121399842327946]},{"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name":"Bren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Center","address":"Via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Guardini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fr.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civ. 75","id":"Bren Center - Trento","bikes":6,"slots":12,"totalSlots":18,"position":[46.094653868146885,11.117693389024225]},{"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name":"Centro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Santa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Chiara","address":"Via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S. Croce 78","id":"Centro Santa Chiara - Trento","bikes":7,"slots":11,"totalSlots":18,"position":[46.06345393738132,11.12375366752849]},{"name":"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Cimitero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","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address":"via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Madruzzo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/ via 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Rosmini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","id":"</a:t>
            </a:r>
            <a:r>
              <a:rPr lang="en-US" sz="1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Cimitero</a:t>
            </a:r>
            <a:r>
              <a:rPr lang="en-US" sz="1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- Trento","bikes":3,"slots":7,"totalSlots":10,"position":[46.063653753791996,11.119203004368615]}]</a:t>
            </a:r>
          </a:p>
        </p:txBody>
      </p:sp>
    </p:spTree>
    <p:extLst>
      <p:ext uri="{BB962C8B-B14F-4D97-AF65-F5344CB8AC3E}">
        <p14:creationId xmlns:p14="http://schemas.microsoft.com/office/powerpoint/2010/main" xmlns="" val="26124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09480" y="261032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 (cont’d)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09480" y="1322184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73759" y="150694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CarParking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641619" y="2120663"/>
            <a:ext cx="10904561" cy="33657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4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td:traffic_data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xmlns:td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="http://www.5t.torino.it/simone/ns/traffic_data"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xmlns:xsi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="http://www.w3.org/2001/XMLSchema-instance"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xsi:schemaLocation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="http://www.5t.torino.it/simone/ns/traffic_data http://www.5t.torino.it/simone/ns/traffic_data.xsd" datatype="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misura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generation_time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="2018-03-01T12:28:03+01:00"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start_time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="2018-03-01T12:23:03+01:00"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end_time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="2018-03-01T12:28:03+01:00" source="5T.PARK"&gt;</a:t>
            </a:r>
          </a:p>
          <a:p>
            <a:pPr>
              <a:lnSpc>
                <a:spcPct val="100000"/>
              </a:lnSpc>
            </a:pP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td:location_reference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td:tmc_info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tabcd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="1"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cid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="25"/&gt;</a:t>
            </a:r>
          </a:p>
          <a:p>
            <a:pPr>
              <a:lnSpc>
                <a:spcPct val="100000"/>
              </a:lnSpc>
            </a:pP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td:location_reference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td:PK_data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Name="BODONI" ID="2" status="1" Total="468" Free="184"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tendence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="-1"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lat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="45.06355"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lng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="7.68357"/&gt;</a:t>
            </a:r>
          </a:p>
          <a:p>
            <a:pPr>
              <a:lnSpc>
                <a:spcPct val="100000"/>
              </a:lnSpc>
            </a:pP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&lt;&lt;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td:PK_data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Name="RICHELMY" ID="49" status="1" Total="133" Free="77"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tendence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="1"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lat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="45.08307"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lng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="7.65769"/&gt;</a:t>
            </a:r>
          </a:p>
          <a:p>
            <a:pPr>
              <a:lnSpc>
                <a:spcPct val="100000"/>
              </a:lnSpc>
            </a:pP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td:PK_data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Name="CERNAIA" ID="55" status="1" Total="94" Free="76"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tendence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="1"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lat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="45.06936"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lng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="7.67348"/&gt;</a:t>
            </a:r>
          </a:p>
          <a:p>
            <a:pPr>
              <a:lnSpc>
                <a:spcPct val="100000"/>
              </a:lnSpc>
            </a:pP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td:PK_data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Name="BACIGALUPO" ID="46" status="1" Total="332" Free="84"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tendence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="1"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lat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="45.03660"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lng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="7.67249"/&gt;</a:t>
            </a:r>
          </a:p>
          <a:p>
            <a:pPr>
              <a:lnSpc>
                <a:spcPct val="100000"/>
              </a:lnSpc>
            </a:pP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td:PK_data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Name="VENCHI UNICA" ID="48" status="1" Total="449" Free="244"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tendence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="-1"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lat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="45.07410" 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lng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="7.61576"/&gt;</a:t>
            </a:r>
          </a:p>
          <a:p>
            <a:pPr>
              <a:lnSpc>
                <a:spcPct val="100000"/>
              </a:lnSpc>
            </a:pP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&lt;/</a:t>
            </a:r>
            <a:r>
              <a:rPr lang="en-US" sz="1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td:traffic_data</a:t>
            </a:r>
            <a:r>
              <a:rPr lang="en-US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27414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Syntax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09480" y="1564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starts with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&lt;?</a:t>
            </a:r>
            <a:r>
              <a:rPr lang="en-US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ends with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default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extension is “.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PHP file contains HTML tags and some PHP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1097280" y="2194369"/>
            <a:ext cx="4663080" cy="16322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&lt;?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php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  <a:ea typeface="Liberation Mono;Courier New;Nimbus Mono L;DejaVu Sans Mono"/>
              </a:rPr>
              <a:t>	// PHP code goes here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  <a:ea typeface="Liberation Mono;Courier New;Nimbus Mono L;DejaVu Sans Mono"/>
              </a:rPr>
              <a:t>?&gt;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Syntax (cont’d)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09480" y="1564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1005840" y="1700678"/>
            <a:ext cx="6197088" cy="39087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&lt;!DOCTYPE html&gt;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&lt;html&gt;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&lt;h1&gt;My first PHP page&lt;/h1&gt;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&lt;?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echo "Hello World!";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?&gt;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&lt;/html&gt;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Syntax (cont’d)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keywords (e.g. if, else, while, echo, etc.) are NOT case-sensitive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1005840" y="2723400"/>
            <a:ext cx="5665470" cy="300660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&lt;!DOCTYPE html&gt;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&lt;html&gt;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&lt;?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ECHO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"Hello World!&lt;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echo "Hello World!&lt;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"Hello World!&lt;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?&gt;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&lt;/html&gt;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Syntax (cont’d)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variable names are case-sensitive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1097280" y="2325579"/>
            <a:ext cx="6699686" cy="34977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&lt;!DOCTYPE html&gt;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&lt;html&gt;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&lt;?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$color = "red";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echo "My car is " . $color . "&lt;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echo "My house is " . $COLOR . 	"&lt;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echo "My boat is " . $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coLOR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 "&lt;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&lt;/html&gt;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09480" y="274680"/>
            <a:ext cx="1096884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09480" y="1528200"/>
            <a:ext cx="109688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variable starts with the $ sign and followed by the 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variable name must start with a letter or the underscore character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variable cannot start with a number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 is a loosely typed language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097280" y="2560320"/>
            <a:ext cx="731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1005840" y="237744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5"/>
          <p:cNvSpPr/>
          <p:nvPr/>
        </p:nvSpPr>
        <p:spPr>
          <a:xfrm>
            <a:off x="1097280" y="4408227"/>
            <a:ext cx="5759640" cy="13101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&lt;?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$txt = "Hello world!";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$x = 5;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$y = 10.5;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7179</TotalTime>
  <Words>3294</Words>
  <Application>Microsoft Office PowerPoint</Application>
  <PresentationFormat>Personalizzato</PresentationFormat>
  <Paragraphs>711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49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Nadia</dc:creator>
  <dc:description/>
  <cp:lastModifiedBy>nicola.carlin</cp:lastModifiedBy>
  <cp:revision>284</cp:revision>
  <dcterms:created xsi:type="dcterms:W3CDTF">2015-10-08T13:28:43Z</dcterms:created>
  <dcterms:modified xsi:type="dcterms:W3CDTF">2018-05-18T09:13:38Z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Personalizzato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