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0"/>
  </p:notesMasterIdLst>
  <p:handoutMasterIdLst>
    <p:handoutMasterId r:id="rId31"/>
  </p:handoutMasterIdLst>
  <p:sldIdLst>
    <p:sldId id="569" r:id="rId4"/>
    <p:sldId id="572" r:id="rId5"/>
    <p:sldId id="568" r:id="rId6"/>
    <p:sldId id="592" r:id="rId7"/>
    <p:sldId id="593" r:id="rId8"/>
    <p:sldId id="594" r:id="rId9"/>
    <p:sldId id="595" r:id="rId10"/>
    <p:sldId id="589" r:id="rId11"/>
    <p:sldId id="557" r:id="rId12"/>
    <p:sldId id="558" r:id="rId13"/>
    <p:sldId id="559" r:id="rId14"/>
    <p:sldId id="597" r:id="rId15"/>
    <p:sldId id="561" r:id="rId16"/>
    <p:sldId id="562" r:id="rId17"/>
    <p:sldId id="563" r:id="rId18"/>
    <p:sldId id="564" r:id="rId19"/>
    <p:sldId id="575" r:id="rId20"/>
    <p:sldId id="578" r:id="rId21"/>
    <p:sldId id="590" r:id="rId22"/>
    <p:sldId id="598" r:id="rId23"/>
    <p:sldId id="599" r:id="rId24"/>
    <p:sldId id="600" r:id="rId25"/>
    <p:sldId id="601" r:id="rId26"/>
    <p:sldId id="591" r:id="rId27"/>
    <p:sldId id="596" r:id="rId28"/>
    <p:sldId id="57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Templating Concepts" id="{74A4E8B0-DAFF-4E55-85E8-261A440D3AB9}">
          <p14:sldIdLst>
            <p14:sldId id="592"/>
            <p14:sldId id="593"/>
            <p14:sldId id="594"/>
            <p14:sldId id="595"/>
          </p14:sldIdLst>
        </p14:section>
        <p14:section name="View Engines" id="{F4DB921E-3ABD-4AB1-91F6-D0BD57F9994F}">
          <p14:sldIdLst>
            <p14:sldId id="589"/>
            <p14:sldId id="557"/>
            <p14:sldId id="558"/>
            <p14:sldId id="559"/>
            <p14:sldId id="597"/>
            <p14:sldId id="561"/>
            <p14:sldId id="562"/>
            <p14:sldId id="563"/>
            <p14:sldId id="564"/>
            <p14:sldId id="575"/>
            <p14:sldId id="578"/>
            <p14:sldId id="590"/>
            <p14:sldId id="598"/>
            <p14:sldId id="599"/>
            <p14:sldId id="600"/>
            <p14:sldId id="601"/>
          </p14:sldIdLst>
        </p14:section>
        <p14:section name="Summary" id="{409D853D-9C21-47FC-8CB9-74BBA9D0C917}">
          <p14:sldIdLst>
            <p14:sldId id="591"/>
            <p14:sldId id="596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5" d="100"/>
          <a:sy n="75" d="100"/>
        </p:scale>
        <p:origin x="48" y="24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softuni.org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oftunibg" TargetMode="External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s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judge.softuni.bg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forum.softuni.bg/" TargetMode="External"/><Relationship Id="rId10" Type="http://schemas.openxmlformats.org/officeDocument/2006/relationships/hyperlink" Target="http://www.introprogramming.info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hyperlink" Target="http://www.youtube.com/SoftwareUniversity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57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2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3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4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5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6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7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8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9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0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5.png"/><Relationship Id="rId10" Type="http://schemas.openxmlformats.org/officeDocument/2006/relationships/image" Target="../media/image28.png"/><Relationship Id="rId19" Type="http://schemas.openxmlformats.org/officeDocument/2006/relationships/image" Target="../media/image33.jpeg"/><Relationship Id="rId4" Type="http://schemas.openxmlformats.org/officeDocument/2006/relationships/image" Target="../media/image2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0.png"/><Relationship Id="rId22" Type="http://schemas.openxmlformats.org/officeDocument/2006/relationships/hyperlink" Target="https://www.sbtech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Generated HTML and Templating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87569" y="3963164"/>
            <a:ext cx="19529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View Engines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7688" y="4038600"/>
            <a:ext cx="2908724" cy="2276894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3011763"/>
            <a:ext cx="2393442" cy="2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Pug is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a result</a:t>
            </a:r>
          </a:p>
          <a:p>
            <a:pPr lvl="1"/>
            <a:r>
              <a:rPr lang="en-US" dirty="0"/>
              <a:t>Can be parsed: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Manually</a:t>
            </a:r>
            <a:r>
              <a:rPr lang="en-US" dirty="0"/>
              <a:t> (using CMD/Terminal commands)</a:t>
            </a:r>
          </a:p>
          <a:p>
            <a:pPr lvl="2"/>
            <a:r>
              <a:rPr lang="en-US" dirty="0"/>
              <a:t>Automatically using a </a:t>
            </a:r>
            <a:r>
              <a:rPr lang="en-US" dirty="0">
                <a:solidFill>
                  <a:schemeClr val="accent1"/>
                </a:solidFill>
              </a:rPr>
              <a:t>task runner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like Express</a:t>
            </a:r>
          </a:p>
          <a:p>
            <a:r>
              <a:rPr lang="en-US" dirty="0"/>
              <a:t>Pug is more </a:t>
            </a:r>
            <a:r>
              <a:rPr lang="en-US" dirty="0">
                <a:solidFill>
                  <a:schemeClr val="accent1"/>
                </a:solidFill>
              </a:rPr>
              <a:t>expressive</a:t>
            </a:r>
            <a:r>
              <a:rPr lang="en-US" dirty="0"/>
              <a:t> and dynamic than HTML</a:t>
            </a:r>
          </a:p>
          <a:p>
            <a:pPr lvl="1"/>
            <a:r>
              <a:rPr lang="en-US" dirty="0"/>
              <a:t>Pug template 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 based on JS models or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Template Engine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Pug with Node.js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905850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3078932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4167187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1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2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3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4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5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pug </a:t>
            </a:r>
            <a:r>
              <a:rPr lang="en-US" sz="2200" noProof="1">
                <a:solidFill>
                  <a:schemeClr val="tx1"/>
                </a:solidFill>
              </a:rPr>
              <a:t>index</a:t>
            </a:r>
            <a:r>
              <a:rPr lang="en-US" noProof="1">
                <a:solidFill>
                  <a:schemeClr val="tx1"/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918517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4315411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874815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589356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3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opening</a:t>
            </a:r>
            <a:r>
              <a:rPr lang="en-US" dirty="0"/>
              <a:t> and closing </a:t>
            </a:r>
            <a:r>
              <a:rPr lang="en-US" dirty="0">
                <a:solidFill>
                  <a:schemeClr val="accent1"/>
                </a:solidFill>
              </a:rPr>
              <a:t>tags </a:t>
            </a:r>
            <a:r>
              <a:rPr lang="en-US" dirty="0"/>
              <a:t>and their </a:t>
            </a:r>
            <a:r>
              <a:rPr lang="en-US" dirty="0">
                <a:solidFill>
                  <a:schemeClr val="accent1"/>
                </a:solidFill>
              </a:rPr>
              <a:t>brackets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are set as in </a:t>
            </a:r>
            <a:r>
              <a:rPr lang="en-US" dirty="0">
                <a:solidFill>
                  <a:schemeClr val="accent1"/>
                </a:solidFill>
              </a:rPr>
              <a:t>CSS</a:t>
            </a:r>
            <a:r>
              <a:rPr lang="en-US" dirty="0"/>
              <a:t> selectors #id and .class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Tags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175576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table</a:t>
            </a:r>
            <a:r>
              <a:rPr lang="it-IT" sz="2200" dirty="0">
                <a:solidFill>
                  <a:schemeClr val="accent1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60771" y="2590800"/>
            <a:ext cx="526919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100" dirty="0">
                <a:solidFill>
                  <a:schemeClr val="tx1"/>
                </a:solidFill>
              </a:rPr>
              <a:t>&lt;div </a:t>
            </a:r>
            <a:r>
              <a:rPr lang="it-IT" sz="2100" dirty="0">
                <a:solidFill>
                  <a:schemeClr val="accent1"/>
                </a:solidFill>
              </a:rPr>
              <a:t>id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wrapper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&lt;table </a:t>
            </a:r>
            <a:r>
              <a:rPr lang="it-IT" sz="2100" dirty="0">
                <a:solidFill>
                  <a:schemeClr val="accent1"/>
                </a:solidFill>
              </a:rPr>
              <a:t>class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special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1&lt;/th&gt;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2&lt;/th&gt;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1&lt;/td&gt;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2&lt;/td&gt;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0760" y="4423559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Attributes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601248"/>
            <a:ext cx="449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a</a:t>
            </a:r>
            <a:r>
              <a:rPr lang="it-IT" sz="2200" dirty="0">
                <a:solidFill>
                  <a:schemeClr val="accent1"/>
                </a:solidFill>
              </a:rPr>
              <a:t>(href='</a:t>
            </a:r>
            <a:r>
              <a:rPr lang="en-US" sz="2200" noProof="1">
                <a:solidFill>
                  <a:schemeClr val="accent1"/>
                </a:solidFill>
              </a:rPr>
              <a:t>…</a:t>
            </a:r>
            <a:r>
              <a:rPr lang="it-IT" sz="2200" dirty="0">
                <a:solidFill>
                  <a:schemeClr val="accent1"/>
                </a:solidFill>
              </a:rPr>
              <a:t>')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img</a:t>
            </a:r>
            <a:r>
              <a:rPr lang="en-US" sz="2200" noProof="1">
                <a:solidFill>
                  <a:schemeClr val="accent1"/>
                </a:solidFill>
              </a:rPr>
              <a:t>(src='…', alt='…')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nav#main-nav: ul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a</a:t>
            </a:r>
            <a:r>
              <a:rPr lang="en-US" sz="2200" noProof="1">
                <a:solidFill>
                  <a:schemeClr val="accent1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4012" y="1416308"/>
            <a:ext cx="504096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&lt;img </a:t>
            </a:r>
            <a:r>
              <a:rPr lang="it-IT" sz="2200" dirty="0">
                <a:solidFill>
                  <a:schemeClr val="accent1"/>
                </a:solidFill>
              </a:rPr>
              <a:t>src="..."</a:t>
            </a:r>
            <a:r>
              <a:rPr lang="it-IT" sz="2200" dirty="0">
                <a:solidFill>
                  <a:schemeClr val="tx1"/>
                </a:solidFill>
              </a:rPr>
              <a:t>/&gt;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3679954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370012" y="1715555"/>
            <a:ext cx="4267200" cy="479355"/>
          </a:xfrm>
          <a:prstGeom prst="wedgeRoundRectCallout">
            <a:avLst>
              <a:gd name="adj1" fmla="val -17999"/>
              <a:gd name="adj2" fmla="val 276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Surrounded by </a:t>
            </a:r>
            <a:r>
              <a:rPr lang="en-US" sz="2800" b="1" dirty="0">
                <a:solidFill>
                  <a:schemeClr val="accent1"/>
                </a:solidFill>
              </a:rPr>
              <a:t>brackets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630831" y="5640943"/>
            <a:ext cx="3745562" cy="578882"/>
          </a:xfrm>
          <a:prstGeom prst="wedgeRoundRectCallout">
            <a:avLst>
              <a:gd name="adj1" fmla="val 17395"/>
              <a:gd name="adj2" fmla="val -318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Separate by </a:t>
            </a:r>
            <a:r>
              <a:rPr lang="en-US" sz="2800" b="1" dirty="0">
                <a:solidFill>
                  <a:schemeClr val="accent1"/>
                </a:solidFill>
              </a:rPr>
              <a:t>comma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</a:t>
            </a:r>
            <a:r>
              <a:rPr lang="en-US" dirty="0">
                <a:solidFill>
                  <a:schemeClr val="accent1"/>
                </a:solidFill>
              </a:rPr>
              <a:t>generate</a:t>
            </a:r>
            <a:r>
              <a:rPr lang="en-US" dirty="0"/>
              <a:t> markup, using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items, put them into a </a:t>
            </a:r>
            <a:r>
              <a:rPr lang="en-US" dirty="0">
                <a:solidFill>
                  <a:schemeClr val="accent1"/>
                </a:solidFill>
              </a:rPr>
              <a:t>table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Models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8345" y="3124200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</a:t>
            </a:r>
            <a:r>
              <a:rPr lang="it-IT" sz="2000" dirty="0">
                <a:solidFill>
                  <a:schemeClr val="accent1"/>
                </a:solidFill>
              </a:rPr>
              <a:t>= title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each item in nav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a(href= </a:t>
            </a:r>
            <a:r>
              <a:rPr lang="it-IT" sz="2000" dirty="0">
                <a:solidFill>
                  <a:schemeClr val="accent1"/>
                </a:solidFill>
              </a:rPr>
              <a:t>item.url</a:t>
            </a:r>
            <a:r>
              <a:rPr lang="it-IT" sz="2000" dirty="0">
                <a:solidFill>
                  <a:schemeClr val="tx1"/>
                </a:solidFill>
              </a:rPr>
              <a:t>) 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  = </a:t>
            </a:r>
            <a:r>
              <a:rPr lang="it-IT" sz="2000" dirty="0">
                <a:solidFill>
                  <a:schemeClr val="accent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62110" y="19812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&lt;a href="..."&gt;</a:t>
            </a:r>
            <a:r>
              <a:rPr lang="it-IT" sz="2000" dirty="0">
                <a:solidFill>
                  <a:schemeClr val="accent1"/>
                </a:solidFill>
              </a:rPr>
              <a:t>Lorem ipsum</a:t>
            </a:r>
            <a:r>
              <a:rPr lang="it-IT" sz="2000" dirty="0">
                <a:solidFill>
                  <a:schemeClr val="tx1"/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#home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Home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#about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About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4648200"/>
            <a:ext cx="11813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contain </a:t>
            </a:r>
            <a:r>
              <a:rPr lang="en-US" dirty="0">
                <a:solidFill>
                  <a:schemeClr val="accent1"/>
                </a:solidFill>
              </a:rPr>
              <a:t>conditionals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9612" y="1600200"/>
            <a:ext cx="8077200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if </a:t>
              </a:r>
              <a:r>
                <a:rPr lang="it-IT" sz="2200" dirty="0">
                  <a:solidFill>
                    <a:schemeClr val="accent1"/>
                  </a:solidFill>
                </a:rPr>
                <a:t>condition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</a:t>
              </a:r>
              <a:r>
                <a:rPr lang="bg-BG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F</a:t>
              </a:r>
              <a:r>
                <a:rPr lang="it-IT" sz="2200" dirty="0">
                  <a:solidFill>
                    <a:schemeClr val="tx1"/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/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true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false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</p:grp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</a:t>
            </a:r>
            <a:r>
              <a:rPr lang="en-US" sz="3000" dirty="0">
                <a:solidFill>
                  <a:schemeClr val="accent1"/>
                </a:solidFill>
              </a:rPr>
              <a:t>engine</a:t>
            </a:r>
            <a:r>
              <a:rPr lang="en-US" sz="3000" dirty="0"/>
              <a:t> and views </a:t>
            </a:r>
            <a:r>
              <a:rPr lang="en-US" sz="3000" dirty="0">
                <a:solidFill>
                  <a:schemeClr val="accent1"/>
                </a:solidFill>
              </a:rPr>
              <a:t>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Pug</a:t>
            </a:r>
            <a:r>
              <a:rPr lang="en-US" dirty="0"/>
              <a:t> With Express.js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 engine</a:t>
            </a:r>
            <a:r>
              <a:rPr lang="en-US" sz="2200" noProof="1">
                <a:solidFill>
                  <a:schemeClr val="tx1"/>
                </a:solidFill>
              </a:rPr>
              <a:t>', '</a:t>
            </a:r>
            <a:r>
              <a:rPr lang="en-US" sz="2200" noProof="1">
                <a:solidFill>
                  <a:schemeClr val="accent1"/>
                </a:solidFill>
              </a:rPr>
              <a:t>pug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views</a:t>
            </a:r>
            <a:r>
              <a:rPr lang="en-US" sz="2200" noProof="1">
                <a:solidFill>
                  <a:schemeClr val="tx1"/>
                </a:solidFill>
              </a:rPr>
              <a:t>', path.join(__dirname, '/</a:t>
            </a:r>
            <a:r>
              <a:rPr lang="en-US" sz="2200" noProof="1">
                <a:solidFill>
                  <a:schemeClr val="accent1"/>
                </a:solidFill>
              </a:rPr>
              <a:t>yourpath</a:t>
            </a:r>
            <a:r>
              <a:rPr lang="en-US" sz="2200" noProof="1">
                <a:solidFill>
                  <a:schemeClr val="tx1"/>
                </a:solidFill>
              </a:rPr>
              <a:t>'))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('/initial',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render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index</a:t>
            </a:r>
            <a:r>
              <a:rPr lang="en-US" sz="2200" noProof="1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accent1"/>
                </a:solidFill>
              </a:rPr>
              <a:t>{</a:t>
            </a:r>
            <a:r>
              <a:rPr lang="en-US" sz="2200" noProof="1">
                <a:solidFill>
                  <a:schemeClr val="tx1"/>
                </a:solidFill>
              </a:rPr>
              <a:t> myArray: [1, 3, 5, 7] </a:t>
            </a:r>
            <a:r>
              <a:rPr lang="en-US" sz="2200" noProof="1">
                <a:solidFill>
                  <a:schemeClr val="accent1"/>
                </a:solidFill>
              </a:rPr>
              <a:t>}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164019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html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div</a:t>
            </a:r>
            <a:r>
              <a:rPr lang="en-US" sz="2200" noProof="1">
                <a:solidFill>
                  <a:schemeClr val="accent1"/>
                </a:solidFill>
              </a:rPr>
              <a:t>.test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accent1"/>
                </a:solidFill>
              </a:rPr>
              <a:t>each</a:t>
            </a:r>
            <a:r>
              <a:rPr lang="en-US" sz="2200" noProof="1">
                <a:solidFill>
                  <a:schemeClr val="tx1"/>
                </a:solidFill>
              </a:rPr>
              <a:t> val in </a:t>
            </a:r>
            <a:r>
              <a:rPr lang="en-US" sz="2200" noProof="1">
                <a:solidFill>
                  <a:schemeClr val="accent1"/>
                </a:solidFill>
              </a:rPr>
              <a:t>myArray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li= 'Test ' + val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Templating with Handlebars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45E41-0125-4A12-A492-4B8170B0E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37" y="1809750"/>
            <a:ext cx="3257550" cy="2457450"/>
          </a:xfrm>
        </p:spPr>
      </p:pic>
    </p:spTree>
    <p:extLst>
      <p:ext uri="{BB962C8B-B14F-4D97-AF65-F5344CB8AC3E}">
        <p14:creationId xmlns:p14="http://schemas.microsoft.com/office/powerpoint/2010/main" val="2938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CED24-3BEF-4B07-92D7-12E88237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CD35-2944-4AF4-B502-539BA9A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solidFill>
                  <a:schemeClr val="accent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dirty="0">
                <a:solidFill>
                  <a:schemeClr val="accen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dirty="0">
                <a:solidFill>
                  <a:schemeClr val="accent1"/>
                </a:solidFill>
              </a:rPr>
              <a:t>{{</a:t>
            </a:r>
            <a:r>
              <a:rPr lang="en-US" dirty="0"/>
              <a:t> ' and finishes  with '</a:t>
            </a:r>
            <a:r>
              <a:rPr lang="en-US" dirty="0">
                <a:solidFill>
                  <a:schemeClr val="accent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032" y="3308344"/>
            <a:ext cx="4953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</a:rPr>
              <a:t> &lt;h1&gt;{{</a:t>
            </a:r>
            <a:r>
              <a:rPr lang="en-US" noProof="1">
                <a:solidFill>
                  <a:schemeClr val="accent1"/>
                </a:solidFill>
              </a:rPr>
              <a:t>title</a:t>
            </a:r>
            <a:r>
              <a:rPr lang="en-US" noProof="1">
                <a:solidFill>
                  <a:schemeClr val="tx1"/>
                </a:solidFill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</a:rPr>
              <a:t>  &lt;div class="body"&gt; </a:t>
            </a:r>
          </a:p>
          <a:p>
            <a:r>
              <a:rPr lang="en-US" noProof="1">
                <a:solidFill>
                  <a:schemeClr val="tx1"/>
                </a:solidFill>
              </a:rPr>
              <a:t>   {{</a:t>
            </a:r>
            <a:r>
              <a:rPr lang="en-US" noProof="1">
                <a:solidFill>
                  <a:schemeClr val="accent1"/>
                </a:solidFill>
              </a:rPr>
              <a:t>body</a:t>
            </a:r>
            <a:r>
              <a:rPr lang="en-US" noProof="1">
                <a:solidFill>
                  <a:schemeClr val="tx1"/>
                </a:solidFill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</a:rPr>
              <a:t>  &lt;/div&gt; </a:t>
            </a:r>
          </a:p>
          <a:p>
            <a:r>
              <a:rPr lang="en-US" noProof="1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1931" y="3318260"/>
            <a:ext cx="507206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822972" y="4081506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9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82439" y="1611434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82439" y="2524780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express-handlebars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1688976" y="3657600"/>
            <a:ext cx="8520236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</a:rPr>
              <a:t>const app = require('express')()</a:t>
            </a:r>
          </a:p>
          <a:p>
            <a:r>
              <a:rPr lang="en-US" noProof="1">
                <a:solidFill>
                  <a:schemeClr val="tx2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 = require('</a:t>
            </a:r>
            <a:r>
              <a:rPr lang="en-US" noProof="1">
                <a:solidFill>
                  <a:schemeClr val="accent1"/>
                </a:solidFill>
              </a:rPr>
              <a:t>express-handlebars</a:t>
            </a:r>
            <a:r>
              <a:rPr lang="en-US" noProof="1">
                <a:solidFill>
                  <a:schemeClr val="tx2"/>
                </a:solidFill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engine</a:t>
            </a:r>
            <a:r>
              <a:rPr lang="en-US" noProof="1">
                <a:solidFill>
                  <a:schemeClr val="tx2"/>
                </a:solidFill>
              </a:rPr>
              <a:t>('.hbs',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</a:rPr>
              <a:t>}))</a:t>
            </a:r>
          </a:p>
          <a:p>
            <a:r>
              <a:rPr lang="en-US" noProof="1">
                <a:solidFill>
                  <a:schemeClr val="tx2"/>
                </a:solidFill>
              </a:rPr>
              <a:t>app.set('view engine', '.hbs');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585004" y="5105400"/>
            <a:ext cx="3100208" cy="578882"/>
          </a:xfrm>
          <a:prstGeom prst="wedgeRoundRectCallout">
            <a:avLst>
              <a:gd name="adj1" fmla="val -78145"/>
              <a:gd name="adj2" fmla="val -270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file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307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Templating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View Engines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339" y="4395928"/>
            <a:ext cx="976014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339" y="1829602"/>
            <a:ext cx="976014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17773" y="4724400"/>
            <a:ext cx="3848639" cy="1532334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uses each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132134"/>
            <a:ext cx="7467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18212" y="990600"/>
            <a:ext cx="3157421" cy="1055608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81400"/>
            <a:ext cx="7467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31608" y="5116592"/>
            <a:ext cx="3305745" cy="1055608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array is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Partials</a:t>
            </a:r>
            <a:r>
              <a:rPr lang="en-US" dirty="0"/>
              <a:t> are templates that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inserted into </a:t>
            </a:r>
            <a:r>
              <a:rPr lang="en-US" dirty="0"/>
              <a:t>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7893" y="2667000"/>
            <a:ext cx="837752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dirty="0">
                <a:solidFill>
                  <a:schemeClr val="accent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dirty="0">
                <a:solidFill>
                  <a:schemeClr val="accent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4212" y="3840091"/>
            <a:ext cx="368910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4212" y="2589705"/>
            <a:ext cx="108204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609206" y="4692294"/>
            <a:ext cx="588269" cy="65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33366" y="3716981"/>
            <a:ext cx="607124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&amp;gt;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post about &amp;lt;p&amp;gt; tags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028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Templates </a:t>
            </a:r>
            <a:r>
              <a:rPr lang="en-US" sz="3200" dirty="0">
                <a:solidFill>
                  <a:schemeClr val="accent1"/>
                </a:solidFill>
              </a:rPr>
              <a:t>speed up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simplify</a:t>
            </a:r>
            <a:r>
              <a:rPr lang="en-US" sz="3200" dirty="0"/>
              <a:t>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 Engines </a:t>
            </a:r>
            <a:r>
              <a:rPr lang="en-US" sz="3200" dirty="0">
                <a:solidFill>
                  <a:schemeClr val="accent1"/>
                </a:solidFill>
              </a:rPr>
              <a:t>render templates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Handlebars</a:t>
            </a:r>
            <a:r>
              <a:rPr lang="en-US" sz="3200" dirty="0"/>
              <a:t> offers effective templates and simple helper functions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2256" y="3886200"/>
            <a:ext cx="342604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63826" y="3886200"/>
            <a:ext cx="388104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212244" y="4501233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36" y="1219200"/>
            <a:ext cx="35261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allow similar content to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replicated</a:t>
            </a:r>
            <a:r>
              <a:rPr lang="en-US" dirty="0"/>
              <a:t> in a web page,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510" y="2451232"/>
            <a:ext cx="11148902" cy="4101968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289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View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Productivity</a:t>
            </a:r>
            <a:r>
              <a:rPr lang="en-US" dirty="0"/>
              <a:t> – avoid writing the same markup over and over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Easier upkeep </a:t>
            </a:r>
            <a:r>
              <a:rPr lang="en-US" dirty="0"/>
              <a:t>– only change the code in one place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Composability</a:t>
            </a:r>
            <a:r>
              <a:rPr lang="en-US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562681" cy="2874030"/>
          </a:xfr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86" y="4168100"/>
            <a:ext cx="2209800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8" y="4174012"/>
            <a:ext cx="2203915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26" y="4179924"/>
            <a:ext cx="2209800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99" y="4179924"/>
            <a:ext cx="2203915" cy="2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HTML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19" y="2755798"/>
            <a:ext cx="2081836" cy="20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1239858"/>
            <a:ext cx="2458474" cy="245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6307">
            <a:off x="3968829" y="3201020"/>
            <a:ext cx="1927626" cy="12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080" t="23762" r="38427" b="30918"/>
          <a:stretch/>
        </p:blipFill>
        <p:spPr>
          <a:xfrm rot="16905963">
            <a:off x="7254818" y="2968812"/>
            <a:ext cx="547501" cy="1600389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845255">
            <a:off x="4229249" y="1527733"/>
            <a:ext cx="1763412" cy="948174"/>
          </a:xfrm>
          <a:prstGeom prst="roundRect">
            <a:avLst>
              <a:gd name="adj" fmla="val 6979"/>
            </a:avLst>
          </a:prstGeom>
          <a:solidFill>
            <a:srgbClr val="F0A22E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4" y="1151121"/>
            <a:ext cx="11391997" cy="5402079"/>
          </a:xfr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(the browser)</a:t>
            </a:r>
          </a:p>
          <a:p>
            <a:pPr lvl="1"/>
            <a:r>
              <a:rPr lang="en-US" dirty="0"/>
              <a:t>They parse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real </a:t>
            </a:r>
            <a:r>
              <a:rPr lang="en-US" dirty="0">
                <a:solidFill>
                  <a:schemeClr val="accent1"/>
                </a:solidFill>
              </a:rPr>
              <a:t>SPA</a:t>
            </a:r>
            <a:r>
              <a:rPr lang="en-US" dirty="0"/>
              <a:t> apps (In </a:t>
            </a:r>
            <a:r>
              <a:rPr lang="en-US" dirty="0">
                <a:solidFill>
                  <a:schemeClr val="accent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Custom</PresentationFormat>
  <Paragraphs>333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View Engines</vt:lpstr>
      <vt:lpstr>Table of Contents</vt:lpstr>
      <vt:lpstr>Have a Question?</vt:lpstr>
      <vt:lpstr>Templating Concepts</vt:lpstr>
      <vt:lpstr>What is Templating?</vt:lpstr>
      <vt:lpstr>Templating Concepts</vt:lpstr>
      <vt:lpstr>Examples</vt:lpstr>
      <vt:lpstr>View Engines</vt:lpstr>
      <vt:lpstr>Server View Engines</vt:lpstr>
      <vt:lpstr>Pug Template Engine</vt:lpstr>
      <vt:lpstr>Using Pug</vt:lpstr>
      <vt:lpstr>Pug Tags</vt:lpstr>
      <vt:lpstr>Pug Attributes</vt:lpstr>
      <vt:lpstr>Pug Models</vt:lpstr>
      <vt:lpstr>Running Script in Pug</vt:lpstr>
      <vt:lpstr>Using Pug With Express.js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View Engines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2019-01-20T11:23:41Z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