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4"/>
  </p:notesMasterIdLst>
  <p:handoutMasterIdLst>
    <p:handoutMasterId r:id="rId35"/>
  </p:handoutMasterIdLst>
  <p:sldIdLst>
    <p:sldId id="569" r:id="rId4"/>
    <p:sldId id="572" r:id="rId5"/>
    <p:sldId id="568" r:id="rId6"/>
    <p:sldId id="573" r:id="rId7"/>
    <p:sldId id="574" r:id="rId8"/>
    <p:sldId id="543" r:id="rId9"/>
    <p:sldId id="581" r:id="rId10"/>
    <p:sldId id="545" r:id="rId11"/>
    <p:sldId id="546" r:id="rId12"/>
    <p:sldId id="582" r:id="rId13"/>
    <p:sldId id="547" r:id="rId14"/>
    <p:sldId id="583" r:id="rId15"/>
    <p:sldId id="584" r:id="rId16"/>
    <p:sldId id="585" r:id="rId17"/>
    <p:sldId id="586" r:id="rId18"/>
    <p:sldId id="592" r:id="rId19"/>
    <p:sldId id="587" r:id="rId20"/>
    <p:sldId id="548" r:id="rId21"/>
    <p:sldId id="588" r:id="rId22"/>
    <p:sldId id="550" r:id="rId23"/>
    <p:sldId id="551" r:id="rId24"/>
    <p:sldId id="553" r:id="rId25"/>
    <p:sldId id="555" r:id="rId26"/>
    <p:sldId id="593" r:id="rId27"/>
    <p:sldId id="595" r:id="rId28"/>
    <p:sldId id="596" r:id="rId29"/>
    <p:sldId id="597" r:id="rId30"/>
    <p:sldId id="591" r:id="rId31"/>
    <p:sldId id="594" r:id="rId32"/>
    <p:sldId id="57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Introduction to Express.js" id="{856863AD-DB6C-409C-824D-8CD9E9C7DCC4}">
          <p14:sldIdLst>
            <p14:sldId id="573"/>
            <p14:sldId id="574"/>
            <p14:sldId id="543"/>
          </p14:sldIdLst>
        </p14:section>
        <p14:section name="Router (Handling routes)" id="{DEBDD750-081C-4860-AD6B-15CCE99777E3}">
          <p14:sldIdLst>
            <p14:sldId id="581"/>
            <p14:sldId id="545"/>
            <p14:sldId id="546"/>
            <p14:sldId id="582"/>
            <p14:sldId id="547"/>
            <p14:sldId id="583"/>
            <p14:sldId id="584"/>
            <p14:sldId id="585"/>
            <p14:sldId id="586"/>
            <p14:sldId id="592"/>
          </p14:sldIdLst>
        </p14:section>
        <p14:section name="Static Files" id="{9841B0E5-C4C1-46A3-B4D4-F96265FC7748}">
          <p14:sldIdLst>
            <p14:sldId id="587"/>
            <p14:sldId id="548"/>
          </p14:sldIdLst>
        </p14:section>
        <p14:section name="Middleware" id="{8522A5C3-6394-4F3A-8B73-D38EDC36C7C1}">
          <p14:sldIdLst>
            <p14:sldId id="588"/>
            <p14:sldId id="550"/>
            <p14:sldId id="551"/>
            <p14:sldId id="553"/>
            <p14:sldId id="555"/>
          </p14:sldIdLst>
        </p14:section>
        <p14:section name="REST Services" id="{8B4C9BFF-AE50-449E-895C-53D86531D893}">
          <p14:sldIdLst>
            <p14:sldId id="593"/>
            <p14:sldId id="595"/>
            <p14:sldId id="596"/>
            <p14:sldId id="597"/>
          </p14:sldIdLst>
        </p14:section>
        <p14:section name="Summary" id="{409D853D-9C21-47FC-8CB9-74BBA9D0C917}">
          <p14:sldIdLst>
            <p14:sldId id="591"/>
            <p14:sldId id="594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98" d="100"/>
          <a:sy n="98" d="100"/>
        </p:scale>
        <p:origin x="84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7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softuni.org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oftunibg" TargetMode="External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s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judge.softuni.bg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forum.softuni.bg/" TargetMode="External"/><Relationship Id="rId10" Type="http://schemas.openxmlformats.org/officeDocument/2006/relationships/hyperlink" Target="http://www.introprogramming.info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hyperlink" Target="http://www.youtube.com/SoftwareUniversity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59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2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3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4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5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6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7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8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9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0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/17" TargetMode="External"/><Relationship Id="rId2" Type="http://schemas.openxmlformats.org/officeDocument/2006/relationships/hyperlink" Target="http://some-service.org/api/po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myservice.com/api/posts/1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build-a-restful-api-using-node-and-express-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27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28.png"/><Relationship Id="rId10" Type="http://schemas.openxmlformats.org/officeDocument/2006/relationships/image" Target="../media/image21.png"/><Relationship Id="rId19" Type="http://schemas.openxmlformats.org/officeDocument/2006/relationships/image" Target="../media/image26.jpeg"/><Relationship Id="rId4" Type="http://schemas.openxmlformats.org/officeDocument/2006/relationships/image" Target="../media/image1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3.png"/><Relationship Id="rId22" Type="http://schemas.openxmlformats.org/officeDocument/2006/relationships/hyperlink" Target="https://www.sbtec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Working with a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5386" y="3964543"/>
            <a:ext cx="149726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Express.js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7E0ED7-B2FC-4E69-89F7-437F607F7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3011762"/>
            <a:ext cx="3199427" cy="31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E8BBC-CCCB-41AB-A5F1-8DC8A1DD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– Example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85196E-089B-4713-8245-B5B83BAC9393}"/>
              </a:ext>
            </a:extLst>
          </p:cNvPr>
          <p:cNvSpPr txBox="1">
            <a:spLocks/>
          </p:cNvSpPr>
          <p:nvPr/>
        </p:nvSpPr>
        <p:spPr>
          <a:xfrm>
            <a:off x="455612" y="1494900"/>
            <a:ext cx="68580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 methods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/about</a:t>
            </a:r>
            <a:r>
              <a:rPr lang="en-US" sz="2200" noProof="1">
                <a:solidFill>
                  <a:schemeClr val="tx1"/>
                </a:solidFill>
              </a:rPr>
              <a:t>', 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console.log('Middleware execution..')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res.send('Show </a:t>
            </a:r>
            <a:r>
              <a:rPr lang="en-US" sz="2200" noProof="1">
                <a:solidFill>
                  <a:schemeClr val="accent1"/>
                </a:solidFill>
              </a:rPr>
              <a:t>about</a:t>
            </a:r>
            <a:r>
              <a:rPr lang="en-US" sz="2200" noProof="1">
                <a:solidFill>
                  <a:schemeClr val="tx1"/>
                </a:solidFill>
              </a:rPr>
              <a:t> page.')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2965B8E-9B1F-414E-9278-9A027A0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800600"/>
            <a:ext cx="3276600" cy="1108904"/>
          </a:xfrm>
          <a:prstGeom prst="wedgeRoundRectCallout">
            <a:avLst>
              <a:gd name="adj1" fmla="val -116331"/>
              <a:gd name="adj2" fmla="val -157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the </a:t>
            </a:r>
            <a:r>
              <a:rPr lang="en-US" sz="2500" noProof="1">
                <a:solidFill>
                  <a:schemeClr val="accent1"/>
                </a:solidFill>
              </a:rPr>
              <a:t>about</a:t>
            </a:r>
            <a:r>
              <a:rPr lang="en-US" sz="2500" noProof="1">
                <a:solidFill>
                  <a:schemeClr val="tx1"/>
                </a:solidFill>
              </a:rPr>
              <a:t> page </a:t>
            </a:r>
            <a:r>
              <a:rPr lang="en-US" sz="2500" noProof="1">
                <a:solidFill>
                  <a:schemeClr val="accent1"/>
                </a:solidFill>
              </a:rPr>
              <a:t>after</a:t>
            </a:r>
            <a:r>
              <a:rPr lang="en-US" sz="2500" noProof="1">
                <a:solidFill>
                  <a:schemeClr val="tx1"/>
                </a:solidFill>
              </a:rPr>
              <a:t> middleware </a:t>
            </a:r>
            <a:r>
              <a:rPr lang="en-US" sz="2500" noProof="1">
                <a:solidFill>
                  <a:schemeClr val="accent1"/>
                </a:solidFill>
              </a:rPr>
              <a:t>execution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215A346-C6D6-4330-BB9D-5DD97B8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340831"/>
            <a:ext cx="3276600" cy="1108904"/>
          </a:xfrm>
          <a:prstGeom prst="wedgeRoundRectCallout">
            <a:avLst>
              <a:gd name="adj1" fmla="val -223643"/>
              <a:gd name="adj2" fmla="val -17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The 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</a:t>
            </a:r>
            <a:r>
              <a:rPr lang="en-US" sz="2500" noProof="1">
                <a:solidFill>
                  <a:schemeClr val="accent1"/>
                </a:solidFill>
              </a:rPr>
              <a:t>called</a:t>
            </a:r>
          </a:p>
        </p:txBody>
      </p:sp>
    </p:spTree>
    <p:extLst>
      <p:ext uri="{BB962C8B-B14F-4D97-AF65-F5344CB8AC3E}">
        <p14:creationId xmlns:p14="http://schemas.microsoft.com/office/powerpoint/2010/main" val="717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11277600" cy="5791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dirty="0">
                <a:solidFill>
                  <a:schemeClr val="accent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6248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*</a:t>
            </a:r>
            <a:r>
              <a:rPr lang="en-US" sz="2200" noProof="1">
                <a:solidFill>
                  <a:schemeClr val="tx1"/>
                </a:solidFill>
              </a:rPr>
              <a:t>',(req,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Matches everything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solidFill>
                  <a:schemeClr val="accent1"/>
                </a:solidFill>
                <a:effectLst/>
              </a:rPr>
              <a:t>'/ab*cd'</a:t>
            </a:r>
            <a:r>
              <a:rPr lang="en-US" sz="2200" dirty="0">
                <a:solidFill>
                  <a:schemeClr val="tx1"/>
                </a:solidFill>
                <a:effectLst/>
              </a:rPr>
              <a:t>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abcd</a:t>
            </a:r>
            <a:r>
              <a:rPr lang="en-US" sz="2200" dirty="0">
                <a:solidFill>
                  <a:schemeClr val="tx1"/>
                </a:solidFill>
                <a:effectLst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ab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ANYTHING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cd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/.*fly$/</a:t>
            </a:r>
            <a:r>
              <a:rPr lang="en-US" sz="2200" noProof="1">
                <a:solidFill>
                  <a:schemeClr val="tx1"/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res.send('butter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, dragon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200CC9C-6E8F-4387-AFDF-B1E623AF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1828800"/>
            <a:ext cx="3581400" cy="533400"/>
          </a:xfrm>
          <a:prstGeom prst="wedgeRoundRectCallout">
            <a:avLst>
              <a:gd name="adj1" fmla="val -163262"/>
              <a:gd name="adj2" fmla="val 168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string </a:t>
            </a:r>
            <a:r>
              <a:rPr lang="en-US" sz="2500" noProof="1">
                <a:solidFill>
                  <a:schemeClr val="accent1"/>
                </a:solidFill>
              </a:rPr>
              <a:t>patterns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34FEAE4-DCCB-409A-8012-9BD15930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315638"/>
            <a:ext cx="4114800" cy="570562"/>
          </a:xfrm>
          <a:prstGeom prst="wedgeRoundRectCallout">
            <a:avLst>
              <a:gd name="adj1" fmla="val -144392"/>
              <a:gd name="adj2" fmla="val 129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</a:t>
            </a:r>
            <a:r>
              <a:rPr lang="en-US" sz="2500" noProof="1">
                <a:solidFill>
                  <a:schemeClr val="accent1"/>
                </a:solidFill>
              </a:rPr>
              <a:t>regular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97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8F72F-9C78-4799-BFAB-4DCC9583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A64-3B2A-419E-8444-3DF6FE7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can have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dirty="0">
                <a:solidFill>
                  <a:schemeClr val="accent1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E6144DA-AD21-4B1F-A64B-C99835D70DD0}"/>
              </a:ext>
            </a:extLst>
          </p:cNvPr>
          <p:cNvSpPr txBox="1">
            <a:spLocks/>
          </p:cNvSpPr>
          <p:nvPr/>
        </p:nvSpPr>
        <p:spPr>
          <a:xfrm>
            <a:off x="608012" y="1981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</a:t>
            </a:r>
            <a:r>
              <a:rPr lang="en-US" sz="2200" noProof="1">
                <a:solidFill>
                  <a:schemeClr val="accent1"/>
                </a:solidFill>
              </a:rPr>
              <a:t>:userId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067097-081E-4D42-B632-53BC94A570C0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('/users/:userId</a:t>
            </a:r>
            <a:r>
              <a:rPr lang="en-US" sz="2200" noProof="1">
                <a:solidFill>
                  <a:schemeClr val="accent1"/>
                </a:solidFill>
              </a:rPr>
              <a:t>(\\d+)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D21532-ABD4-4A2F-A57A-8BAF539A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71475"/>
            <a:ext cx="3581400" cy="533400"/>
          </a:xfrm>
          <a:prstGeom prst="wedgeRoundRectCallout">
            <a:avLst>
              <a:gd name="adj1" fmla="val -70610"/>
              <a:gd name="adj2" fmla="val -1094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Matches </a:t>
            </a:r>
            <a:r>
              <a:rPr lang="en-US" sz="2500" noProof="1">
                <a:solidFill>
                  <a:schemeClr val="accent1"/>
                </a:solidFill>
              </a:rPr>
              <a:t>only</a:t>
            </a:r>
            <a:r>
              <a:rPr lang="en-US" sz="2500" noProof="1">
                <a:solidFill>
                  <a:schemeClr val="tx1"/>
                </a:solidFill>
              </a:rPr>
              <a:t> digits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5B14C-B867-4456-89C2-B16BBC31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DA01-7E54-4D4E-8BDE-191CC5A3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</a:t>
            </a:r>
            <a:r>
              <a:rPr lang="en-US" dirty="0">
                <a:solidFill>
                  <a:schemeClr val="accen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dirty="0" err="1">
                <a:solidFill>
                  <a:schemeClr val="accent1"/>
                </a:solidFill>
              </a:rPr>
              <a:t>app.route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05558E-328B-40FE-B414-613204CAD5F1}"/>
              </a:ext>
            </a:extLst>
          </p:cNvPr>
          <p:cNvSpPr txBox="1">
            <a:spLocks/>
          </p:cNvSpPr>
          <p:nvPr/>
        </p:nvSpPr>
        <p:spPr>
          <a:xfrm>
            <a:off x="684212" y="1981200"/>
            <a:ext cx="6248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route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Everything</a:t>
            </a:r>
            <a:r>
              <a:rPr lang="en-US" sz="2200" dirty="0">
                <a:solidFill>
                  <a:schemeClr val="tx1"/>
                </a:solidFill>
              </a:rPr>
              <a:t> else')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58902D8-98EC-4617-8152-7890BF5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11" y="2279969"/>
            <a:ext cx="3581400" cy="533400"/>
          </a:xfrm>
          <a:prstGeom prst="wedgeRoundRectCallout">
            <a:avLst>
              <a:gd name="adj1" fmla="val -154576"/>
              <a:gd name="adj2" fmla="val -6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Better for </a:t>
            </a:r>
            <a:r>
              <a:rPr lang="en-US" sz="2500" noProof="1">
                <a:solidFill>
                  <a:schemeClr val="accent1"/>
                </a:solidFill>
              </a:rPr>
              <a:t>ordering</a:t>
            </a:r>
            <a:r>
              <a:rPr lang="en-US" sz="2500" noProof="1">
                <a:solidFill>
                  <a:schemeClr val="tx1"/>
                </a:solidFill>
              </a:rPr>
              <a:t> routes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01836BC-90F6-4298-B5D8-CF903D3F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500722"/>
            <a:ext cx="3581400" cy="833278"/>
          </a:xfrm>
          <a:prstGeom prst="wedgeRoundRectCallout">
            <a:avLst>
              <a:gd name="adj1" fmla="val -136151"/>
              <a:gd name="adj2" fmla="val -42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Always place '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' as a </a:t>
            </a:r>
            <a:r>
              <a:rPr lang="en-US" sz="2500" noProof="1">
                <a:solidFill>
                  <a:schemeClr val="accent1"/>
                </a:solidFill>
              </a:rPr>
              <a:t>final</a:t>
            </a:r>
            <a:r>
              <a:rPr lang="en-US" sz="2500" noProof="1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252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6B3D2-ABEA-433A-8054-66694322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3D12-1139-418F-9EA4-4B536FDE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download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dirty="0">
                <a:solidFill>
                  <a:schemeClr val="accent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/>
              <a:t> – end the response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jsonp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dirty="0">
                <a:solidFill>
                  <a:schemeClr val="accent1"/>
                </a:solidFill>
              </a:rPr>
              <a:t>JSONP</a:t>
            </a:r>
            <a:r>
              <a:rPr lang="en-US" dirty="0"/>
              <a:t> support (</a:t>
            </a:r>
            <a:r>
              <a:rPr lang="en-US" dirty="0">
                <a:solidFill>
                  <a:schemeClr val="accent1"/>
                </a:solidFill>
              </a:rPr>
              <a:t>cross-domain</a:t>
            </a:r>
            <a:r>
              <a:rPr lang="en-US" dirty="0"/>
              <a:t>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E662609-A8C1-4D28-908D-BDF1529D775A}"/>
              </a:ext>
            </a:extLst>
          </p:cNvPr>
          <p:cNvSpPr txBox="1">
            <a:spLocks/>
          </p:cNvSpPr>
          <p:nvPr/>
        </p:nvSpPr>
        <p:spPr>
          <a:xfrm>
            <a:off x="912812" y="2438400"/>
            <a:ext cx="5638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('/pdf',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download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FULL PATH TO PDF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55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9AF1-FCE1-4BD8-8C39-DC5CE9D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/>
              <a:t> – redirect a request (to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sendFile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as an </a:t>
            </a:r>
            <a:r>
              <a:rPr lang="en-US" dirty="0">
                <a:solidFill>
                  <a:schemeClr val="accent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/>
              <a:t> – render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at: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E2209F-3296-403A-AE05-D335CA29AEFD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/about/old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186640-ACD5-4356-91D4-C59B814F3DD9}"/>
              </a:ext>
            </a:extLst>
          </p:cNvPr>
          <p:cNvSpPr txBox="1">
            <a:spLocks/>
          </p:cNvSpPr>
          <p:nvPr/>
        </p:nvSpPr>
        <p:spPr>
          <a:xfrm>
            <a:off x="608012" y="3733800"/>
            <a:ext cx="701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/file/: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sendFile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accent1"/>
                </a:solidFill>
              </a:rPr>
              <a:t>PATH TO FILE</a:t>
            </a:r>
            <a:r>
              <a:rPr lang="en-US" sz="2200" dirty="0">
                <a:solidFill>
                  <a:schemeClr val="tx1"/>
                </a:solidFill>
              </a:rPr>
              <a:t>" + 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224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express.Router</a:t>
            </a:r>
            <a:r>
              <a:rPr lang="en-US" dirty="0"/>
              <a:t> for modular route handlers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Mounted</a:t>
            </a:r>
            <a:r>
              <a:rPr lang="en-US" dirty="0"/>
              <a:t> on a route (e.g. '/about')</a:t>
            </a:r>
          </a:p>
          <a:p>
            <a:pPr lvl="1"/>
            <a:r>
              <a:rPr lang="en-US" dirty="0"/>
              <a:t>Can use middleware, specific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to that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Routers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2813" y="3429000"/>
            <a:ext cx="1036319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var</a:t>
            </a:r>
            <a:r>
              <a:rPr lang="en-US" sz="2800" dirty="0"/>
              <a:t> express = require('express')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 = </a:t>
            </a:r>
            <a:r>
              <a:rPr lang="en-US" sz="2800" dirty="0" err="1"/>
              <a:t>express.</a:t>
            </a: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/>
              <a:t>()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.use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add middleware */</a:t>
            </a:r>
            <a:r>
              <a:rPr lang="en-US" sz="2800" dirty="0"/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.get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define route handlers */</a:t>
            </a:r>
            <a:r>
              <a:rPr lang="en-US" sz="28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err="1"/>
              <a:t>app.use</a:t>
            </a:r>
            <a:r>
              <a:rPr lang="en-US" sz="2800" dirty="0"/>
              <a:t>('/about',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520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945-F6AE-4F93-A719-E7F0C7F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6E9A-1F4B-4105-A48E-604DBE033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2" y="1600200"/>
            <a:ext cx="3619500" cy="32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</a:t>
            </a:r>
            <a:r>
              <a:rPr lang="en-US" dirty="0">
                <a:solidFill>
                  <a:schemeClr val="accent1"/>
                </a:solidFill>
              </a:rPr>
              <a:t>easy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dirty="0">
                <a:solidFill>
                  <a:schemeClr val="accen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</a:t>
            </a:r>
            <a:r>
              <a:rPr lang="en-US" sz="2200" noProof="1">
                <a:solidFill>
                  <a:schemeClr val="accent1"/>
                </a:solidFill>
              </a:rPr>
              <a:t>static</a:t>
            </a:r>
            <a:r>
              <a:rPr lang="en-US" sz="2200" noProof="1">
                <a:solidFill>
                  <a:schemeClr val="tx1"/>
                </a:solidFill>
              </a:rPr>
              <a:t>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http://localhost:3000/images/kitten.</a:t>
            </a:r>
            <a:r>
              <a:rPr lang="en-US" sz="2200" dirty="0">
                <a:solidFill>
                  <a:schemeClr val="accent1"/>
                </a:solidFill>
              </a:rPr>
              <a:t>jpg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http://localhost:3000/css/style.</a:t>
            </a:r>
            <a:r>
              <a:rPr lang="en-US" sz="2200" dirty="0">
                <a:solidFill>
                  <a:schemeClr val="accent1"/>
                </a:solidFill>
              </a:rPr>
              <a:t>css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http://localhost:3000/js/app.</a:t>
            </a:r>
            <a:r>
              <a:rPr lang="en-US" sz="2200" dirty="0">
                <a:solidFill>
                  <a:schemeClr val="accent1"/>
                </a:solidFill>
              </a:rPr>
              <a:t>js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http://localhost:3000/images/bg.</a:t>
            </a:r>
            <a:r>
              <a:rPr lang="en-US" sz="2200" dirty="0">
                <a:solidFill>
                  <a:schemeClr val="accent1"/>
                </a:solidFill>
              </a:rPr>
              <a:t>png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http://localhost:3000/hello.</a:t>
            </a:r>
            <a:r>
              <a:rPr lang="en-US" sz="220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33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17B-E08B-4C58-8F24-61CACAF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2F21-0E38-4207-AB47-625DCC0B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C720BDC-C56A-481A-809C-D23EF8CB6238}"/>
              </a:ext>
            </a:extLst>
          </p:cNvPr>
          <p:cNvSpPr/>
          <p:nvPr/>
        </p:nvSpPr>
        <p:spPr>
          <a:xfrm>
            <a:off x="8075612" y="2293566"/>
            <a:ext cx="2362200" cy="16002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ECBBBF96-80C3-4877-B665-249D3CFA4ECF}"/>
              </a:ext>
            </a:extLst>
          </p:cNvPr>
          <p:cNvSpPr/>
          <p:nvPr/>
        </p:nvSpPr>
        <p:spPr>
          <a:xfrm rot="5400000">
            <a:off x="7191338" y="2386127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27FE005-FA80-4B5E-A856-59F2F101D654}"/>
              </a:ext>
            </a:extLst>
          </p:cNvPr>
          <p:cNvSpPr/>
          <p:nvPr/>
        </p:nvSpPr>
        <p:spPr>
          <a:xfrm rot="16200000">
            <a:off x="7190928" y="2865026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70C72D44-B7AB-4F79-BFA7-9CA7DEC38956}"/>
              </a:ext>
            </a:extLst>
          </p:cNvPr>
          <p:cNvSpPr/>
          <p:nvPr/>
        </p:nvSpPr>
        <p:spPr>
          <a:xfrm>
            <a:off x="4467533" y="2132268"/>
            <a:ext cx="2343300" cy="1897433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B315596-922B-414D-B4E8-5EDAD69EA739}"/>
              </a:ext>
            </a:extLst>
          </p:cNvPr>
          <p:cNvSpPr/>
          <p:nvPr/>
        </p:nvSpPr>
        <p:spPr>
          <a:xfrm>
            <a:off x="2208212" y="2171699"/>
            <a:ext cx="1905000" cy="178814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6405C12-074F-452D-8301-FEA462331056}"/>
              </a:ext>
            </a:extLst>
          </p:cNvPr>
          <p:cNvSpPr/>
          <p:nvPr/>
        </p:nvSpPr>
        <p:spPr>
          <a:xfrm>
            <a:off x="3732213" y="4114799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D121DFD-1BAC-4DBF-A7A6-D7DE0F221AC3}"/>
              </a:ext>
            </a:extLst>
          </p:cNvPr>
          <p:cNvSpPr/>
          <p:nvPr/>
        </p:nvSpPr>
        <p:spPr>
          <a:xfrm rot="10800000">
            <a:off x="4113212" y="1595478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75DC-B87E-4D27-B9AB-5EACA0472346}"/>
              </a:ext>
            </a:extLst>
          </p:cNvPr>
          <p:cNvSpPr txBox="1"/>
          <p:nvPr/>
        </p:nvSpPr>
        <p:spPr>
          <a:xfrm>
            <a:off x="2640483" y="2808063"/>
            <a:ext cx="111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E6477-CCDB-4E02-9696-7D4733A53E5A}"/>
              </a:ext>
            </a:extLst>
          </p:cNvPr>
          <p:cNvSpPr txBox="1"/>
          <p:nvPr/>
        </p:nvSpPr>
        <p:spPr>
          <a:xfrm>
            <a:off x="4672678" y="3559884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Middleware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AB94-7168-449E-BC01-F66DDB749DE6}"/>
              </a:ext>
            </a:extLst>
          </p:cNvPr>
          <p:cNvSpPr txBox="1"/>
          <p:nvPr/>
        </p:nvSpPr>
        <p:spPr>
          <a:xfrm>
            <a:off x="8484555" y="2852385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612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Express.js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a request/response with Express.js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Static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Middleware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and Third-Party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REST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</a:t>
            </a:r>
            <a:r>
              <a:rPr lang="en-US" dirty="0">
                <a:solidFill>
                  <a:schemeClr val="accent1"/>
                </a:solidFill>
              </a:rPr>
              <a:t>just</a:t>
            </a:r>
            <a:r>
              <a:rPr lang="en-US" dirty="0"/>
              <a:t>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dirty="0">
                <a:solidFill>
                  <a:schemeClr val="accent1"/>
                </a:solidFill>
              </a:rPr>
              <a:t>kind</a:t>
            </a:r>
            <a:r>
              <a:rPr lang="en-US" dirty="0"/>
              <a:t>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var app = express()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CA57D17-699A-4ACA-A33A-72FF0FF9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5181600"/>
            <a:ext cx="3581400" cy="533400"/>
          </a:xfrm>
          <a:prstGeom prst="wedgeRoundRectCallout">
            <a:avLst>
              <a:gd name="adj1" fmla="val -155102"/>
              <a:gd name="adj2" fmla="val -299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called</a:t>
            </a:r>
          </a:p>
        </p:txBody>
      </p:sp>
    </p:spTree>
    <p:extLst>
      <p:ext uri="{BB962C8B-B14F-4D97-AF65-F5344CB8AC3E}">
        <p14:creationId xmlns:p14="http://schemas.microsoft.com/office/powerpoint/2010/main" val="39778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1252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5406" y="1541776"/>
            <a:ext cx="903801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res, </a:t>
            </a:r>
            <a:r>
              <a:rPr lang="en-US" sz="2200" dirty="0">
                <a:solidFill>
                  <a:schemeClr val="accent1"/>
                </a:solidFill>
              </a:rPr>
              <a:t>next</a:t>
            </a:r>
            <a:r>
              <a:rPr lang="en-US" sz="22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// TODO: Check if user </a:t>
            </a:r>
            <a:r>
              <a:rPr lang="en-US" sz="2200" dirty="0">
                <a:solidFill>
                  <a:schemeClr val="accent1"/>
                </a:solidFill>
              </a:rPr>
              <a:t>exists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accent1"/>
                </a:solidFill>
              </a:rPr>
              <a:t>db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>
                <a:solidFill>
                  <a:schemeClr val="accent1"/>
                </a:solidFill>
              </a:rPr>
              <a:t>session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 = true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if (!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accent1"/>
                </a:solidFill>
              </a:rPr>
              <a:t>next()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</a:t>
            </a:r>
            <a:r>
              <a:rPr lang="en-US" sz="2200" dirty="0">
                <a:solidFill>
                  <a:schemeClr val="tx1"/>
                </a:solidFill>
              </a:rPr>
              <a:t>('User home page!')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D7989-CE1F-4C6C-AB50-E127E25F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788545"/>
            <a:ext cx="3581400" cy="833278"/>
          </a:xfrm>
          <a:prstGeom prst="wedgeRoundRectCallout">
            <a:avLst>
              <a:gd name="adj1" fmla="val -78507"/>
              <a:gd name="adj2" fmla="val -7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Custom </a:t>
            </a:r>
            <a:r>
              <a:rPr lang="en-US" sz="2500" noProof="1">
                <a:solidFill>
                  <a:schemeClr val="accent1"/>
                </a:solidFill>
              </a:rPr>
              <a:t>authentication</a:t>
            </a:r>
            <a:r>
              <a:rPr lang="en-US" sz="2500" noProof="1">
                <a:solidFill>
                  <a:schemeClr val="tx1"/>
                </a:solidFill>
              </a:rPr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26944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9912" y="1524000"/>
            <a:ext cx="11049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express = require('express')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bodyParser</a:t>
            </a:r>
            <a:r>
              <a:rPr lang="en-US" sz="2200" dirty="0">
                <a:solidFill>
                  <a:schemeClr val="tx1"/>
                </a:solidFill>
              </a:rPr>
              <a:t> = require('body-parser')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port = 1337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app = express()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bodyParser.</a:t>
            </a:r>
            <a:r>
              <a:rPr lang="en-US" sz="2200" dirty="0" err="1">
                <a:solidFill>
                  <a:schemeClr val="accent1"/>
                </a:solidFill>
              </a:rPr>
              <a:t>urlencoded</a:t>
            </a:r>
            <a:r>
              <a:rPr lang="en-US" sz="2200" dirty="0">
                <a:solidFill>
                  <a:schemeClr val="tx1"/>
                </a:solidFill>
              </a:rPr>
              <a:t>({ </a:t>
            </a:r>
            <a:r>
              <a:rPr lang="en-US" sz="2200" dirty="0">
                <a:solidFill>
                  <a:schemeClr val="accent1"/>
                </a:solidFill>
              </a:rPr>
              <a:t>extended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accent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 }))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</a:rPr>
              <a:t>req.</a:t>
            </a:r>
            <a:r>
              <a:rPr lang="en-US" sz="2200" dirty="0" err="1">
                <a:solidFill>
                  <a:schemeClr val="accent1"/>
                </a:solidFill>
              </a:rPr>
              <a:t>body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/home.html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app.listen</a:t>
            </a:r>
            <a:r>
              <a:rPr lang="en-US" sz="2200" dirty="0">
                <a:solidFill>
                  <a:schemeClr val="tx1"/>
                </a:solidFill>
              </a:rPr>
              <a:t>(port, () =&gt; console.log(`Express running on port ${port}`))</a:t>
            </a:r>
          </a:p>
        </p:txBody>
      </p:sp>
    </p:spTree>
    <p:extLst>
      <p:ext uri="{BB962C8B-B14F-4D97-AF65-F5344CB8AC3E}">
        <p14:creationId xmlns:p14="http://schemas.microsoft.com/office/powerpoint/2010/main" val="1170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2514600"/>
            <a:ext cx="106680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 engine', 'pug');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('views', __dirname + '/views');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(cookieParser());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(session({secret: 'magic unicorns'}));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(passport.initialize());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(passport.session());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val="37352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HTTP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URI</a:t>
            </a:r>
            <a:r>
              <a:rPr lang="en-US" dirty="0"/>
              <a:t> 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</a:t>
            </a:r>
            <a:br>
              <a:rPr lang="en-US" dirty="0"/>
            </a:br>
            <a:r>
              <a:rPr lang="en-US" dirty="0"/>
              <a:t>modified / deleted /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API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Service</a:t>
            </a:r>
          </a:p>
          <a:p>
            <a:pPr lvl="1"/>
            <a:r>
              <a:rPr lang="en-US" dirty="0"/>
              <a:t>Provides access to server-side</a:t>
            </a:r>
            <a:br>
              <a:rPr lang="en-US" dirty="0"/>
            </a:br>
            <a:r>
              <a:rPr lang="en-US" dirty="0"/>
              <a:t>resources via 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pic>
        <p:nvPicPr>
          <p:cNvPr id="5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2704" y="2625332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posts / specific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Delete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PATCH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13" y="3976551"/>
            <a:ext cx="220979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12" y="2003472"/>
            <a:ext cx="3633728" cy="1273128"/>
          </a:xfrm>
          <a:prstGeom prst="roundRect">
            <a:avLst>
              <a:gd name="adj" fmla="val 5736"/>
            </a:avLst>
          </a:prstGeom>
        </p:spPr>
      </p:pic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dirty="0">
                <a:solidFill>
                  <a:schemeClr val="accent1"/>
                </a:solidFill>
              </a:rPr>
              <a:t>REST services </a:t>
            </a:r>
            <a:r>
              <a:rPr lang="en-US" dirty="0"/>
              <a:t>are more </a:t>
            </a:r>
            <a:r>
              <a:rPr lang="en-US" dirty="0">
                <a:solidFill>
                  <a:schemeClr val="accent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dirty="0">
                <a:solidFill>
                  <a:schemeClr val="accent1"/>
                </a:solidFill>
              </a:rPr>
              <a:t>AJAX requests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dirty="0">
                <a:solidFill>
                  <a:schemeClr val="accent1"/>
                </a:solidFill>
              </a:rPr>
              <a:t>Single Page Application </a:t>
            </a:r>
            <a:r>
              <a:rPr lang="en-US" dirty="0"/>
              <a:t>(e.g. using React, Angular…)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7612" y="4419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7" y="3429000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027612" y="4724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7612" y="5562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027612" y="5867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8990" y="3957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18634" y="5100937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POST, PUT, DELETE, …</a:t>
            </a:r>
          </a:p>
        </p:txBody>
      </p:sp>
    </p:spTree>
    <p:extLst>
      <p:ext uri="{BB962C8B-B14F-4D97-AF65-F5344CB8AC3E}">
        <p14:creationId xmlns:p14="http://schemas.microsoft.com/office/powerpoint/2010/main" val="220918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27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endpoint for REST access:</a:t>
            </a:r>
          </a:p>
          <a:p>
            <a:pPr>
              <a:spcBef>
                <a:spcPts val="33600"/>
              </a:spcBef>
            </a:pPr>
            <a:r>
              <a:rPr lang="en-US" dirty="0">
                <a:hlinkClick r:id="rId2"/>
              </a:rPr>
              <a:t>More information 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Example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370012" y="1850172"/>
            <a:ext cx="9448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app.use(bodyParser.urlencoded({ extended: true }));</a:t>
            </a:r>
          </a:p>
          <a:p>
            <a:r>
              <a:rPr lang="en-US" noProof="1">
                <a:solidFill>
                  <a:schemeClr val="tx1"/>
                </a:solidFill>
              </a:rPr>
              <a:t>app.use(bodyParser.json());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 = express.Router();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.get('/',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res.</a:t>
            </a:r>
            <a:r>
              <a:rPr lang="en-US" noProof="1">
                <a:solidFill>
                  <a:schemeClr val="accent1"/>
                </a:solidFill>
              </a:rPr>
              <a:t>json</a:t>
            </a:r>
            <a:r>
              <a:rPr lang="en-US" noProof="1">
                <a:solidFill>
                  <a:schemeClr val="tx1"/>
                </a:solidFill>
              </a:rPr>
              <a:t>({ message: 'hooray! welcome to our api!' });   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.post('/',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i="1" noProof="1">
                <a:solidFill>
                  <a:schemeClr val="accent2"/>
                </a:solidFill>
              </a:rPr>
              <a:t>// Handle client data and respond with JSON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i="1" noProof="1">
                <a:solidFill>
                  <a:schemeClr val="accent2"/>
                </a:solidFill>
              </a:rPr>
              <a:t>// TODO add more actions</a:t>
            </a:r>
          </a:p>
          <a:p>
            <a:r>
              <a:rPr lang="en-US" noProof="1">
                <a:solidFill>
                  <a:schemeClr val="tx1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use</a:t>
            </a:r>
            <a:r>
              <a:rPr lang="en-US" noProof="1">
                <a:solidFill>
                  <a:schemeClr val="tx1"/>
                </a:solidFill>
              </a:rPr>
              <a:t>('/api',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3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Express.js is a </a:t>
            </a:r>
            <a:r>
              <a:rPr lang="en-US" sz="3200" dirty="0">
                <a:solidFill>
                  <a:schemeClr val="accent1"/>
                </a:solidFill>
              </a:rPr>
              <a:t>fast</a:t>
            </a:r>
            <a:r>
              <a:rPr lang="en-US" sz="3200" dirty="0"/>
              <a:t> web </a:t>
            </a:r>
            <a:r>
              <a:rPr lang="en-US" sz="3200" dirty="0">
                <a:solidFill>
                  <a:schemeClr val="accent1"/>
                </a:solidFill>
              </a:rPr>
              <a:t>framework</a:t>
            </a:r>
            <a:r>
              <a:rPr lang="en-US" sz="3200" dirty="0"/>
              <a:t> for Node.js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Routing is done with a </a:t>
            </a:r>
            <a:r>
              <a:rPr lang="en-US" sz="3200" dirty="0">
                <a:solidFill>
                  <a:schemeClr val="accent1"/>
                </a:solidFill>
              </a:rPr>
              <a:t>familiar</a:t>
            </a:r>
            <a:r>
              <a:rPr lang="en-US" sz="3200" dirty="0"/>
              <a:t> syntax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Middleware</a:t>
            </a:r>
            <a:r>
              <a:rPr lang="en-US" sz="3200" dirty="0"/>
              <a:t> in our application (custom, third-party)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REST services </a:t>
            </a:r>
            <a:r>
              <a:rPr lang="en-US" sz="3200" dirty="0"/>
              <a:t>allow resources to be served to </a:t>
            </a:r>
            <a:r>
              <a:rPr lang="en-US" sz="3200" dirty="0">
                <a:solidFill>
                  <a:schemeClr val="accent1"/>
                </a:solidFill>
              </a:rPr>
              <a:t>applications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8764" y="26771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METHOD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accent1"/>
                </a:solidFill>
              </a:rPr>
              <a:t>PATH</a:t>
            </a:r>
            <a:r>
              <a:rPr lang="en-US" sz="2800" noProof="1">
                <a:solidFill>
                  <a:schemeClr val="tx1"/>
                </a:solidFill>
              </a:rPr>
              <a:t>, </a:t>
            </a:r>
            <a:r>
              <a:rPr lang="en-US" sz="2800" noProof="1">
                <a:solidFill>
                  <a:schemeClr val="accent1"/>
                </a:solidFill>
              </a:rPr>
              <a:t>HANDLER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28764" y="43535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</p:txBody>
      </p:sp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Express.js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B06A-E63A-4557-BC1B-97DFC73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754D-EBE6-48F6-8538-037EEB3A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44" y="2387485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77FA0-35B3-4D48-A1C6-CBA8AC1C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978"/>
            <a:ext cx="2414551" cy="24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globally: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Express.js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IntelliSense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npm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684212" y="391333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express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--save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E286467-A67C-4659-9916-7E142A0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5029200"/>
            <a:ext cx="3276600" cy="1108904"/>
          </a:xfrm>
          <a:prstGeom prst="wedgeRoundRectCallout">
            <a:avLst>
              <a:gd name="adj1" fmla="val -90438"/>
              <a:gd name="adj2" fmla="val -97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Now you have </a:t>
            </a:r>
            <a:r>
              <a:rPr lang="en-US" sz="2500" noProof="1">
                <a:solidFill>
                  <a:schemeClr val="accent1"/>
                </a:solidFill>
              </a:rPr>
              <a:t>IntelliSense</a:t>
            </a:r>
            <a:r>
              <a:rPr lang="en-US" sz="2500" noProof="1">
                <a:solidFill>
                  <a:schemeClr val="tx1"/>
                </a:solidFill>
              </a:rPr>
              <a:t> in </a:t>
            </a:r>
            <a:r>
              <a:rPr lang="en-US" sz="2500" noProof="1">
                <a:solidFill>
                  <a:schemeClr val="accent1"/>
                </a:solidFill>
              </a:rPr>
              <a:t>VS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2014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/>
                </a:solidFill>
              </a:rPr>
              <a:t>Install</a:t>
            </a:r>
            <a:r>
              <a:rPr lang="en-US" noProof="1"/>
              <a:t>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r>
              <a:rPr lang="en-US" noProof="1"/>
              <a:t>You can </a:t>
            </a:r>
            <a:r>
              <a:rPr lang="en-US" noProof="1">
                <a:solidFill>
                  <a:schemeClr val="accent1"/>
                </a:solidFill>
              </a:rPr>
              <a:t>check</a:t>
            </a:r>
            <a:r>
              <a:rPr lang="en-US" noProof="1"/>
              <a:t> out </a:t>
            </a:r>
            <a:r>
              <a:rPr lang="en-US" noProof="1">
                <a:solidFill>
                  <a:schemeClr val="accent1"/>
                </a:solidFill>
                <a:hlinkClick r:id="rId2"/>
              </a:rPr>
              <a:t>http://expressjs.com/en/api.html</a:t>
            </a:r>
            <a:endParaRPr lang="en-US" noProof="1">
              <a:solidFill>
                <a:schemeClr val="accent1"/>
              </a:solidFill>
            </a:endParaRP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35000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200" kern="0" dirty="0" err="1">
                <a:solidFill>
                  <a:prstClr val="white"/>
                </a:solidFill>
              </a:rPr>
              <a:t>npm</a:t>
            </a:r>
            <a:r>
              <a:rPr lang="en-US" sz="2200" kern="0" dirty="0">
                <a:solidFill>
                  <a:prstClr val="white"/>
                </a:solidFill>
              </a:rPr>
              <a:t> install express </a:t>
            </a:r>
            <a:r>
              <a:rPr lang="en-US" sz="2200" kern="0" dirty="0">
                <a:solidFill>
                  <a:srgbClr val="F3BE60"/>
                </a:solidFill>
              </a:rPr>
              <a:t>–-save –-</a:t>
            </a:r>
            <a:r>
              <a:rPr lang="en-US" sz="2200" kern="0" dirty="0">
                <a:solidFill>
                  <a:schemeClr val="accent1"/>
                </a:solidFill>
              </a:rPr>
              <a:t>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2837053"/>
            <a:ext cx="11430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let express = require('</a:t>
            </a:r>
            <a:r>
              <a:rPr lang="en-US" sz="2200" noProof="1">
                <a:solidFill>
                  <a:schemeClr val="accent1"/>
                </a:solidFill>
              </a:rPr>
              <a:t>express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let app = </a:t>
            </a:r>
            <a:r>
              <a:rPr lang="en-US" sz="2200" noProof="1">
                <a:solidFill>
                  <a:schemeClr val="accent1"/>
                </a:solidFill>
              </a:rPr>
              <a:t>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port = 1337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status</a:t>
            </a:r>
            <a:r>
              <a:rPr lang="en-US" sz="2200" noProof="1">
                <a:solidFill>
                  <a:schemeClr val="tx1"/>
                </a:solidFill>
              </a:rPr>
              <a:t>(200)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send</a:t>
            </a:r>
            <a:r>
              <a:rPr lang="en-US" sz="2200" noProof="1">
                <a:solidFill>
                  <a:schemeClr val="tx1"/>
                </a:solidFill>
              </a:rPr>
              <a:t>('Welcome to Express.js!')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listen</a:t>
            </a:r>
            <a:r>
              <a:rPr lang="en-US" sz="2200" noProof="1">
                <a:solidFill>
                  <a:schemeClr val="tx1"/>
                </a:solidFill>
              </a:rPr>
              <a:t>(port, () =&gt; console.log(`Express running on port ${port}...`))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264FFB7-7297-41B6-96BE-4FA82FBD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3852261"/>
            <a:ext cx="3276600" cy="1108904"/>
          </a:xfrm>
          <a:prstGeom prst="wedgeRoundRectCallout">
            <a:avLst>
              <a:gd name="adj1" fmla="val -147115"/>
              <a:gd name="adj2" fmla="val -8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Create a new </a:t>
            </a:r>
            <a:r>
              <a:rPr lang="en-US" sz="2500" noProof="1">
                <a:solidFill>
                  <a:schemeClr val="accent1"/>
                </a:solidFill>
              </a:rPr>
              <a:t>instance</a:t>
            </a:r>
            <a:r>
              <a:rPr lang="en-US" sz="2500" noProof="1">
                <a:solidFill>
                  <a:schemeClr val="tx1"/>
                </a:solidFill>
              </a:rPr>
              <a:t> of the </a:t>
            </a:r>
            <a:r>
              <a:rPr lang="en-US" sz="2500" noProof="1">
                <a:solidFill>
                  <a:schemeClr val="accent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47AE-A412-46FD-AD44-CDE50DBE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2B84-C1C7-451A-B975-2AC61CCE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6D6B2-CE22-4B57-A9C2-3BB4BD694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362200"/>
            <a:ext cx="2362200" cy="21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/>
            <a:r>
              <a:rPr lang="en-US" dirty="0"/>
              <a:t>METHOD is an HTTP </a:t>
            </a:r>
            <a:r>
              <a:rPr lang="en-US" dirty="0">
                <a:solidFill>
                  <a:schemeClr val="accent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dirty="0">
                <a:solidFill>
                  <a:schemeClr val="accent1"/>
                </a:solidFill>
              </a:rPr>
              <a:t>lowercase</a:t>
            </a:r>
          </a:p>
          <a:p>
            <a:pPr lvl="1"/>
            <a:r>
              <a:rPr lang="en-US" dirty="0"/>
              <a:t>PATH is a path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HANDLER is the function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dirty="0">
                <a:solidFill>
                  <a:schemeClr val="accent1"/>
                </a:solidFill>
              </a:rPr>
              <a:t>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-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65412" y="1295400"/>
            <a:ext cx="685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/create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PUT </a:t>
            </a:r>
            <a:r>
              <a:rPr lang="en-US" sz="2200" noProof="1">
                <a:solidFill>
                  <a:schemeClr val="tx1"/>
                </a:solidFill>
              </a:rPr>
              <a:t>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/modify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13768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1851</Words>
  <Application>Microsoft Office PowerPoint</Application>
  <PresentationFormat>Custom</PresentationFormat>
  <Paragraphs>321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Introduction to Express.js</vt:lpstr>
      <vt:lpstr>Table of Contents</vt:lpstr>
      <vt:lpstr>Have a Question?</vt:lpstr>
      <vt:lpstr>Introduction to Express.js</vt:lpstr>
      <vt:lpstr>Visual Studio Code IntelliSense</vt:lpstr>
      <vt:lpstr>Introduction to Express.js</vt:lpstr>
      <vt:lpstr>Router in Express.js</vt:lpstr>
      <vt:lpstr>Router</vt:lpstr>
      <vt:lpstr>Route Methods - Example</vt:lpstr>
      <vt:lpstr>Route Methods – Example 2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Static Files</vt:lpstr>
      <vt:lpstr>Static Files</vt:lpstr>
      <vt:lpstr>Middleware</vt:lpstr>
      <vt:lpstr>Middleware</vt:lpstr>
      <vt:lpstr>Custom Middleware</vt:lpstr>
      <vt:lpstr>Third-Party Middleware</vt:lpstr>
      <vt:lpstr>Third-Party Middleware</vt:lpstr>
      <vt:lpstr>REST and RESTful Services</vt:lpstr>
      <vt:lpstr>REST and RESTful Services – Example</vt:lpstr>
      <vt:lpstr>REST Services with Express</vt:lpstr>
      <vt:lpstr>Simple Example</vt:lpstr>
      <vt:lpstr>Summary</vt:lpstr>
      <vt:lpstr>Express.js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2019-01-15T07:21:02Z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