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Default Extension="jpg" ContentType="image/jpeg"/>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16"/>
  </p:notesMasterIdLst>
  <p:handoutMasterIdLst>
    <p:handoutMasterId r:id="rId17"/>
  </p:handoutMasterIdLst>
  <p:sldIdLst>
    <p:sldId id="262" r:id="rId5"/>
    <p:sldId id="269" r:id="rId6"/>
    <p:sldId id="260" r:id="rId7"/>
    <p:sldId id="270" r:id="rId8"/>
    <p:sldId id="263" r:id="rId9"/>
    <p:sldId id="261" r:id="rId10"/>
    <p:sldId id="264" r:id="rId11"/>
    <p:sldId id="265" r:id="rId12"/>
    <p:sldId id="266" r:id="rId13"/>
    <p:sldId id="267" r:id="rId14"/>
    <p:sldId id="268" r:id="rId15"/>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62"/>
            <p14:sldId id="269"/>
            <p14:sldId id="260"/>
            <p14:sldId id="270"/>
            <p14:sldId id="263"/>
            <p14:sldId id="261"/>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667" autoAdjust="0"/>
  </p:normalViewPr>
  <p:slideViewPr>
    <p:cSldViewPr snapToGrid="0" snapToObjects="1">
      <p:cViewPr>
        <p:scale>
          <a:sx n="102" d="100"/>
          <a:sy n="102" d="100"/>
        </p:scale>
        <p:origin x="-1288" y="-8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04-09-15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9F771-F17E-354D-B0E6-AA2EDFC95D5E}" type="datetimeFigureOut">
              <a:rPr lang="en-US" smtClean="0"/>
              <a:t>04-09-15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82C70-26D8-C04D-88F5-B39AA3E1B791}" type="slidenum">
              <a:rPr lang="en-US" smtClean="0"/>
              <a:t>‹#›</a:t>
            </a:fld>
            <a:endParaRPr lang="en-US"/>
          </a:p>
        </p:txBody>
      </p:sp>
    </p:spTree>
    <p:extLst>
      <p:ext uri="{BB962C8B-B14F-4D97-AF65-F5344CB8AC3E}">
        <p14:creationId xmlns:p14="http://schemas.microsoft.com/office/powerpoint/2010/main" val="19863111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r>
              <a:rPr lang="nl-NL" dirty="0" err="1" smtClean="0"/>
              <a:t>Footer</a:t>
            </a:r>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dirty="0"/>
          </a:p>
        </p:txBody>
      </p:sp>
      <p:sp>
        <p:nvSpPr>
          <p:cNvPr id="7"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r>
              <a:rPr lang="nl-NL" dirty="0" err="1" smtClean="0"/>
              <a:t>Footer</a:t>
            </a:r>
            <a:endParaRPr lang="nl-NL" dirty="0"/>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11" name="Tijdelijke aanduiding voor voettekst 4"/>
          <p:cNvSpPr>
            <a:spLocks noGrp="1"/>
          </p:cNvSpPr>
          <p:nvPr>
            <p:ph type="ftr" sz="quarter" idx="11"/>
          </p:nvPr>
        </p:nvSpPr>
        <p:spPr>
          <a:xfrm>
            <a:off x="2150383" y="4630341"/>
            <a:ext cx="4632303" cy="273844"/>
          </a:xfrm>
          <a:prstGeom prst="rect">
            <a:avLst/>
          </a:prstGeom>
        </p:spPr>
        <p:txBody>
          <a:bodyPr/>
          <a:lstStyle/>
          <a:p>
            <a:r>
              <a:rPr lang="nl-NL" dirty="0" err="1" smtClean="0"/>
              <a:t>Footer</a:t>
            </a:r>
            <a:endParaRPr lang="nl-NL" dirty="0"/>
          </a:p>
        </p:txBody>
      </p:sp>
      <p:sp>
        <p:nvSpPr>
          <p:cNvPr id="12"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nl-NL" dirty="0" smtClean="0"/>
              <a:t>Titelstijl van model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C_UK">
    <p:spTree>
      <p:nvGrpSpPr>
        <p:cNvPr id="1" name=""/>
        <p:cNvGrpSpPr/>
        <p:nvPr/>
      </p:nvGrpSpPr>
      <p:grpSpPr>
        <a:xfrm>
          <a:off x="0" y="0"/>
          <a:ext cx="0" cy="0"/>
          <a:chOff x="0" y="0"/>
          <a:chExt cx="0" cy="0"/>
        </a:xfrm>
      </p:grpSpPr>
      <p:pic>
        <p:nvPicPr>
          <p:cNvPr id="3" name="Afbeelding 2"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dia-C_UK">
    <p:spTree>
      <p:nvGrpSpPr>
        <p:cNvPr id="1" name=""/>
        <p:cNvGrpSpPr/>
        <p:nvPr/>
      </p:nvGrpSpPr>
      <p:grpSpPr>
        <a:xfrm>
          <a:off x="0" y="0"/>
          <a:ext cx="0" cy="0"/>
          <a:chOff x="0" y="0"/>
          <a:chExt cx="0" cy="0"/>
        </a:xfrm>
      </p:grpSpPr>
      <p:pic>
        <p:nvPicPr>
          <p:cNvPr id="4" name="Afbeelding 3" descr="sheet breedbeeld PPT-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202188278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blad-C_UK">
    <p:spTree>
      <p:nvGrpSpPr>
        <p:cNvPr id="1" name=""/>
        <p:cNvGrpSpPr/>
        <p:nvPr/>
      </p:nvGrpSpPr>
      <p:grpSpPr>
        <a:xfrm>
          <a:off x="0" y="0"/>
          <a:ext cx="0" cy="0"/>
          <a:chOff x="0" y="0"/>
          <a:chExt cx="0" cy="0"/>
        </a:xfrm>
      </p:grpSpPr>
      <p:pic>
        <p:nvPicPr>
          <p:cNvPr id="10" name="Afbeelding 9"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2356555" y="4630341"/>
            <a:ext cx="4426131" cy="273844"/>
          </a:xfrm>
          <a:prstGeom prst="rect">
            <a:avLst/>
          </a:prstGeom>
        </p:spPr>
        <p:txBody>
          <a:bodyPr/>
          <a:lstStyle/>
          <a:p>
            <a:r>
              <a:rPr lang="nl-NL"/>
              <a:t>Footer</a:t>
            </a:r>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11516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elblad-D_UK">
    <p:spTree>
      <p:nvGrpSpPr>
        <p:cNvPr id="1" name=""/>
        <p:cNvGrpSpPr/>
        <p:nvPr/>
      </p:nvGrpSpPr>
      <p:grpSpPr>
        <a:xfrm>
          <a:off x="0" y="0"/>
          <a:ext cx="0" cy="0"/>
          <a:chOff x="0" y="0"/>
          <a:chExt cx="0" cy="0"/>
        </a:xfrm>
      </p:grpSpPr>
      <p:pic>
        <p:nvPicPr>
          <p:cNvPr id="3" name="Afbeelding 2" descr="sheet breedbeeld PPT-p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1738642" y="4767263"/>
            <a:ext cx="4281158" cy="274637"/>
          </a:xfrm>
          <a:prstGeom prst="rect">
            <a:avLst/>
          </a:prstGeom>
        </p:spPr>
        <p:txBody>
          <a:bodyPr/>
          <a:lstStyle/>
          <a:p>
            <a:r>
              <a:rPr lang="nl-NL"/>
              <a:t>Footer</a:t>
            </a:r>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5095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6" name="Afbeelding 5" descr="sheet breedbeeld PPT-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r>
              <a:rPr lang="nl-NL" dirty="0" err="1" smtClean="0"/>
              <a:t>Footer</a:t>
            </a:r>
            <a:endParaRPr lang="nl-NL" dirty="0"/>
          </a:p>
        </p:txBody>
      </p:sp>
      <p:sp>
        <p:nvSpPr>
          <p:cNvPr id="10" name="Tijdelijke aanduiding voor dianummer 6"/>
          <p:cNvSpPr>
            <a:spLocks noGrp="1"/>
          </p:cNvSpPr>
          <p:nvPr>
            <p:ph type="sldNum" sz="quarter" idx="12"/>
          </p:nvPr>
        </p:nvSpPr>
        <p:spPr>
          <a:xfrm>
            <a:off x="6970292" y="4641986"/>
            <a:ext cx="829797" cy="273844"/>
          </a:xfrm>
          <a:prstGeom prst="rect">
            <a:avLst/>
          </a:prstGeom>
        </p:spPr>
        <p:txBody>
          <a:bodyPr/>
          <a:lstStyle>
            <a:lvl1pPr>
              <a:defRPr>
                <a:solidFill>
                  <a:srgbClr val="FFFFFF"/>
                </a:solidFill>
              </a:defRPr>
            </a:lvl1pPr>
          </a:lstStyle>
          <a:p>
            <a:fld id="{CC1A7FFB-7E9A-E347-8F80-8E2C647B3625}" type="slidenum">
              <a:rPr lang="nl-NL" smtClean="0"/>
              <a:pPr/>
              <a:t>‹#›</a:t>
            </a:fld>
            <a:endParaRPr lang="nl-NL" dirty="0"/>
          </a:p>
        </p:txBody>
      </p:sp>
      <p:sp>
        <p:nvSpPr>
          <p:cNvPr id="11" name="Titel 1"/>
          <p:cNvSpPr>
            <a:spLocks noGrp="1"/>
          </p:cNvSpPr>
          <p:nvPr>
            <p:ph type="title" hasCustomPrompt="1"/>
          </p:nvPr>
        </p:nvSpPr>
        <p:spPr>
          <a:xfrm>
            <a:off x="2645832" y="1065389"/>
            <a:ext cx="6108523" cy="2476500"/>
          </a:xfrm>
        </p:spPr>
        <p:txBody>
          <a:bodyPr anchor="t"/>
          <a:lstStyle>
            <a:lvl1pPr>
              <a:defRPr sz="3200" baseline="0">
                <a:solidFill>
                  <a:srgbClr val="FFFFFF"/>
                </a:solidFill>
              </a:defRPr>
            </a:lvl1pPr>
          </a:lstStyle>
          <a:p>
            <a:r>
              <a:rPr lang="nl-NL" dirty="0" err="1" smtClean="0"/>
              <a:t>Title</a:t>
            </a:r>
            <a:r>
              <a:rPr lang="nl-NL" dirty="0" smtClean="0"/>
              <a:t> of </a:t>
            </a:r>
            <a:r>
              <a:rPr lang="nl-NL" dirty="0" err="1" smtClean="0"/>
              <a:t>presentation</a:t>
            </a:r>
            <a:endParaRPr lang="nl-NL" dirty="0"/>
          </a:p>
        </p:txBody>
      </p:sp>
    </p:spTree>
    <p:extLst>
      <p:ext uri="{BB962C8B-B14F-4D97-AF65-F5344CB8AC3E}">
        <p14:creationId xmlns:p14="http://schemas.microsoft.com/office/powerpoint/2010/main" val="29538173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sheet breedbeeld PPT-6.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
        <p:nvSpPr>
          <p:cNvPr id="10"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r>
              <a:rPr lang="nl-NL" dirty="0" err="1" smtClean="0"/>
              <a:t>Footer</a:t>
            </a:r>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14" r:id="rId5"/>
    <p:sldLayoutId id="2147483831" r:id="rId6"/>
    <p:sldLayoutId id="2147483810" r:id="rId7"/>
    <p:sldLayoutId id="2147483812" r:id="rId8"/>
    <p:sldLayoutId id="2147483832" r:id="rId9"/>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Week 2</a:t>
            </a:r>
            <a:br>
              <a:rPr lang="nl-NL" dirty="0" smtClean="0"/>
            </a:br>
            <a:r>
              <a:rPr lang="nl-NL" dirty="0" smtClean="0"/>
              <a:t>GCD – Data </a:t>
            </a:r>
            <a:r>
              <a:rPr lang="nl-NL" dirty="0" err="1" smtClean="0"/>
              <a:t>quality</a:t>
            </a:r>
            <a:endParaRPr lang="nl-NL" dirty="0"/>
          </a:p>
        </p:txBody>
      </p:sp>
      <p:sp>
        <p:nvSpPr>
          <p:cNvPr id="5" name="Slide Number Placeholder 4"/>
          <p:cNvSpPr>
            <a:spLocks noGrp="1"/>
          </p:cNvSpPr>
          <p:nvPr>
            <p:ph type="sldNum" sz="quarter" idx="12"/>
          </p:nvPr>
        </p:nvSpPr>
        <p:spPr/>
        <p:txBody>
          <a:bodyPr/>
          <a:lstStyle/>
          <a:p>
            <a:fld id="{CC1A7FFB-7E9A-E347-8F80-8E2C647B3625}" type="slidenum">
              <a:rPr lang="nl-NL" smtClean="0"/>
              <a:pPr/>
              <a:t>1</a:t>
            </a:fld>
            <a:endParaRPr lang="nl-NL" dirty="0"/>
          </a:p>
        </p:txBody>
      </p:sp>
    </p:spTree>
    <p:extLst>
      <p:ext uri="{BB962C8B-B14F-4D97-AF65-F5344CB8AC3E}">
        <p14:creationId xmlns:p14="http://schemas.microsoft.com/office/powerpoint/2010/main" val="408092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handling Missing Data</a:t>
            </a:r>
            <a:endParaRPr lang="en-US" dirty="0"/>
          </a:p>
        </p:txBody>
      </p:sp>
      <p:sp>
        <p:nvSpPr>
          <p:cNvPr id="3" name="Content Placeholder 2"/>
          <p:cNvSpPr>
            <a:spLocks noGrp="1"/>
          </p:cNvSpPr>
          <p:nvPr>
            <p:ph sz="half" idx="1"/>
          </p:nvPr>
        </p:nvSpPr>
        <p:spPr>
          <a:xfrm>
            <a:off x="457200" y="1200151"/>
            <a:ext cx="8229600" cy="2894954"/>
          </a:xfrm>
        </p:spPr>
        <p:txBody>
          <a:bodyPr/>
          <a:lstStyle/>
          <a:p>
            <a:r>
              <a:rPr lang="en-US" dirty="0" err="1"/>
              <a:t>Listwise</a:t>
            </a:r>
            <a:r>
              <a:rPr lang="en-US" dirty="0"/>
              <a:t> deletion (or complete case analysis)</a:t>
            </a:r>
            <a:r>
              <a:rPr lang="nl-NL" dirty="0"/>
              <a:t> </a:t>
            </a:r>
            <a:endParaRPr lang="nl-NL" dirty="0" smtClean="0"/>
          </a:p>
          <a:p>
            <a:r>
              <a:rPr lang="en-US" dirty="0"/>
              <a:t>Imputation methods</a:t>
            </a:r>
            <a:r>
              <a:rPr lang="nl-NL" dirty="0"/>
              <a:t> </a:t>
            </a:r>
            <a:endParaRPr lang="nl-NL" dirty="0" smtClean="0"/>
          </a:p>
          <a:p>
            <a:pPr lvl="1"/>
            <a:r>
              <a:rPr lang="en-US" dirty="0"/>
              <a:t>Marginal mean imputation</a:t>
            </a:r>
            <a:r>
              <a:rPr lang="nl-NL" dirty="0"/>
              <a:t> </a:t>
            </a:r>
            <a:endParaRPr lang="nl-NL" dirty="0" smtClean="0"/>
          </a:p>
          <a:p>
            <a:pPr lvl="1"/>
            <a:r>
              <a:rPr lang="en-US" dirty="0"/>
              <a:t>Conditional mean imputation</a:t>
            </a:r>
            <a:r>
              <a:rPr lang="nl-NL" dirty="0"/>
              <a:t> </a:t>
            </a:r>
            <a:endParaRPr lang="en-US" dirty="0"/>
          </a:p>
        </p:txBody>
      </p:sp>
      <p:sp>
        <p:nvSpPr>
          <p:cNvPr id="6" name="Slide Number Placeholder 5"/>
          <p:cNvSpPr>
            <a:spLocks noGrp="1"/>
          </p:cNvSpPr>
          <p:nvPr>
            <p:ph type="sldNum" sz="quarter" idx="12"/>
          </p:nvPr>
        </p:nvSpPr>
        <p:spPr/>
        <p:txBody>
          <a:bodyPr/>
          <a:lstStyle/>
          <a:p>
            <a:fld id="{CC1A7FFB-7E9A-E347-8F80-8E2C647B3625}" type="slidenum">
              <a:rPr lang="nl-NL" smtClean="0"/>
              <a:t>10</a:t>
            </a:fld>
            <a:endParaRPr lang="nl-NL" dirty="0"/>
          </a:p>
        </p:txBody>
      </p:sp>
    </p:spTree>
    <p:extLst>
      <p:ext uri="{BB962C8B-B14F-4D97-AF65-F5344CB8AC3E}">
        <p14:creationId xmlns:p14="http://schemas.microsoft.com/office/powerpoint/2010/main" val="95926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andling Missing Data</a:t>
            </a:r>
            <a:endParaRPr lang="en-US" dirty="0"/>
          </a:p>
        </p:txBody>
      </p:sp>
      <p:sp>
        <p:nvSpPr>
          <p:cNvPr id="3" name="Content Placeholder 2"/>
          <p:cNvSpPr>
            <a:spLocks noGrp="1"/>
          </p:cNvSpPr>
          <p:nvPr>
            <p:ph sz="half" idx="1"/>
          </p:nvPr>
        </p:nvSpPr>
        <p:spPr>
          <a:xfrm>
            <a:off x="457200" y="1200151"/>
            <a:ext cx="8229600" cy="2894954"/>
          </a:xfrm>
        </p:spPr>
        <p:txBody>
          <a:bodyPr/>
          <a:lstStyle/>
          <a:p>
            <a:r>
              <a:rPr lang="en-US" dirty="0"/>
              <a:t>First, do no </a:t>
            </a:r>
            <a:r>
              <a:rPr lang="en-US" dirty="0" smtClean="0"/>
              <a:t>harm. </a:t>
            </a:r>
            <a:r>
              <a:rPr lang="en-US" dirty="0"/>
              <a:t>Use best practices and careful methodology to minimize </a:t>
            </a:r>
            <a:r>
              <a:rPr lang="en-US" dirty="0" err="1" smtClean="0"/>
              <a:t>missingness</a:t>
            </a:r>
            <a:r>
              <a:rPr lang="nl-NL" dirty="0" smtClean="0"/>
              <a:t> </a:t>
            </a:r>
          </a:p>
          <a:p>
            <a:r>
              <a:rPr lang="en-US" dirty="0"/>
              <a:t>Be transparent. Report any incidences of missing data</a:t>
            </a:r>
            <a:r>
              <a:rPr lang="nl-NL" dirty="0"/>
              <a:t> </a:t>
            </a:r>
            <a:endParaRPr lang="nl-NL" dirty="0" smtClean="0"/>
          </a:p>
          <a:p>
            <a:r>
              <a:rPr lang="en-US" dirty="0"/>
              <a:t>Explicitly discuss whether data are missing at random </a:t>
            </a:r>
            <a:endParaRPr lang="en-US" dirty="0" smtClean="0"/>
          </a:p>
          <a:p>
            <a:r>
              <a:rPr lang="en-US" dirty="0"/>
              <a:t>Discuss how you as a researcher have dealt with the issue of incomplete data and the results of your intervention</a:t>
            </a:r>
            <a:r>
              <a:rPr lang="nl-NL" dirty="0"/>
              <a:t> </a:t>
            </a:r>
            <a:endParaRPr lang="en-US" dirty="0"/>
          </a:p>
        </p:txBody>
      </p:sp>
      <p:sp>
        <p:nvSpPr>
          <p:cNvPr id="6" name="Slide Number Placeholder 5"/>
          <p:cNvSpPr>
            <a:spLocks noGrp="1"/>
          </p:cNvSpPr>
          <p:nvPr>
            <p:ph type="sldNum" sz="quarter" idx="12"/>
          </p:nvPr>
        </p:nvSpPr>
        <p:spPr/>
        <p:txBody>
          <a:bodyPr/>
          <a:lstStyle/>
          <a:p>
            <a:fld id="{CC1A7FFB-7E9A-E347-8F80-8E2C647B3625}" type="slidenum">
              <a:rPr lang="nl-NL" smtClean="0"/>
              <a:t>11</a:t>
            </a:fld>
            <a:endParaRPr lang="nl-NL" dirty="0"/>
          </a:p>
        </p:txBody>
      </p:sp>
    </p:spTree>
    <p:extLst>
      <p:ext uri="{BB962C8B-B14F-4D97-AF65-F5344CB8AC3E}">
        <p14:creationId xmlns:p14="http://schemas.microsoft.com/office/powerpoint/2010/main" val="196767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Cleaning Data overview</a:t>
            </a:r>
            <a:endParaRPr lang="en-US" dirty="0"/>
          </a:p>
        </p:txBody>
      </p:sp>
      <p:sp>
        <p:nvSpPr>
          <p:cNvPr id="5" name="Slide Number Placeholder 4"/>
          <p:cNvSpPr>
            <a:spLocks noGrp="1"/>
          </p:cNvSpPr>
          <p:nvPr>
            <p:ph type="sldNum" sz="quarter" idx="12"/>
          </p:nvPr>
        </p:nvSpPr>
        <p:spPr/>
        <p:txBody>
          <a:bodyPr/>
          <a:lstStyle/>
          <a:p>
            <a:fld id="{CC1A7FFB-7E9A-E347-8F80-8E2C647B3625}" type="slidenum">
              <a:rPr lang="nl-NL" smtClean="0"/>
              <a:t>2</a:t>
            </a:fld>
            <a:endParaRPr lang="nl-NL" dirty="0"/>
          </a:p>
        </p:txBody>
      </p:sp>
      <p:sp>
        <p:nvSpPr>
          <p:cNvPr id="6" name="TextBox 5"/>
          <p:cNvSpPr txBox="1"/>
          <p:nvPr/>
        </p:nvSpPr>
        <p:spPr>
          <a:xfrm>
            <a:off x="4993013" y="647412"/>
            <a:ext cx="184666" cy="369332"/>
          </a:xfrm>
          <a:prstGeom prst="rect">
            <a:avLst/>
          </a:prstGeom>
          <a:noFill/>
        </p:spPr>
        <p:txBody>
          <a:bodyPr wrap="none" rtlCol="0">
            <a:spAutoFit/>
          </a:bodyPr>
          <a:lstStyle/>
          <a:p>
            <a:endParaRPr lang="en-US" dirty="0"/>
          </a:p>
        </p:txBody>
      </p:sp>
      <p:sp>
        <p:nvSpPr>
          <p:cNvPr id="8" name="Rounded Rectangle 7"/>
          <p:cNvSpPr/>
          <p:nvPr/>
        </p:nvSpPr>
        <p:spPr>
          <a:xfrm>
            <a:off x="933855" y="2701699"/>
            <a:ext cx="1494169" cy="4482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Getting</a:t>
            </a:r>
            <a:endParaRPr lang="en-US" dirty="0"/>
          </a:p>
        </p:txBody>
      </p:sp>
      <p:sp>
        <p:nvSpPr>
          <p:cNvPr id="9" name="Rounded Rectangle 8"/>
          <p:cNvSpPr/>
          <p:nvPr/>
        </p:nvSpPr>
        <p:spPr>
          <a:xfrm>
            <a:off x="4024786" y="2701699"/>
            <a:ext cx="1494169" cy="4482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Cleaning</a:t>
            </a:r>
            <a:endParaRPr lang="en-US" dirty="0"/>
          </a:p>
        </p:txBody>
      </p:sp>
      <p:sp>
        <p:nvSpPr>
          <p:cNvPr id="10" name="Rounded Rectangle 9"/>
          <p:cNvSpPr/>
          <p:nvPr/>
        </p:nvSpPr>
        <p:spPr>
          <a:xfrm>
            <a:off x="7115717" y="2701699"/>
            <a:ext cx="1494169" cy="4482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Storing</a:t>
            </a:r>
            <a:endParaRPr lang="en-US" dirty="0"/>
          </a:p>
        </p:txBody>
      </p:sp>
      <p:cxnSp>
        <p:nvCxnSpPr>
          <p:cNvPr id="12" name="Straight Arrow Connector 11"/>
          <p:cNvCxnSpPr>
            <a:stCxn id="8" idx="3"/>
            <a:endCxn id="9" idx="1"/>
          </p:cNvCxnSpPr>
          <p:nvPr/>
        </p:nvCxnSpPr>
        <p:spPr>
          <a:xfrm>
            <a:off x="2428024" y="2925803"/>
            <a:ext cx="15967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518955" y="2925803"/>
            <a:ext cx="15967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8" idx="0"/>
            <a:endCxn id="10" idx="0"/>
          </p:cNvCxnSpPr>
          <p:nvPr/>
        </p:nvCxnSpPr>
        <p:spPr>
          <a:xfrm rot="5400000" flipH="1" flipV="1">
            <a:off x="4771871" y="-389232"/>
            <a:ext cx="12700" cy="6181862"/>
          </a:xfrm>
          <a:prstGeom prst="bentConnector3">
            <a:avLst>
              <a:gd name="adj1" fmla="val 297640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rot="5400000" flipH="1" flipV="1">
            <a:off x="4986663" y="-376532"/>
            <a:ext cx="12700" cy="6181862"/>
          </a:xfrm>
          <a:prstGeom prst="bentConnector3">
            <a:avLst>
              <a:gd name="adj1" fmla="val 7878063"/>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751760" y="1360078"/>
            <a:ext cx="1781157" cy="338554"/>
          </a:xfrm>
          <a:prstGeom prst="rect">
            <a:avLst/>
          </a:prstGeom>
          <a:noFill/>
        </p:spPr>
        <p:txBody>
          <a:bodyPr wrap="none" rtlCol="0">
            <a:spAutoFit/>
          </a:bodyPr>
          <a:lstStyle/>
          <a:p>
            <a:r>
              <a:rPr lang="en-US" sz="1600" dirty="0" smtClean="0"/>
              <a:t>Hadoop/Hive (SQL)</a:t>
            </a:r>
            <a:endParaRPr lang="en-US" sz="1600" dirty="0"/>
          </a:p>
        </p:txBody>
      </p:sp>
      <p:sp>
        <p:nvSpPr>
          <p:cNvPr id="25" name="TextBox 24"/>
          <p:cNvSpPr txBox="1"/>
          <p:nvPr/>
        </p:nvSpPr>
        <p:spPr>
          <a:xfrm>
            <a:off x="2751760" y="1982589"/>
            <a:ext cx="1748796" cy="338554"/>
          </a:xfrm>
          <a:prstGeom prst="rect">
            <a:avLst/>
          </a:prstGeom>
          <a:noFill/>
        </p:spPr>
        <p:txBody>
          <a:bodyPr wrap="none" rtlCol="0">
            <a:spAutoFit/>
          </a:bodyPr>
          <a:lstStyle/>
          <a:p>
            <a:r>
              <a:rPr lang="en-US" sz="1600" dirty="0" err="1" smtClean="0"/>
              <a:t>MongoDB</a:t>
            </a:r>
            <a:r>
              <a:rPr lang="en-US" sz="1600" dirty="0" smtClean="0"/>
              <a:t> (</a:t>
            </a:r>
            <a:r>
              <a:rPr lang="en-US" sz="1600" dirty="0" err="1" smtClean="0"/>
              <a:t>NoSQL</a:t>
            </a:r>
            <a:r>
              <a:rPr lang="en-US" sz="1600" dirty="0" smtClean="0"/>
              <a:t>)</a:t>
            </a:r>
            <a:endParaRPr lang="en-US" sz="1600" dirty="0"/>
          </a:p>
        </p:txBody>
      </p:sp>
      <p:sp>
        <p:nvSpPr>
          <p:cNvPr id="26" name="TextBox 25"/>
          <p:cNvSpPr txBox="1"/>
          <p:nvPr/>
        </p:nvSpPr>
        <p:spPr>
          <a:xfrm>
            <a:off x="4122021" y="3249514"/>
            <a:ext cx="1391126" cy="923330"/>
          </a:xfrm>
          <a:prstGeom prst="rect">
            <a:avLst/>
          </a:prstGeom>
          <a:noFill/>
        </p:spPr>
        <p:txBody>
          <a:bodyPr wrap="none" rtlCol="0">
            <a:spAutoFit/>
          </a:bodyPr>
          <a:lstStyle/>
          <a:p>
            <a:r>
              <a:rPr lang="en-US" dirty="0" smtClean="0"/>
              <a:t>Data Quality</a:t>
            </a:r>
          </a:p>
          <a:p>
            <a:r>
              <a:rPr lang="en-US" dirty="0" smtClean="0"/>
              <a:t>Missing Data</a:t>
            </a:r>
          </a:p>
          <a:p>
            <a:r>
              <a:rPr lang="en-US" dirty="0" err="1" smtClean="0"/>
              <a:t>MapReduce</a:t>
            </a:r>
            <a:endParaRPr lang="en-US" dirty="0"/>
          </a:p>
        </p:txBody>
      </p:sp>
    </p:spTree>
    <p:extLst>
      <p:ext uri="{BB962C8B-B14F-4D97-AF65-F5344CB8AC3E}">
        <p14:creationId xmlns:p14="http://schemas.microsoft.com/office/powerpoint/2010/main" val="13987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a:t>
            </a:r>
            <a:r>
              <a:rPr lang="nl-NL" dirty="0" err="1" smtClean="0"/>
              <a:t>Quality</a:t>
            </a:r>
            <a:endParaRPr lang="nl-NL" dirty="0"/>
          </a:p>
        </p:txBody>
      </p:sp>
      <p:sp>
        <p:nvSpPr>
          <p:cNvPr id="3" name="Tijdelijke aanduiding voor inhoud 2"/>
          <p:cNvSpPr>
            <a:spLocks noGrp="1"/>
          </p:cNvSpPr>
          <p:nvPr>
            <p:ph idx="1"/>
          </p:nvPr>
        </p:nvSpPr>
        <p:spPr/>
        <p:txBody>
          <a:bodyPr/>
          <a:lstStyle/>
          <a:p>
            <a:pPr marL="0" lvl="0" indent="0">
              <a:buNone/>
            </a:pPr>
            <a:r>
              <a:rPr lang="en-US" dirty="0" smtClean="0"/>
              <a:t>Data Quality measures:</a:t>
            </a:r>
          </a:p>
          <a:p>
            <a:pPr lvl="0"/>
            <a:r>
              <a:rPr lang="en-US" dirty="0" smtClean="0"/>
              <a:t>Validity </a:t>
            </a:r>
            <a:endParaRPr lang="nl-NL" dirty="0"/>
          </a:p>
          <a:p>
            <a:pPr lvl="0"/>
            <a:r>
              <a:rPr lang="en-US" dirty="0"/>
              <a:t>Accuracy </a:t>
            </a:r>
            <a:endParaRPr lang="nl-NL" dirty="0"/>
          </a:p>
          <a:p>
            <a:pPr lvl="0"/>
            <a:r>
              <a:rPr lang="en-US" dirty="0"/>
              <a:t>Completeness </a:t>
            </a:r>
            <a:endParaRPr lang="nl-NL" dirty="0"/>
          </a:p>
          <a:p>
            <a:pPr lvl="0"/>
            <a:r>
              <a:rPr lang="en-US" dirty="0"/>
              <a:t>Consistency </a:t>
            </a:r>
            <a:endParaRPr lang="nl-NL" dirty="0"/>
          </a:p>
          <a:p>
            <a:pPr lvl="0"/>
            <a:r>
              <a:rPr lang="en-US" dirty="0"/>
              <a:t>Uniformity </a:t>
            </a:r>
            <a:endParaRPr lang="nl-NL" dirty="0"/>
          </a:p>
        </p:txBody>
      </p:sp>
      <p:sp>
        <p:nvSpPr>
          <p:cNvPr id="5" name="Slide Number Placeholder 4"/>
          <p:cNvSpPr>
            <a:spLocks noGrp="1"/>
          </p:cNvSpPr>
          <p:nvPr>
            <p:ph type="sldNum" sz="quarter" idx="12"/>
          </p:nvPr>
        </p:nvSpPr>
        <p:spPr/>
        <p:txBody>
          <a:bodyPr/>
          <a:lstStyle/>
          <a:p>
            <a:fld id="{CC1A7FFB-7E9A-E347-8F80-8E2C647B3625}" type="slidenum">
              <a:rPr lang="nl-NL" smtClean="0"/>
              <a:t>3</a:t>
            </a:fld>
            <a:endParaRPr lang="nl-NL"/>
          </a:p>
        </p:txBody>
      </p:sp>
    </p:spTree>
    <p:extLst>
      <p:ext uri="{BB962C8B-B14F-4D97-AF65-F5344CB8AC3E}">
        <p14:creationId xmlns:p14="http://schemas.microsoft.com/office/powerpoint/2010/main" val="89548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57199" y="1200151"/>
            <a:ext cx="8084463" cy="2894954"/>
          </a:xfrm>
        </p:spPr>
        <p:txBody>
          <a:bodyPr/>
          <a:lstStyle/>
          <a:p>
            <a:r>
              <a:rPr lang="en-US" dirty="0" smtClean="0"/>
              <a:t>Activity 1: Fill out the survey in the document </a:t>
            </a:r>
          </a:p>
          <a:p>
            <a:pPr marL="0" indent="0">
              <a:buNone/>
            </a:pPr>
            <a:r>
              <a:rPr lang="en-US" dirty="0" smtClean="0"/>
              <a:t>	GCD </a:t>
            </a:r>
            <a:r>
              <a:rPr lang="en-US" dirty="0"/>
              <a:t>Assignments week 2.docx</a:t>
            </a:r>
          </a:p>
        </p:txBody>
      </p:sp>
      <p:sp>
        <p:nvSpPr>
          <p:cNvPr id="5" name="Slide Number Placeholder 4"/>
          <p:cNvSpPr>
            <a:spLocks noGrp="1"/>
          </p:cNvSpPr>
          <p:nvPr>
            <p:ph type="sldNum" sz="quarter" idx="12"/>
          </p:nvPr>
        </p:nvSpPr>
        <p:spPr/>
        <p:txBody>
          <a:bodyPr/>
          <a:lstStyle/>
          <a:p>
            <a:fld id="{CC1A7FFB-7E9A-E347-8F80-8E2C647B3625}" type="slidenum">
              <a:rPr lang="nl-NL" smtClean="0"/>
              <a:t>4</a:t>
            </a:fld>
            <a:endParaRPr lang="nl-NL" dirty="0"/>
          </a:p>
        </p:txBody>
      </p:sp>
    </p:spTree>
    <p:extLst>
      <p:ext uri="{BB962C8B-B14F-4D97-AF65-F5344CB8AC3E}">
        <p14:creationId xmlns:p14="http://schemas.microsoft.com/office/powerpoint/2010/main" val="401462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origins</a:t>
            </a:r>
            <a:endParaRPr lang="en-US" dirty="0"/>
          </a:p>
        </p:txBody>
      </p:sp>
      <p:sp>
        <p:nvSpPr>
          <p:cNvPr id="3" name="Content Placeholder 2"/>
          <p:cNvSpPr>
            <a:spLocks noGrp="1"/>
          </p:cNvSpPr>
          <p:nvPr>
            <p:ph sz="half" idx="1"/>
          </p:nvPr>
        </p:nvSpPr>
        <p:spPr>
          <a:xfrm>
            <a:off x="457200" y="1200151"/>
            <a:ext cx="8370846" cy="2894954"/>
          </a:xfrm>
        </p:spPr>
        <p:txBody>
          <a:bodyPr>
            <a:normAutofit lnSpcReduction="10000"/>
          </a:bodyPr>
          <a:lstStyle/>
          <a:p>
            <a:r>
              <a:rPr lang="en-US" dirty="0" smtClean="0"/>
              <a:t>Not applicable, N/A</a:t>
            </a:r>
          </a:p>
          <a:p>
            <a:r>
              <a:rPr lang="en-US" dirty="0" smtClean="0"/>
              <a:t>Not available (i.e. variable added to questionnaire at a later date, missing data due to defect)</a:t>
            </a:r>
          </a:p>
          <a:p>
            <a:r>
              <a:rPr lang="en-US" dirty="0" smtClean="0"/>
              <a:t>Unknown</a:t>
            </a:r>
          </a:p>
          <a:p>
            <a:r>
              <a:rPr lang="en-US" dirty="0" smtClean="0"/>
              <a:t>Refusal to answer</a:t>
            </a:r>
          </a:p>
          <a:p>
            <a:r>
              <a:rPr lang="en-US" dirty="0" smtClean="0"/>
              <a:t>True Missing (i.e. question skipped) </a:t>
            </a:r>
          </a:p>
          <a:p>
            <a:endParaRPr lang="en-US" dirty="0" smtClean="0"/>
          </a:p>
          <a:p>
            <a:pPr marL="0" indent="0">
              <a:buNone/>
            </a:pPr>
            <a:r>
              <a:rPr lang="en-US" dirty="0" smtClean="0"/>
              <a:t>Analyze missing data to determine how to deal with missing data.</a:t>
            </a:r>
            <a:endParaRPr lang="en-US" dirty="0"/>
          </a:p>
        </p:txBody>
      </p:sp>
      <p:sp>
        <p:nvSpPr>
          <p:cNvPr id="8" name="Slide Number Placeholder 7"/>
          <p:cNvSpPr>
            <a:spLocks noGrp="1"/>
          </p:cNvSpPr>
          <p:nvPr>
            <p:ph type="sldNum" sz="quarter" idx="12"/>
          </p:nvPr>
        </p:nvSpPr>
        <p:spPr/>
        <p:txBody>
          <a:bodyPr/>
          <a:lstStyle/>
          <a:p>
            <a:fld id="{CC1A7FFB-7E9A-E347-8F80-8E2C647B3625}" type="slidenum">
              <a:rPr lang="nl-NL" smtClean="0"/>
              <a:t>5</a:t>
            </a:fld>
            <a:endParaRPr lang="nl-NL" dirty="0"/>
          </a:p>
        </p:txBody>
      </p:sp>
    </p:spTree>
    <p:extLst>
      <p:ext uri="{BB962C8B-B14F-4D97-AF65-F5344CB8AC3E}">
        <p14:creationId xmlns:p14="http://schemas.microsoft.com/office/powerpoint/2010/main" val="154578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mechanisms</a:t>
            </a:r>
            <a:endParaRPr lang="en-US" dirty="0"/>
          </a:p>
        </p:txBody>
      </p:sp>
      <p:sp>
        <p:nvSpPr>
          <p:cNvPr id="3" name="Content Placeholder 2"/>
          <p:cNvSpPr>
            <a:spLocks noGrp="1"/>
          </p:cNvSpPr>
          <p:nvPr>
            <p:ph sz="half" idx="1"/>
          </p:nvPr>
        </p:nvSpPr>
        <p:spPr>
          <a:xfrm>
            <a:off x="457200" y="1200151"/>
            <a:ext cx="8229600" cy="2894954"/>
          </a:xfrm>
        </p:spPr>
        <p:txBody>
          <a:bodyPr/>
          <a:lstStyle/>
          <a:p>
            <a:pPr marL="457200" indent="-457200">
              <a:buFont typeface="+mj-lt"/>
              <a:buAutoNum type="arabicPeriod"/>
            </a:pPr>
            <a:r>
              <a:rPr lang="en-US" b="1" dirty="0"/>
              <a:t>Missing completely at random </a:t>
            </a:r>
            <a:r>
              <a:rPr lang="en-US" dirty="0"/>
              <a:t>(MCAR</a:t>
            </a:r>
            <a:r>
              <a:rPr lang="en-US" dirty="0" smtClean="0"/>
              <a:t>): missing </a:t>
            </a:r>
            <a:r>
              <a:rPr lang="en-US" dirty="0"/>
              <a:t>data on Y is unrelated to the value of Y itself or to the values of any other variable in the data set</a:t>
            </a:r>
            <a:r>
              <a:rPr lang="nl-NL" dirty="0"/>
              <a:t> </a:t>
            </a:r>
            <a:endParaRPr lang="en-US" dirty="0" smtClean="0"/>
          </a:p>
          <a:p>
            <a:pPr marL="457200" indent="-457200">
              <a:buFont typeface="+mj-lt"/>
              <a:buAutoNum type="arabicPeriod"/>
            </a:pPr>
            <a:r>
              <a:rPr lang="en-US" b="1" dirty="0"/>
              <a:t>Missing at random </a:t>
            </a:r>
            <a:r>
              <a:rPr lang="en-US" dirty="0"/>
              <a:t>(MAR</a:t>
            </a:r>
            <a:r>
              <a:rPr lang="en-US" dirty="0" smtClean="0"/>
              <a:t>): </a:t>
            </a:r>
            <a:r>
              <a:rPr lang="en-US" dirty="0"/>
              <a:t>The probability of missing data on Y is unrelated to the value of Y after controlling for other variables in the analysis (say X). </a:t>
            </a:r>
            <a:endParaRPr lang="nl-NL" dirty="0" smtClean="0"/>
          </a:p>
          <a:p>
            <a:pPr marL="457200" indent="-457200">
              <a:buFont typeface="+mj-lt"/>
              <a:buAutoNum type="arabicPeriod"/>
            </a:pPr>
            <a:r>
              <a:rPr lang="en-US" b="1" dirty="0"/>
              <a:t>Not missing at random </a:t>
            </a:r>
            <a:r>
              <a:rPr lang="en-US" dirty="0"/>
              <a:t>(NMAR</a:t>
            </a:r>
            <a:r>
              <a:rPr lang="en-US" dirty="0" smtClean="0"/>
              <a:t>): </a:t>
            </a:r>
            <a:r>
              <a:rPr lang="en-US" dirty="0"/>
              <a:t>Missing values do depend on unobserved values.</a:t>
            </a:r>
            <a:r>
              <a:rPr lang="nl-NL" dirty="0"/>
              <a:t> </a:t>
            </a:r>
            <a:r>
              <a:rPr lang="nl-NL" dirty="0" smtClean="0"/>
              <a:t> </a:t>
            </a:r>
            <a:endParaRPr lang="en-US" dirty="0"/>
          </a:p>
        </p:txBody>
      </p:sp>
      <p:sp>
        <p:nvSpPr>
          <p:cNvPr id="7" name="Slide Number Placeholder 6"/>
          <p:cNvSpPr>
            <a:spLocks noGrp="1"/>
          </p:cNvSpPr>
          <p:nvPr>
            <p:ph type="sldNum" sz="quarter" idx="12"/>
          </p:nvPr>
        </p:nvSpPr>
        <p:spPr/>
        <p:txBody>
          <a:bodyPr/>
          <a:lstStyle/>
          <a:p>
            <a:fld id="{CC1A7FFB-7E9A-E347-8F80-8E2C647B3625}" type="slidenum">
              <a:rPr lang="nl-NL" smtClean="0"/>
              <a:t>6</a:t>
            </a:fld>
            <a:endParaRPr lang="nl-NL" dirty="0"/>
          </a:p>
        </p:txBody>
      </p:sp>
    </p:spTree>
    <p:extLst>
      <p:ext uri="{BB962C8B-B14F-4D97-AF65-F5344CB8AC3E}">
        <p14:creationId xmlns:p14="http://schemas.microsoft.com/office/powerpoint/2010/main" val="102340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MCAR</a:t>
            </a:r>
            <a:endParaRPr lang="en-US" dirty="0"/>
          </a:p>
        </p:txBody>
      </p:sp>
      <p:sp>
        <p:nvSpPr>
          <p:cNvPr id="3" name="Content Placeholder 2"/>
          <p:cNvSpPr>
            <a:spLocks noGrp="1"/>
          </p:cNvSpPr>
          <p:nvPr>
            <p:ph sz="half" idx="1"/>
          </p:nvPr>
        </p:nvSpPr>
        <p:spPr>
          <a:xfrm>
            <a:off x="457200" y="1200151"/>
            <a:ext cx="8229600" cy="2894954"/>
          </a:xfrm>
        </p:spPr>
        <p:txBody>
          <a:bodyPr/>
          <a:lstStyle/>
          <a:p>
            <a:r>
              <a:rPr lang="en-US" dirty="0"/>
              <a:t>We want to assess which are the main determinants of income (such as age). The MCAR assumption would be violated if people who did not report their income were, on average, younger than people who reported it. </a:t>
            </a:r>
            <a:endParaRPr lang="en-US" dirty="0" smtClean="0"/>
          </a:p>
          <a:p>
            <a:pPr marL="400050" lvl="1" indent="0">
              <a:buNone/>
            </a:pPr>
            <a:r>
              <a:rPr lang="en-US" dirty="0" smtClean="0"/>
              <a:t>This </a:t>
            </a:r>
            <a:r>
              <a:rPr lang="en-US" dirty="0"/>
              <a:t>can be tested by dividing the sample into those who did and did not report their income, and then testing a difference in mean age</a:t>
            </a:r>
            <a:r>
              <a:rPr lang="en-US" dirty="0" smtClean="0"/>
              <a:t>.</a:t>
            </a:r>
          </a:p>
          <a:p>
            <a:r>
              <a:rPr lang="en-US" dirty="0" smtClean="0"/>
              <a:t>Water damage of paper test results prior to entry</a:t>
            </a:r>
            <a:r>
              <a:rPr lang="nl-NL" dirty="0" smtClean="0"/>
              <a:t> </a:t>
            </a:r>
            <a:endParaRPr lang="en-US" dirty="0"/>
          </a:p>
        </p:txBody>
      </p:sp>
      <p:sp>
        <p:nvSpPr>
          <p:cNvPr id="7" name="Slide Number Placeholder 6"/>
          <p:cNvSpPr>
            <a:spLocks noGrp="1"/>
          </p:cNvSpPr>
          <p:nvPr>
            <p:ph type="sldNum" sz="quarter" idx="12"/>
          </p:nvPr>
        </p:nvSpPr>
        <p:spPr/>
        <p:txBody>
          <a:bodyPr/>
          <a:lstStyle/>
          <a:p>
            <a:fld id="{CC1A7FFB-7E9A-E347-8F80-8E2C647B3625}" type="slidenum">
              <a:rPr lang="nl-NL" smtClean="0"/>
              <a:t>7</a:t>
            </a:fld>
            <a:endParaRPr lang="nl-NL" dirty="0"/>
          </a:p>
        </p:txBody>
      </p:sp>
    </p:spTree>
    <p:extLst>
      <p:ext uri="{BB962C8B-B14F-4D97-AF65-F5344CB8AC3E}">
        <p14:creationId xmlns:p14="http://schemas.microsoft.com/office/powerpoint/2010/main" val="9183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a:t>
            </a:r>
            <a:endParaRPr lang="en-US" dirty="0"/>
          </a:p>
        </p:txBody>
      </p:sp>
      <p:sp>
        <p:nvSpPr>
          <p:cNvPr id="3" name="Content Placeholder 2"/>
          <p:cNvSpPr>
            <a:spLocks noGrp="1"/>
          </p:cNvSpPr>
          <p:nvPr>
            <p:ph sz="half" idx="1"/>
          </p:nvPr>
        </p:nvSpPr>
        <p:spPr>
          <a:xfrm>
            <a:off x="457200" y="1200151"/>
            <a:ext cx="8229600" cy="2894954"/>
          </a:xfrm>
        </p:spPr>
        <p:txBody>
          <a:bodyPr>
            <a:normAutofit lnSpcReduction="10000"/>
          </a:bodyPr>
          <a:lstStyle/>
          <a:p>
            <a:r>
              <a:rPr lang="en-US" dirty="0"/>
              <a:t>The MAR assumption would be satisfied if the probability of missing data on income depended on a person’s age, but within age group the probability of missing income was unrelated to income. </a:t>
            </a:r>
            <a:endParaRPr lang="en-US" dirty="0" smtClean="0"/>
          </a:p>
          <a:p>
            <a:pPr marL="400050" lvl="1" indent="0">
              <a:buNone/>
            </a:pPr>
            <a:r>
              <a:rPr lang="en-US" dirty="0" smtClean="0"/>
              <a:t>However</a:t>
            </a:r>
            <a:r>
              <a:rPr lang="en-US" dirty="0"/>
              <a:t>, this cannot be tested because we do not know the values of the missing data, thus, we cannot compare the values of those with and without missing data to see if they systematically differ on that variable. </a:t>
            </a:r>
            <a:endParaRPr lang="en-US" dirty="0" smtClean="0"/>
          </a:p>
          <a:p>
            <a:r>
              <a:rPr lang="en-US" dirty="0" smtClean="0"/>
              <a:t>For really sick patients, clinicians may not draw blood for lab analysis.</a:t>
            </a:r>
          </a:p>
          <a:p>
            <a:r>
              <a:rPr lang="en-US" dirty="0" smtClean="0"/>
              <a:t>Titanic: </a:t>
            </a:r>
            <a:r>
              <a:rPr lang="en-US" dirty="0" err="1" smtClean="0"/>
              <a:t>NaN’s</a:t>
            </a:r>
            <a:r>
              <a:rPr lang="en-US" dirty="0" smtClean="0"/>
              <a:t> for age entry for travellers of class 3</a:t>
            </a:r>
            <a:endParaRPr lang="en-US" dirty="0"/>
          </a:p>
        </p:txBody>
      </p:sp>
      <p:sp>
        <p:nvSpPr>
          <p:cNvPr id="7" name="Slide Number Placeholder 6"/>
          <p:cNvSpPr>
            <a:spLocks noGrp="1"/>
          </p:cNvSpPr>
          <p:nvPr>
            <p:ph type="sldNum" sz="quarter" idx="12"/>
          </p:nvPr>
        </p:nvSpPr>
        <p:spPr/>
        <p:txBody>
          <a:bodyPr/>
          <a:lstStyle/>
          <a:p>
            <a:fld id="{CC1A7FFB-7E9A-E347-8F80-8E2C647B3625}" type="slidenum">
              <a:rPr lang="nl-NL" smtClean="0"/>
              <a:t>8</a:t>
            </a:fld>
            <a:endParaRPr lang="nl-NL" dirty="0"/>
          </a:p>
        </p:txBody>
      </p:sp>
    </p:spTree>
    <p:extLst>
      <p:ext uri="{BB962C8B-B14F-4D97-AF65-F5344CB8AC3E}">
        <p14:creationId xmlns:p14="http://schemas.microsoft.com/office/powerpoint/2010/main" val="141464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NMAR</a:t>
            </a:r>
            <a:endParaRPr lang="en-US" dirty="0"/>
          </a:p>
        </p:txBody>
      </p:sp>
      <p:sp>
        <p:nvSpPr>
          <p:cNvPr id="3" name="Content Placeholder 2"/>
          <p:cNvSpPr>
            <a:spLocks noGrp="1"/>
          </p:cNvSpPr>
          <p:nvPr>
            <p:ph sz="half" idx="1"/>
          </p:nvPr>
        </p:nvSpPr>
        <p:spPr>
          <a:xfrm>
            <a:off x="457200" y="1200151"/>
            <a:ext cx="8229600" cy="2894954"/>
          </a:xfrm>
        </p:spPr>
        <p:txBody>
          <a:bodyPr/>
          <a:lstStyle/>
          <a:p>
            <a:r>
              <a:rPr lang="en-US" dirty="0"/>
              <a:t>The NMAR assumption would be fulfilled if people with high income are less likely to report their income. </a:t>
            </a:r>
            <a:endParaRPr lang="en-US" dirty="0" smtClean="0"/>
          </a:p>
          <a:p>
            <a:r>
              <a:rPr lang="en-US" dirty="0"/>
              <a:t>Titanic: </a:t>
            </a:r>
            <a:r>
              <a:rPr lang="en-US" dirty="0" err="1"/>
              <a:t>NaN’s</a:t>
            </a:r>
            <a:r>
              <a:rPr lang="en-US" dirty="0"/>
              <a:t> for </a:t>
            </a:r>
            <a:r>
              <a:rPr lang="en-US" dirty="0" smtClean="0"/>
              <a:t>cabin entry </a:t>
            </a:r>
            <a:r>
              <a:rPr lang="en-US" dirty="0"/>
              <a:t>for </a:t>
            </a:r>
            <a:r>
              <a:rPr lang="en-US" dirty="0" smtClean="0"/>
              <a:t>travellers of </a:t>
            </a:r>
            <a:r>
              <a:rPr lang="en-US" dirty="0"/>
              <a:t>class 3</a:t>
            </a:r>
          </a:p>
          <a:p>
            <a:endParaRPr lang="en-US" dirty="0"/>
          </a:p>
        </p:txBody>
      </p:sp>
      <p:sp>
        <p:nvSpPr>
          <p:cNvPr id="6" name="Slide Number Placeholder 5"/>
          <p:cNvSpPr>
            <a:spLocks noGrp="1"/>
          </p:cNvSpPr>
          <p:nvPr>
            <p:ph type="sldNum" sz="quarter" idx="12"/>
          </p:nvPr>
        </p:nvSpPr>
        <p:spPr/>
        <p:txBody>
          <a:bodyPr/>
          <a:lstStyle/>
          <a:p>
            <a:fld id="{CC1A7FFB-7E9A-E347-8F80-8E2C647B3625}" type="slidenum">
              <a:rPr lang="nl-NL" smtClean="0"/>
              <a:t>9</a:t>
            </a:fld>
            <a:endParaRPr lang="nl-NL" dirty="0"/>
          </a:p>
        </p:txBody>
      </p:sp>
    </p:spTree>
    <p:extLst>
      <p:ext uri="{BB962C8B-B14F-4D97-AF65-F5344CB8AC3E}">
        <p14:creationId xmlns:p14="http://schemas.microsoft.com/office/powerpoint/2010/main" val="959269851"/>
      </p:ext>
    </p:extLst>
  </p:cSld>
  <p:clrMapOvr>
    <a:masterClrMapping/>
  </p:clrMapOvr>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E3AC7CB4B22459A3D7C92F44B3D83" ma:contentTypeVersion="0" ma:contentTypeDescription="Create a new document." ma:contentTypeScope="" ma:versionID="95b5a795ed1b11e5e3d1858b320efbd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09ED96F-42E0-40C6-8F90-0FC149BCFD6C}"/>
</file>

<file path=customXml/itemProps2.xml><?xml version="1.0" encoding="utf-8"?>
<ds:datastoreItem xmlns:ds="http://schemas.openxmlformats.org/officeDocument/2006/customXml" ds:itemID="{23392976-B850-46F2-BBD1-2E85CC8803E3}"/>
</file>

<file path=customXml/itemProps3.xml><?xml version="1.0" encoding="utf-8"?>
<ds:datastoreItem xmlns:ds="http://schemas.openxmlformats.org/officeDocument/2006/customXml" ds:itemID="{1873F8C6-A8B4-4540-8851-B3609F4DC2CE}"/>
</file>

<file path=docProps/app.xml><?xml version="1.0" encoding="utf-8"?>
<Properties xmlns="http://schemas.openxmlformats.org/officeDocument/2006/extended-properties" xmlns:vt="http://schemas.openxmlformats.org/officeDocument/2006/docPropsVTypes">
  <Template/>
  <TotalTime>695</TotalTime>
  <Words>489</Words>
  <Application>Microsoft Macintosh PowerPoint</Application>
  <PresentationFormat>On-screen Show (16:9)</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Aangepast ontwerp</vt:lpstr>
      <vt:lpstr>Week 2 GCD – Data quality</vt:lpstr>
      <vt:lpstr>Getting and Cleaning Data overview</vt:lpstr>
      <vt:lpstr>Data Quality</vt:lpstr>
      <vt:lpstr>Assignment</vt:lpstr>
      <vt:lpstr>Missing Data origins</vt:lpstr>
      <vt:lpstr>Missing Data mechanisms</vt:lpstr>
      <vt:lpstr>Example MCAR</vt:lpstr>
      <vt:lpstr>Example MAR</vt:lpstr>
      <vt:lpstr>Example NMAR</vt:lpstr>
      <vt:lpstr>Options for handling Missing Data</vt:lpstr>
      <vt:lpstr>Handling Missing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 van Brink</dc:creator>
  <cp:lastModifiedBy>Sander Laar</cp:lastModifiedBy>
  <cp:revision>52</cp:revision>
  <cp:lastPrinted>2014-08-19T14:33:34Z</cp:lastPrinted>
  <dcterms:created xsi:type="dcterms:W3CDTF">2014-08-06T13:54:14Z</dcterms:created>
  <dcterms:modified xsi:type="dcterms:W3CDTF">2015-09-04T11:26:33Z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0x010100393E3AC7CB4B22459A3D7C92F44B3D83</vt:lpwstr>
  </property>
</Properties>
</file>